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3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76672"/>
            <a:ext cx="8208912" cy="3096344"/>
          </a:xfrm>
          <a:solidFill>
            <a:schemeClr val="accent3"/>
          </a:solidFill>
        </p:spPr>
        <p:txBody>
          <a:bodyPr>
            <a:normAutofit/>
          </a:bodyPr>
          <a:lstStyle/>
          <a:p>
            <a:r>
              <a:rPr lang="ar-IQ" b="1" dirty="0" smtClean="0"/>
              <a:t>الأهمية </a:t>
            </a:r>
            <a:r>
              <a:rPr lang="ar-IQ" b="1" dirty="0" smtClean="0"/>
              <a:t>الاقتصادية </a:t>
            </a:r>
            <a:r>
              <a:rPr lang="ar-IQ" b="1" dirty="0" smtClean="0"/>
              <a:t>للسياحة </a:t>
            </a:r>
            <a:br>
              <a:rPr lang="ar-IQ" b="1" dirty="0" smtClean="0"/>
            </a:br>
            <a:r>
              <a:rPr lang="ar-IQ" b="1" dirty="0" smtClean="0"/>
              <a:t>الاثار المباشرة وغير المباشرة</a:t>
            </a:r>
            <a:br>
              <a:rPr lang="ar-IQ" b="1" dirty="0" smtClean="0"/>
            </a:br>
            <a:r>
              <a:rPr lang="ar-IQ" b="1" dirty="0" smtClean="0"/>
              <a:t>مرحلة اولى –ادارة الفنادق </a:t>
            </a:r>
            <a:br>
              <a:rPr lang="ar-IQ" b="1" dirty="0" smtClean="0"/>
            </a:br>
            <a:r>
              <a:rPr lang="ar-IQ" b="1" dirty="0" smtClean="0"/>
              <a:t>مادة الاقتصاد السياحي </a:t>
            </a:r>
            <a:endParaRPr lang="ar-IQ" b="1" dirty="0"/>
          </a:p>
        </p:txBody>
      </p:sp>
      <p:sp>
        <p:nvSpPr>
          <p:cNvPr id="3" name="Subtitle 2"/>
          <p:cNvSpPr>
            <a:spLocks noGrp="1"/>
          </p:cNvSpPr>
          <p:nvPr>
            <p:ph type="subTitle" idx="1"/>
          </p:nvPr>
        </p:nvSpPr>
        <p:spPr>
          <a:xfrm>
            <a:off x="611560" y="3645024"/>
            <a:ext cx="7704856" cy="2088232"/>
          </a:xfrm>
          <a:solidFill>
            <a:schemeClr val="accent3">
              <a:lumMod val="60000"/>
              <a:lumOff val="40000"/>
            </a:schemeClr>
          </a:solidFill>
        </p:spPr>
        <p:txBody>
          <a:bodyPr>
            <a:noAutofit/>
          </a:bodyPr>
          <a:lstStyle/>
          <a:p>
            <a:r>
              <a:rPr lang="ar-IQ" sz="3600" b="1" dirty="0" smtClean="0">
                <a:solidFill>
                  <a:schemeClr val="tx1"/>
                </a:solidFill>
              </a:rPr>
              <a:t>الاستاذ/الهام خضير عباس شبّر</a:t>
            </a:r>
          </a:p>
          <a:p>
            <a:r>
              <a:rPr lang="ar-IQ" sz="3600" b="1" dirty="0" smtClean="0">
                <a:solidFill>
                  <a:schemeClr val="tx1"/>
                </a:solidFill>
              </a:rPr>
              <a:t>كلية العلوم السياحية </a:t>
            </a:r>
          </a:p>
          <a:p>
            <a:r>
              <a:rPr lang="ar-IQ" sz="3600" b="1" dirty="0" err="1" smtClean="0">
                <a:solidFill>
                  <a:schemeClr val="tx1"/>
                </a:solidFill>
              </a:rPr>
              <a:t>الجامعه</a:t>
            </a:r>
            <a:r>
              <a:rPr lang="ar-IQ" sz="3600" b="1" dirty="0" smtClean="0">
                <a:solidFill>
                  <a:schemeClr val="tx1"/>
                </a:solidFill>
              </a:rPr>
              <a:t> </a:t>
            </a:r>
            <a:r>
              <a:rPr lang="ar-IQ" sz="3600" b="1" dirty="0" err="1" smtClean="0">
                <a:solidFill>
                  <a:schemeClr val="tx1"/>
                </a:solidFill>
              </a:rPr>
              <a:t>المستنصريه</a:t>
            </a:r>
            <a:r>
              <a:rPr lang="ar-IQ" sz="3600" b="1" dirty="0" smtClean="0">
                <a:solidFill>
                  <a:schemeClr val="tx1"/>
                </a:solidFill>
              </a:rPr>
              <a:t> </a:t>
            </a:r>
            <a:endParaRPr lang="ar-IQ" sz="3600" b="1" dirty="0">
              <a:solidFill>
                <a:schemeClr val="tx1"/>
              </a:solidFill>
            </a:endParaRPr>
          </a:p>
        </p:txBody>
      </p:sp>
    </p:spTree>
    <p:extLst>
      <p:ext uri="{BB962C8B-B14F-4D97-AF65-F5344CB8AC3E}">
        <p14:creationId xmlns:p14="http://schemas.microsoft.com/office/powerpoint/2010/main" val="136779065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8280920" cy="4524315"/>
          </a:xfrm>
          <a:prstGeom prst="rect">
            <a:avLst/>
          </a:prstGeom>
          <a:solidFill>
            <a:schemeClr val="accent1">
              <a:lumMod val="40000"/>
              <a:lumOff val="60000"/>
            </a:schemeClr>
          </a:solidFill>
        </p:spPr>
        <p:txBody>
          <a:bodyPr wrap="square">
            <a:spAutoFit/>
          </a:bodyPr>
          <a:lstStyle/>
          <a:p>
            <a:r>
              <a:rPr lang="ar-IQ" sz="3200" b="1" dirty="0">
                <a:ea typeface="Calibri"/>
                <a:cs typeface="Simplified Arabic"/>
              </a:rPr>
              <a:t>لم يكن النشاط السياحي يشكل ثقلاً أساسياً في اقتصاديات البلدان قبل عام (1950). إلّا أن انتشار الظاهرة السياحية بشكل كبير بعد ذلك جعل الباحثين يتعمقون في آثارها الاقتصادية وأيقنوا أن لصناعة السياحة قدرة خاصّة وفائقة على بعث سلسلة من العمليات والأنشطة الإنتاجية والاستثمارية في الاقتصاد القومي بسبب امتدادات أثار الطلب السياحي المعقدة والمركبة التي طالت العديد من القطاعات الاقتصادية الرئيسة منها أو والفرعية والتي تساهم إمّا بشكل مباشر أو بشكل غير مباشر في تصنيع المنتوج السياح، </a:t>
            </a:r>
            <a:endParaRPr lang="ar-IQ" sz="3200" b="1" dirty="0"/>
          </a:p>
        </p:txBody>
      </p:sp>
    </p:spTree>
    <p:extLst>
      <p:ext uri="{BB962C8B-B14F-4D97-AF65-F5344CB8AC3E}">
        <p14:creationId xmlns:p14="http://schemas.microsoft.com/office/powerpoint/2010/main" val="31027265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548680"/>
            <a:ext cx="7488832" cy="5808770"/>
          </a:xfrm>
          <a:prstGeom prst="rect">
            <a:avLst/>
          </a:prstGeom>
          <a:solidFill>
            <a:schemeClr val="accent2">
              <a:lumMod val="20000"/>
              <a:lumOff val="80000"/>
            </a:schemeClr>
          </a:solidFill>
        </p:spPr>
        <p:txBody>
          <a:bodyPr wrap="square">
            <a:spAutoFit/>
          </a:bodyPr>
          <a:lstStyle/>
          <a:p>
            <a:pPr algn="just">
              <a:lnSpc>
                <a:spcPct val="95000"/>
              </a:lnSpc>
              <a:spcAft>
                <a:spcPts val="800"/>
              </a:spcAft>
            </a:pPr>
            <a:r>
              <a:rPr lang="ar-IQ" sz="3200" b="1" dirty="0">
                <a:ea typeface="Calibri"/>
                <a:cs typeface="Simplified Arabic"/>
              </a:rPr>
              <a:t>إذ تشير بعض الدراسات بأن النشاط السياحي ينشِط حركة الإنتاج والاستثمار في أكثر من مائة وأربعون قطاع وصناعة فرعية. وهذا ما يؤكد الفاعلية الاقتصادية التي يمتاز بها النشاط السياح، إذ يعد (خاصة في البلدان السياحية) المحرك الديناميكي للاقتصاد القومي إذ يبعث النشاط والحيوية في الاقتصاد القومي ويعمل على تحقيق النمو والتنمية.</a:t>
            </a:r>
            <a:endParaRPr lang="en-US" sz="3200" b="1" dirty="0"/>
          </a:p>
          <a:p>
            <a:pPr algn="just">
              <a:lnSpc>
                <a:spcPct val="95000"/>
              </a:lnSpc>
              <a:spcAft>
                <a:spcPts val="800"/>
              </a:spcAft>
            </a:pPr>
            <a:r>
              <a:rPr lang="ar-IQ" sz="3200" b="1" dirty="0">
                <a:ea typeface="Calibri"/>
                <a:cs typeface="Simplified Arabic"/>
              </a:rPr>
              <a:t>وهذا ما حصل ويحصل في اسبانيا البلد السياحي الشهير، إذ أن كل الإمكانات الاقتصادية في البلد تسخر لخدمة النشاط السياحي، ولولا النشاط السياحي لانهار الاقتصاد الاسباني ولم يصل الى حالة التطور الّذي تشهده إسبانيا.</a:t>
            </a:r>
            <a:endParaRPr lang="en-US" sz="3200" b="1" dirty="0">
              <a:effectLst/>
            </a:endParaRPr>
          </a:p>
        </p:txBody>
      </p:sp>
    </p:spTree>
    <p:extLst>
      <p:ext uri="{BB962C8B-B14F-4D97-AF65-F5344CB8AC3E}">
        <p14:creationId xmlns:p14="http://schemas.microsoft.com/office/powerpoint/2010/main" val="264569185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726" y="476672"/>
            <a:ext cx="8352928" cy="5386090"/>
          </a:xfrm>
          <a:prstGeom prst="rect">
            <a:avLst/>
          </a:prstGeom>
          <a:solidFill>
            <a:schemeClr val="accent4">
              <a:lumMod val="40000"/>
              <a:lumOff val="60000"/>
            </a:schemeClr>
          </a:solidFill>
        </p:spPr>
        <p:txBody>
          <a:bodyPr wrap="square">
            <a:spAutoFit/>
          </a:bodyPr>
          <a:lstStyle/>
          <a:p>
            <a:pPr indent="417195" algn="just">
              <a:lnSpc>
                <a:spcPct val="95000"/>
              </a:lnSpc>
              <a:spcAft>
                <a:spcPts val="800"/>
              </a:spcAft>
            </a:pPr>
            <a:r>
              <a:rPr lang="ar-IQ" sz="3200" b="1" dirty="0">
                <a:ea typeface="Calibri"/>
                <a:cs typeface="Simplified Arabic"/>
              </a:rPr>
              <a:t>وللتأكيد على مدى الأهمية الكبيرة للسياحة في الاقتصاد القومي، فغالباً ما تشير الأدبيات السياحية الى مجموعة الآثار المباشرة ومجموعة الآثار غير المباشرة للسياحة في الاقتصاد القومي والتي يمكن الإشارة اليها كما يأتي:</a:t>
            </a:r>
            <a:endParaRPr lang="en-US" sz="3200" b="1" dirty="0"/>
          </a:p>
          <a:p>
            <a:pPr indent="417195" algn="just">
              <a:lnSpc>
                <a:spcPct val="95000"/>
              </a:lnSpc>
              <a:spcAft>
                <a:spcPts val="800"/>
              </a:spcAft>
            </a:pPr>
            <a:endParaRPr lang="en-US" sz="3200" b="1" u="sng" dirty="0"/>
          </a:p>
          <a:p>
            <a:pPr marL="342900" lvl="0" indent="-342900" algn="just">
              <a:lnSpc>
                <a:spcPct val="95000"/>
              </a:lnSpc>
              <a:spcAft>
                <a:spcPts val="800"/>
              </a:spcAft>
              <a:buFont typeface="+mj-lt"/>
              <a:buAutoNum type="arabicPeriod"/>
            </a:pPr>
            <a:r>
              <a:rPr lang="ar-IQ" sz="3200" b="1" u="sng" dirty="0">
                <a:ea typeface="Calibri"/>
                <a:cs typeface="Simplified Arabic"/>
              </a:rPr>
              <a:t>مجموعة الآثار المباشرة :</a:t>
            </a:r>
            <a:endParaRPr lang="en-US" sz="3200" b="1" u="sng" dirty="0"/>
          </a:p>
          <a:p>
            <a:pPr marL="342900" lvl="0" indent="-342900" algn="just">
              <a:lnSpc>
                <a:spcPct val="95000"/>
              </a:lnSpc>
              <a:spcAft>
                <a:spcPts val="800"/>
              </a:spcAft>
              <a:buFont typeface="+mj-cs"/>
              <a:buAutoNum type="arabic1Minus"/>
            </a:pPr>
            <a:r>
              <a:rPr lang="ar-IQ" sz="3200" b="1" dirty="0">
                <a:ea typeface="Calibri"/>
                <a:cs typeface="Simplified Arabic"/>
              </a:rPr>
              <a:t>أثر السياحة في الناتج القومي أو الدخل القومي.</a:t>
            </a:r>
            <a:endParaRPr lang="en-US" sz="3200" b="1" dirty="0"/>
          </a:p>
          <a:p>
            <a:pPr marL="342900" lvl="0" indent="-342900" algn="just">
              <a:lnSpc>
                <a:spcPct val="95000"/>
              </a:lnSpc>
              <a:spcAft>
                <a:spcPts val="800"/>
              </a:spcAft>
              <a:buFont typeface="+mj-cs"/>
              <a:buAutoNum type="arabic1Minus"/>
            </a:pPr>
            <a:r>
              <a:rPr lang="ar-IQ" sz="3200" b="1" dirty="0">
                <a:ea typeface="Calibri"/>
                <a:cs typeface="Simplified Arabic"/>
              </a:rPr>
              <a:t>أثر السياحة في التجارة الخارجية وميزان المدفوعات.</a:t>
            </a:r>
            <a:endParaRPr lang="en-US" sz="3200" b="1" dirty="0"/>
          </a:p>
          <a:p>
            <a:pPr marL="342900" lvl="0" indent="-342900" algn="just">
              <a:lnSpc>
                <a:spcPct val="95000"/>
              </a:lnSpc>
              <a:spcAft>
                <a:spcPts val="800"/>
              </a:spcAft>
              <a:buFont typeface="+mj-cs"/>
              <a:buAutoNum type="arabic1Minus"/>
            </a:pPr>
            <a:r>
              <a:rPr lang="ar-IQ" sz="3200" b="1" dirty="0">
                <a:ea typeface="Calibri"/>
                <a:cs typeface="Simplified Arabic"/>
              </a:rPr>
              <a:t>أثر السياحة في الاستخدام وتكوين فرص العمل.</a:t>
            </a:r>
            <a:endParaRPr lang="en-US" sz="3200" b="1" dirty="0"/>
          </a:p>
          <a:p>
            <a:pPr marL="342900" lvl="0" indent="-342900" algn="just">
              <a:lnSpc>
                <a:spcPct val="95000"/>
              </a:lnSpc>
              <a:spcAft>
                <a:spcPts val="800"/>
              </a:spcAft>
              <a:buFont typeface="+mj-cs"/>
              <a:buAutoNum type="arabic1Minus"/>
            </a:pPr>
            <a:r>
              <a:rPr lang="ar-IQ" sz="3200" b="1" dirty="0">
                <a:ea typeface="Calibri"/>
                <a:cs typeface="Simplified Arabic"/>
              </a:rPr>
              <a:t>أثر السياحة في إعادة توزيع التنمية والدخل بين الأقاليم.</a:t>
            </a:r>
            <a:endParaRPr lang="en-US" sz="3200" b="1" dirty="0">
              <a:effectLst/>
            </a:endParaRPr>
          </a:p>
        </p:txBody>
      </p:sp>
    </p:spTree>
    <p:extLst>
      <p:ext uri="{BB962C8B-B14F-4D97-AF65-F5344CB8AC3E}">
        <p14:creationId xmlns:p14="http://schemas.microsoft.com/office/powerpoint/2010/main" val="11901874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94720"/>
            <a:ext cx="8064896" cy="4869025"/>
          </a:xfrm>
          <a:prstGeom prst="rect">
            <a:avLst/>
          </a:prstGeom>
          <a:solidFill>
            <a:schemeClr val="accent5">
              <a:lumMod val="20000"/>
              <a:lumOff val="80000"/>
            </a:schemeClr>
          </a:solidFill>
        </p:spPr>
        <p:txBody>
          <a:bodyPr wrap="square">
            <a:spAutoFit/>
          </a:bodyPr>
          <a:lstStyle/>
          <a:p>
            <a:pPr lvl="0" algn="just">
              <a:lnSpc>
                <a:spcPct val="95000"/>
              </a:lnSpc>
              <a:spcAft>
                <a:spcPts val="800"/>
              </a:spcAft>
            </a:pPr>
            <a:r>
              <a:rPr lang="ar-IQ" sz="3200" b="1" u="sng" dirty="0" smtClean="0">
                <a:ea typeface="Calibri"/>
                <a:cs typeface="Simplified Arabic"/>
              </a:rPr>
              <a:t>2-مجموعة </a:t>
            </a:r>
            <a:r>
              <a:rPr lang="ar-IQ" sz="3200" b="1" u="sng" dirty="0">
                <a:ea typeface="Calibri"/>
                <a:cs typeface="Simplified Arabic"/>
              </a:rPr>
              <a:t>الآثار غير المباشرة :</a:t>
            </a:r>
            <a:endParaRPr lang="en-US" sz="3200" b="1" u="sng" dirty="0"/>
          </a:p>
          <a:p>
            <a:pPr marL="342900" lvl="0" indent="-342900" algn="just">
              <a:lnSpc>
                <a:spcPct val="95000"/>
              </a:lnSpc>
              <a:spcAft>
                <a:spcPts val="800"/>
              </a:spcAft>
              <a:buFont typeface="+mj-cs"/>
              <a:buAutoNum type="arabic1Minus"/>
            </a:pPr>
            <a:r>
              <a:rPr lang="ar-IQ" sz="3200" b="1" dirty="0">
                <a:ea typeface="Calibri"/>
                <a:cs typeface="Simplified Arabic"/>
              </a:rPr>
              <a:t>الأثر المضاعف للسياحة.</a:t>
            </a:r>
            <a:endParaRPr lang="en-US" sz="3200" b="1" dirty="0"/>
          </a:p>
          <a:p>
            <a:pPr marL="342900" lvl="0" indent="-342900" algn="just">
              <a:lnSpc>
                <a:spcPct val="95000"/>
              </a:lnSpc>
              <a:spcAft>
                <a:spcPts val="800"/>
              </a:spcAft>
              <a:buFont typeface="+mj-cs"/>
              <a:buAutoNum type="arabic1Minus"/>
            </a:pPr>
            <a:r>
              <a:rPr lang="ar-IQ" sz="3200" b="1" dirty="0">
                <a:ea typeface="Calibri"/>
                <a:cs typeface="Simplified Arabic"/>
              </a:rPr>
              <a:t>أثر السياحة في تنشيط حركة الإنتاج والاستثمار في القطاعات الأخرى.</a:t>
            </a:r>
            <a:endParaRPr lang="en-US" sz="3200" b="1" dirty="0"/>
          </a:p>
          <a:p>
            <a:pPr marL="342900" lvl="0" indent="-342900" algn="just">
              <a:lnSpc>
                <a:spcPct val="95000"/>
              </a:lnSpc>
              <a:spcAft>
                <a:spcPts val="800"/>
              </a:spcAft>
              <a:buFont typeface="+mj-cs"/>
              <a:buAutoNum type="arabic1Minus"/>
            </a:pPr>
            <a:r>
              <a:rPr lang="ar-IQ" sz="3200" b="1" dirty="0">
                <a:ea typeface="Calibri"/>
                <a:cs typeface="Simplified Arabic"/>
              </a:rPr>
              <a:t>أثر السياحة في تنمية خدمات البنى التحتية.</a:t>
            </a:r>
            <a:endParaRPr lang="en-US" sz="3200" b="1" dirty="0"/>
          </a:p>
          <a:p>
            <a:pPr marL="342900" lvl="0" indent="-342900" algn="just">
              <a:lnSpc>
                <a:spcPct val="95000"/>
              </a:lnSpc>
              <a:spcAft>
                <a:spcPts val="800"/>
              </a:spcAft>
              <a:buFont typeface="+mj-cs"/>
              <a:buAutoNum type="arabic1Minus"/>
            </a:pPr>
            <a:r>
              <a:rPr lang="ar-IQ" sz="3200" b="1" dirty="0">
                <a:ea typeface="Calibri"/>
                <a:cs typeface="Simplified Arabic"/>
              </a:rPr>
              <a:t>أثر السياحة في تنمية خدمات البنى الفوقية والمستوى العمراني والحضاري.</a:t>
            </a:r>
            <a:endParaRPr lang="en-US" sz="3200" b="1" dirty="0"/>
          </a:p>
          <a:p>
            <a:pPr marL="342900" lvl="0" indent="-342900" algn="just">
              <a:lnSpc>
                <a:spcPct val="90000"/>
              </a:lnSpc>
              <a:spcAft>
                <a:spcPts val="800"/>
              </a:spcAft>
              <a:buFont typeface="+mj-cs"/>
              <a:buAutoNum type="arabic1Minus"/>
            </a:pPr>
            <a:r>
              <a:rPr lang="ar-IQ" sz="3200" b="1" dirty="0">
                <a:ea typeface="Calibri"/>
                <a:cs typeface="Simplified Arabic"/>
              </a:rPr>
              <a:t> أثر السياحة في المستوى العام للأسعار.</a:t>
            </a:r>
            <a:endParaRPr lang="en-US" sz="3200" b="1" dirty="0"/>
          </a:p>
          <a:p>
            <a:pPr marL="342900" lvl="0" indent="-342900" algn="just">
              <a:lnSpc>
                <a:spcPct val="90000"/>
              </a:lnSpc>
              <a:spcAft>
                <a:spcPts val="800"/>
              </a:spcAft>
              <a:buFont typeface="+mj-cs"/>
              <a:buAutoNum type="arabic1Minus"/>
            </a:pPr>
            <a:r>
              <a:rPr lang="ar-IQ" sz="3200" b="1" dirty="0">
                <a:ea typeface="Calibri"/>
                <a:cs typeface="Simplified Arabic"/>
              </a:rPr>
              <a:t> أثر السياحة في الدخل الحكومي (موازنة الحكومة).</a:t>
            </a:r>
            <a:endParaRPr lang="en-US" sz="3200" b="1" dirty="0">
              <a:effectLst/>
            </a:endParaRPr>
          </a:p>
        </p:txBody>
      </p:sp>
    </p:spTree>
    <p:extLst>
      <p:ext uri="{BB962C8B-B14F-4D97-AF65-F5344CB8AC3E}">
        <p14:creationId xmlns:p14="http://schemas.microsoft.com/office/powerpoint/2010/main" val="40093312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20688"/>
            <a:ext cx="7920880" cy="5258876"/>
          </a:xfrm>
          <a:prstGeom prst="rect">
            <a:avLst/>
          </a:prstGeom>
          <a:solidFill>
            <a:schemeClr val="accent6">
              <a:lumMod val="40000"/>
              <a:lumOff val="60000"/>
            </a:schemeClr>
          </a:solidFill>
        </p:spPr>
        <p:txBody>
          <a:bodyPr wrap="square">
            <a:spAutoFit/>
          </a:bodyPr>
          <a:lstStyle/>
          <a:p>
            <a:pPr lvl="0" algn="just">
              <a:lnSpc>
                <a:spcPct val="90000"/>
              </a:lnSpc>
              <a:spcAft>
                <a:spcPts val="800"/>
              </a:spcAft>
            </a:pPr>
            <a:r>
              <a:rPr lang="ar-IQ" sz="2800" b="1" dirty="0" smtClean="0">
                <a:ea typeface="Calibri"/>
                <a:cs typeface="Simplified Arabic"/>
              </a:rPr>
              <a:t>خ- </a:t>
            </a:r>
            <a:r>
              <a:rPr lang="ar-IQ" sz="2800" b="1" dirty="0">
                <a:ea typeface="Calibri"/>
                <a:cs typeface="Simplified Arabic"/>
              </a:rPr>
              <a:t>أثر السياحة في تطوير الأماكن الأثرية والتاريخية والتراثية والفلكلورية.</a:t>
            </a:r>
            <a:endParaRPr lang="en-US" sz="2800" b="1" dirty="0"/>
          </a:p>
          <a:p>
            <a:pPr lvl="0" algn="just">
              <a:lnSpc>
                <a:spcPct val="90000"/>
              </a:lnSpc>
              <a:spcAft>
                <a:spcPts val="800"/>
              </a:spcAft>
            </a:pPr>
            <a:r>
              <a:rPr lang="ar-IQ" sz="2800" b="1" dirty="0" smtClean="0">
                <a:ea typeface="Calibri"/>
                <a:cs typeface="Simplified Arabic"/>
              </a:rPr>
              <a:t>د-أثر </a:t>
            </a:r>
            <a:r>
              <a:rPr lang="ar-IQ" sz="2800" b="1" dirty="0">
                <a:ea typeface="Calibri"/>
                <a:cs typeface="Simplified Arabic"/>
              </a:rPr>
              <a:t>السياحة في الإعلام.</a:t>
            </a:r>
            <a:endParaRPr lang="en-US" sz="2800" b="1" dirty="0"/>
          </a:p>
          <a:p>
            <a:pPr lvl="0" algn="just">
              <a:lnSpc>
                <a:spcPct val="90000"/>
              </a:lnSpc>
              <a:spcAft>
                <a:spcPts val="800"/>
              </a:spcAft>
            </a:pPr>
            <a:r>
              <a:rPr lang="ar-IQ" sz="2800" b="1" dirty="0" smtClean="0">
                <a:ea typeface="Calibri"/>
                <a:cs typeface="Simplified Arabic"/>
              </a:rPr>
              <a:t>ذ-أثر </a:t>
            </a:r>
            <a:r>
              <a:rPr lang="ar-IQ" sz="2800" b="1" dirty="0">
                <a:ea typeface="Calibri"/>
                <a:cs typeface="Simplified Arabic"/>
              </a:rPr>
              <a:t>السياحة في التبعية الاقتصادية.</a:t>
            </a:r>
            <a:endParaRPr lang="en-US" sz="2800" b="1" dirty="0"/>
          </a:p>
          <a:p>
            <a:pPr lvl="0" algn="just">
              <a:lnSpc>
                <a:spcPct val="90000"/>
              </a:lnSpc>
              <a:spcAft>
                <a:spcPts val="800"/>
              </a:spcAft>
            </a:pPr>
            <a:r>
              <a:rPr lang="ar-IQ" sz="2800" b="1" dirty="0" smtClean="0">
                <a:ea typeface="Calibri"/>
                <a:cs typeface="Simplified Arabic"/>
              </a:rPr>
              <a:t>ر-أثر </a:t>
            </a:r>
            <a:r>
              <a:rPr lang="ar-IQ" sz="2800" b="1" dirty="0">
                <a:ea typeface="Calibri"/>
                <a:cs typeface="Simplified Arabic"/>
              </a:rPr>
              <a:t>السياحة في البيئة الاجتماعية</a:t>
            </a:r>
            <a:r>
              <a:rPr lang="ar-IQ" sz="2800" b="1" dirty="0" smtClean="0">
                <a:ea typeface="Calibri"/>
                <a:cs typeface="Simplified Arabic"/>
              </a:rPr>
              <a:t>.</a:t>
            </a:r>
          </a:p>
          <a:p>
            <a:pPr indent="457200" algn="just">
              <a:lnSpc>
                <a:spcPct val="90000"/>
              </a:lnSpc>
              <a:spcAft>
                <a:spcPts val="800"/>
              </a:spcAft>
            </a:pPr>
            <a:endParaRPr lang="ar-IQ" sz="2800" b="1" dirty="0" smtClean="0"/>
          </a:p>
          <a:p>
            <a:pPr indent="457200" algn="just">
              <a:lnSpc>
                <a:spcPct val="90000"/>
              </a:lnSpc>
              <a:spcAft>
                <a:spcPts val="800"/>
              </a:spcAft>
            </a:pPr>
            <a:r>
              <a:rPr lang="ar-IQ" sz="2800" b="1" dirty="0" smtClean="0">
                <a:ea typeface="Calibri"/>
                <a:cs typeface="Simplified Arabic"/>
              </a:rPr>
              <a:t>← ومما </a:t>
            </a:r>
            <a:r>
              <a:rPr lang="ar-IQ" sz="2800" b="1" dirty="0">
                <a:ea typeface="Calibri"/>
                <a:cs typeface="Simplified Arabic"/>
              </a:rPr>
              <a:t>لا شك فيه إن كثرة هذه الآثار المباشرة وغير المباشرة هي حجة تستخدم لتوضيح الأهمية الاقتصادية الكبيرة للسياحة في اقتصاديات البلدان. وهي بذلك لا تقل أهمية عن القطاع الصناعي أو الزراعي أو </a:t>
            </a:r>
            <a:r>
              <a:rPr lang="ar-IQ" sz="2800" b="1" dirty="0" err="1">
                <a:ea typeface="Calibri"/>
                <a:cs typeface="Simplified Arabic"/>
              </a:rPr>
              <a:t>الإستخراجي</a:t>
            </a:r>
            <a:r>
              <a:rPr lang="ar-IQ" sz="2800" b="1" dirty="0">
                <a:ea typeface="Calibri"/>
                <a:cs typeface="Simplified Arabic"/>
              </a:rPr>
              <a:t> أو الخدمي أو أي قطاع اقتصادي آخر. لذا يتطلب الأمر الاهتمام الكبير بهذا النشاط واستغلاله بالشكل العلمي الأمثل لتحقيق السعادة للبشر وإشباع حاجاتهم تجاه السياحة.</a:t>
            </a:r>
            <a:endParaRPr lang="en-US" sz="2800" b="1" dirty="0">
              <a:ea typeface="Calibri"/>
              <a:cs typeface="Arial"/>
            </a:endParaRPr>
          </a:p>
        </p:txBody>
      </p:sp>
    </p:spTree>
    <p:extLst>
      <p:ext uri="{BB962C8B-B14F-4D97-AF65-F5344CB8AC3E}">
        <p14:creationId xmlns:p14="http://schemas.microsoft.com/office/powerpoint/2010/main" val="215878152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672" y="1628800"/>
            <a:ext cx="6192688" cy="2684838"/>
          </a:xfrm>
          <a:prstGeom prst="rect">
            <a:avLst/>
          </a:prstGeom>
          <a:solidFill>
            <a:schemeClr val="accent5"/>
          </a:solidFill>
        </p:spPr>
        <p:txBody>
          <a:bodyPr wrap="square">
            <a:spAutoFit/>
          </a:bodyPr>
          <a:lstStyle/>
          <a:p>
            <a:pPr algn="ctr">
              <a:lnSpc>
                <a:spcPct val="115000"/>
              </a:lnSpc>
              <a:spcAft>
                <a:spcPts val="1000"/>
              </a:spcAft>
            </a:pPr>
            <a:r>
              <a:rPr lang="ar-IQ" sz="4400" b="1" dirty="0">
                <a:ea typeface="Calibri"/>
                <a:cs typeface="Simplified Arabic"/>
              </a:rPr>
              <a:t>شكرا  لمتابعتكم واصغائكم</a:t>
            </a:r>
            <a:endParaRPr lang="en-US" sz="4400" dirty="0">
              <a:ea typeface="Calibri"/>
              <a:cs typeface="Arial"/>
            </a:endParaRPr>
          </a:p>
          <a:p>
            <a:pPr algn="ctr">
              <a:lnSpc>
                <a:spcPct val="115000"/>
              </a:lnSpc>
              <a:spcAft>
                <a:spcPts val="1000"/>
              </a:spcAft>
            </a:pPr>
            <a:r>
              <a:rPr lang="ar-IQ" sz="4400" b="1" dirty="0">
                <a:ea typeface="Calibri"/>
                <a:cs typeface="Simplified Arabic"/>
              </a:rPr>
              <a:t>طلبتي الاعزاء</a:t>
            </a:r>
            <a:endParaRPr lang="en-US" sz="4400" dirty="0">
              <a:ea typeface="Calibri"/>
              <a:cs typeface="Arial"/>
            </a:endParaRPr>
          </a:p>
          <a:p>
            <a:pPr algn="ctr">
              <a:lnSpc>
                <a:spcPct val="115000"/>
              </a:lnSpc>
              <a:spcAft>
                <a:spcPts val="1000"/>
              </a:spcAft>
            </a:pPr>
            <a:r>
              <a:rPr lang="ar-IQ" sz="4400" b="1" dirty="0">
                <a:ea typeface="Calibri"/>
                <a:cs typeface="Simplified Arabic"/>
              </a:rPr>
              <a:t>والى محاضرة اخرى بأذن الله</a:t>
            </a:r>
            <a:endParaRPr lang="en-US" sz="4400" dirty="0">
              <a:ea typeface="Calibri"/>
              <a:cs typeface="Arial"/>
            </a:endParaRPr>
          </a:p>
        </p:txBody>
      </p:sp>
    </p:spTree>
    <p:extLst>
      <p:ext uri="{BB962C8B-B14F-4D97-AF65-F5344CB8AC3E}">
        <p14:creationId xmlns:p14="http://schemas.microsoft.com/office/powerpoint/2010/main" val="39696719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415</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سمة Office</vt:lpstr>
      <vt:lpstr>الأهمية الاقتصادية للسياحة  الاثار المباشرة وغير المباشرة مرحلة اولى –ادارة الفنادق  مادة الاقتصاد السياحي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الأهمية الأقتصادية للسياحة  الاثار المباشرة وغير المباشرة مرحلة اولى –ادارة الفنادق  مادة الاقتصاد السياحي </dc:title>
  <dc:creator>TheCastle</dc:creator>
  <cp:lastModifiedBy>Maher</cp:lastModifiedBy>
  <cp:revision>11</cp:revision>
  <dcterms:created xsi:type="dcterms:W3CDTF">2020-06-02T22:09:15Z</dcterms:created>
  <dcterms:modified xsi:type="dcterms:W3CDTF">2021-02-21T13:53:05Z</dcterms:modified>
</cp:coreProperties>
</file>