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10/07/1442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10/07/1442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10/07/1442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10/07/1442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t>10/07/1442</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10/07/1442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1B8ABB09-4A1D-463E-8065-109CC2B7EFAA}" type="datetimeFigureOut">
              <a:rPr lang="ar-SA" smtClean="0"/>
              <a:t>10/07/1442</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1B8ABB09-4A1D-463E-8065-109CC2B7EFAA}" type="datetimeFigureOut">
              <a:rPr lang="ar-SA" smtClean="0"/>
              <a:t>10/07/1442</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t>10/07/1442</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10/07/1442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t>10/07/1442</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B8ABB09-4A1D-463E-8065-109CC2B7EFAA}" type="datetimeFigureOut">
              <a:rPr lang="ar-SA" smtClean="0"/>
              <a:t>10/07/1442</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0B34F065-1154-456A-91E3-76DE8E75E17B}"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124744"/>
            <a:ext cx="7772400" cy="3888432"/>
          </a:xfrm>
        </p:spPr>
        <p:style>
          <a:lnRef idx="1">
            <a:schemeClr val="accent5"/>
          </a:lnRef>
          <a:fillRef idx="3">
            <a:schemeClr val="accent5"/>
          </a:fillRef>
          <a:effectRef idx="2">
            <a:schemeClr val="accent5"/>
          </a:effectRef>
          <a:fontRef idx="minor">
            <a:schemeClr val="lt1"/>
          </a:fontRef>
        </p:style>
        <p:txBody>
          <a:bodyPr>
            <a:normAutofit/>
          </a:bodyPr>
          <a:lstStyle/>
          <a:p>
            <a:r>
              <a:rPr lang="ar-IQ" b="1" dirty="0" smtClean="0">
                <a:solidFill>
                  <a:schemeClr val="tx1"/>
                </a:solidFill>
              </a:rPr>
              <a:t>علاقة الاقتصاد السياحي</a:t>
            </a:r>
            <a:br>
              <a:rPr lang="ar-IQ" b="1" dirty="0" smtClean="0">
                <a:solidFill>
                  <a:schemeClr val="tx1"/>
                </a:solidFill>
              </a:rPr>
            </a:br>
            <a:r>
              <a:rPr lang="ar-IQ" b="1" dirty="0" smtClean="0">
                <a:solidFill>
                  <a:schemeClr val="tx1"/>
                </a:solidFill>
              </a:rPr>
              <a:t> بالعلوم الاخرى</a:t>
            </a:r>
            <a:br>
              <a:rPr lang="ar-IQ" b="1" dirty="0" smtClean="0">
                <a:solidFill>
                  <a:schemeClr val="tx1"/>
                </a:solidFill>
              </a:rPr>
            </a:br>
            <a:r>
              <a:rPr lang="ar-IQ" b="1" dirty="0" smtClean="0">
                <a:solidFill>
                  <a:schemeClr val="tx1"/>
                </a:solidFill>
              </a:rPr>
              <a:t>الاستاذ/الهام خضير شبّر </a:t>
            </a:r>
            <a:br>
              <a:rPr lang="ar-IQ" b="1" dirty="0" smtClean="0">
                <a:solidFill>
                  <a:schemeClr val="tx1"/>
                </a:solidFill>
              </a:rPr>
            </a:br>
            <a:r>
              <a:rPr lang="ar-IQ" b="1" dirty="0" smtClean="0">
                <a:solidFill>
                  <a:schemeClr val="tx1"/>
                </a:solidFill>
              </a:rPr>
              <a:t>كلية العلوم السياحية </a:t>
            </a:r>
            <a:br>
              <a:rPr lang="ar-IQ" b="1" dirty="0" smtClean="0">
                <a:solidFill>
                  <a:schemeClr val="tx1"/>
                </a:solidFill>
              </a:rPr>
            </a:br>
            <a:r>
              <a:rPr lang="ar-IQ" b="1" dirty="0" smtClean="0">
                <a:solidFill>
                  <a:schemeClr val="tx1"/>
                </a:solidFill>
              </a:rPr>
              <a:t>الجامعة المستنصرية</a:t>
            </a:r>
            <a:endParaRPr lang="ar-IQ" b="1" dirty="0">
              <a:solidFill>
                <a:schemeClr val="tx1"/>
              </a:solidFill>
            </a:endParaRPr>
          </a:p>
        </p:txBody>
      </p:sp>
      <p:sp>
        <p:nvSpPr>
          <p:cNvPr id="3" name="Subtitle 2"/>
          <p:cNvSpPr>
            <a:spLocks noGrp="1"/>
          </p:cNvSpPr>
          <p:nvPr>
            <p:ph type="subTitle" idx="1"/>
          </p:nvPr>
        </p:nvSpPr>
        <p:spPr>
          <a:xfrm>
            <a:off x="1371600" y="5589240"/>
            <a:ext cx="6584776" cy="49560"/>
          </a:xfrm>
        </p:spPr>
        <p:txBody>
          <a:bodyPr>
            <a:normAutofit fontScale="25000" lnSpcReduction="20000"/>
          </a:bodyPr>
          <a:lstStyle/>
          <a:p>
            <a:endParaRPr lang="ar-IQ" dirty="0"/>
          </a:p>
        </p:txBody>
      </p:sp>
    </p:spTree>
    <p:extLst>
      <p:ext uri="{BB962C8B-B14F-4D97-AF65-F5344CB8AC3E}">
        <p14:creationId xmlns:p14="http://schemas.microsoft.com/office/powerpoint/2010/main" val="2379992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3" y="404664"/>
            <a:ext cx="7560840" cy="6122510"/>
          </a:xfrm>
          <a:prstGeom prst="rect">
            <a:avLst/>
          </a:prstGeom>
        </p:spPr>
        <p:style>
          <a:lnRef idx="1">
            <a:schemeClr val="accent5"/>
          </a:lnRef>
          <a:fillRef idx="2">
            <a:schemeClr val="accent5"/>
          </a:fillRef>
          <a:effectRef idx="1">
            <a:schemeClr val="accent5"/>
          </a:effectRef>
          <a:fontRef idx="minor">
            <a:schemeClr val="dk1"/>
          </a:fontRef>
        </p:style>
        <p:txBody>
          <a:bodyPr wrap="square">
            <a:spAutoFit/>
          </a:bodyPr>
          <a:lstStyle/>
          <a:p>
            <a:pPr marL="457200" lvl="0" algn="just">
              <a:lnSpc>
                <a:spcPct val="107000"/>
              </a:lnSpc>
              <a:spcAft>
                <a:spcPts val="800"/>
              </a:spcAft>
            </a:pPr>
            <a:r>
              <a:rPr lang="ar-IQ" sz="2400" b="1" dirty="0">
                <a:solidFill>
                  <a:prstClr val="black"/>
                </a:solidFill>
                <a:ea typeface="Calibri"/>
                <a:cs typeface="Simplified Arabic"/>
              </a:rPr>
              <a:t>علاقة علم الاقتصاد السياحي بالعلوم الأخرى :-</a:t>
            </a:r>
            <a:endParaRPr lang="en-US" sz="2400" b="1" dirty="0">
              <a:solidFill>
                <a:prstClr val="black"/>
              </a:solidFill>
              <a:ea typeface="Calibri"/>
              <a:cs typeface="Arial"/>
            </a:endParaRPr>
          </a:p>
          <a:p>
            <a:pPr marL="457200" lvl="0" algn="just">
              <a:lnSpc>
                <a:spcPct val="107000"/>
              </a:lnSpc>
            </a:pPr>
            <a:r>
              <a:rPr lang="ar-IQ" sz="2400" b="1" dirty="0">
                <a:solidFill>
                  <a:prstClr val="black"/>
                </a:solidFill>
                <a:ea typeface="Calibri"/>
                <a:cs typeface="Simplified Arabic"/>
              </a:rPr>
              <a:t>يعالج علم الاقتصاد السياحي جانباً مهماً من جوانب السلوك الإنساني، مرة كونه كمستهلك (سائح) ومرة أخرى كونه منتج للخدمات السياحية، وهو بذلك يصنَف ضمن العلوم الاجتماعية ، إلّا أن ذلك لا يمنع من ارتباطه الوثيق بالعلوم الطبيعية كالرياضيات والإحصاء والهندسة ...الخ، وهو يؤثر فيهم ويتأثر بهم، يأخذ منهم ويعطي لهم. وكما يلي :</a:t>
            </a:r>
          </a:p>
          <a:p>
            <a:pPr marL="457200" lvl="0" algn="just">
              <a:lnSpc>
                <a:spcPct val="107000"/>
              </a:lnSpc>
            </a:pPr>
            <a:r>
              <a:rPr lang="ar-IQ" sz="2400" b="1" u="sng" dirty="0">
                <a:solidFill>
                  <a:prstClr val="black"/>
                </a:solidFill>
                <a:ea typeface="Calibri"/>
                <a:cs typeface="Simplified Arabic"/>
              </a:rPr>
              <a:t>1-علاقة علم الاقتصاد السياحي بعلم السياسة : </a:t>
            </a:r>
            <a:r>
              <a:rPr lang="ar-IQ" sz="2400" b="1" dirty="0">
                <a:solidFill>
                  <a:prstClr val="black"/>
                </a:solidFill>
                <a:ea typeface="Calibri"/>
                <a:cs typeface="Simplified Arabic"/>
              </a:rPr>
              <a:t>فالسياسة السياحية هي جزءاً من السياسة الاقتصادية التي بدورها تكون جزءاً من السياسة العامة للبلد، فالسياسة السياحية تتأثر بالسياسة العامة للبلد، فإذا ما أقرّت السياسة العامة إتباع منهج السوق الحرة وللقطاع الخاص الاولوية او اذا اتبعت منهج  الملكية العامة او سياسة مغلقه مع الدول الاخرى ستتبع السياسة السياحية نفس المنهج وبقدر ما تتأثر السياحة بالسياسة العامة للبلد، فإنها تؤثر بها أيضاً، لان انتعاش السياحة وجلبها المنافع </a:t>
            </a:r>
            <a:r>
              <a:rPr lang="ar-IQ" sz="2400" b="1" dirty="0" err="1">
                <a:solidFill>
                  <a:prstClr val="black"/>
                </a:solidFill>
                <a:ea typeface="Calibri"/>
                <a:cs typeface="Simplified Arabic"/>
              </a:rPr>
              <a:t>الاقتصاديه</a:t>
            </a:r>
            <a:r>
              <a:rPr lang="ar-IQ" sz="2400" b="1" dirty="0">
                <a:solidFill>
                  <a:prstClr val="black"/>
                </a:solidFill>
                <a:ea typeface="Calibri"/>
                <a:cs typeface="Simplified Arabic"/>
              </a:rPr>
              <a:t> للبلد يقوي اقتصادها ومكانتها  محليا وعالميا .</a:t>
            </a:r>
          </a:p>
        </p:txBody>
      </p:sp>
    </p:spTree>
    <p:extLst>
      <p:ext uri="{BB962C8B-B14F-4D97-AF65-F5344CB8AC3E}">
        <p14:creationId xmlns:p14="http://schemas.microsoft.com/office/powerpoint/2010/main" val="28466360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67544" y="332656"/>
            <a:ext cx="8352928" cy="6209905"/>
          </a:xfrm>
          <a:prstGeom prst="rect">
            <a:avLst/>
          </a:prstGeom>
        </p:spPr>
        <p:style>
          <a:lnRef idx="1">
            <a:schemeClr val="accent3"/>
          </a:lnRef>
          <a:fillRef idx="2">
            <a:schemeClr val="accent3"/>
          </a:fillRef>
          <a:effectRef idx="1">
            <a:schemeClr val="accent3"/>
          </a:effectRef>
          <a:fontRef idx="minor">
            <a:schemeClr val="dk1"/>
          </a:fontRef>
        </p:style>
        <p:txBody>
          <a:bodyPr wrap="square">
            <a:spAutoFit/>
          </a:bodyPr>
          <a:lstStyle/>
          <a:p>
            <a:pPr lvl="0" algn="just">
              <a:lnSpc>
                <a:spcPct val="107000"/>
              </a:lnSpc>
              <a:spcAft>
                <a:spcPts val="800"/>
              </a:spcAft>
            </a:pPr>
            <a:r>
              <a:rPr lang="ar-IQ" sz="2800" b="1" u="sng" dirty="0">
                <a:solidFill>
                  <a:prstClr val="black"/>
                </a:solidFill>
                <a:ea typeface="Calibri"/>
                <a:cs typeface="Simplified Arabic"/>
              </a:rPr>
              <a:t>2-علاقة علم الاقتصاد السياحي بعلم النفس </a:t>
            </a:r>
            <a:r>
              <a:rPr lang="ar-IQ" sz="2800" b="1" dirty="0">
                <a:solidFill>
                  <a:prstClr val="black"/>
                </a:solidFill>
                <a:ea typeface="Calibri"/>
                <a:cs typeface="Simplified Arabic"/>
              </a:rPr>
              <a:t>:يهتم علم الاقتصاد السياحي بشكل كبير بدراسة سلوك المستهلك (السائح) وسلوك المنتج في النشاط السياحي. </a:t>
            </a:r>
            <a:r>
              <a:rPr lang="ar-IQ" sz="2800" b="1" u="sng" dirty="0">
                <a:solidFill>
                  <a:prstClr val="black"/>
                </a:solidFill>
                <a:ea typeface="Calibri"/>
                <a:cs typeface="Simplified Arabic"/>
              </a:rPr>
              <a:t>فنظرية الطلب السياحي </a:t>
            </a:r>
            <a:r>
              <a:rPr lang="ar-IQ" sz="2800" b="1" dirty="0">
                <a:solidFill>
                  <a:prstClr val="black"/>
                </a:solidFill>
                <a:ea typeface="Calibri"/>
                <a:cs typeface="Simplified Arabic"/>
              </a:rPr>
              <a:t>تتابع سلوك السائح بإشباع حاجاته من الخدمات السياحية، وتشخص العوامل المحددة للطلب السياحي ومواصفات الطلب السياحي ومرونته، وهي بذلك تتابع كل المستجدات التي تؤثر في طلب السياح من دخل ومواصفات ديموغرافية وأوقات الفراغ والتطور التكنولوجي .... الخ، لكي تنهض بمستوى الطلب السياحي والارتقاء بالمستوى الاقتصادي للبلد. وهكذا </a:t>
            </a:r>
          </a:p>
          <a:p>
            <a:pPr marL="245745" lvl="0" indent="457200" algn="just">
              <a:lnSpc>
                <a:spcPct val="90000"/>
              </a:lnSpc>
              <a:spcAft>
                <a:spcPts val="800"/>
              </a:spcAft>
            </a:pPr>
            <a:r>
              <a:rPr lang="ar-IQ" sz="2800" b="1" dirty="0">
                <a:solidFill>
                  <a:prstClr val="black"/>
                </a:solidFill>
                <a:ea typeface="Calibri"/>
                <a:cs typeface="Simplified Arabic"/>
              </a:rPr>
              <a:t>كما يهتم علم الاقتصاد السياحي</a:t>
            </a:r>
            <a:r>
              <a:rPr lang="ar-IQ" sz="2800" b="1" u="sng" dirty="0">
                <a:solidFill>
                  <a:prstClr val="black"/>
                </a:solidFill>
                <a:ea typeface="Calibri"/>
                <a:cs typeface="Simplified Arabic"/>
              </a:rPr>
              <a:t> بنظرية العرض السياحي </a:t>
            </a:r>
            <a:r>
              <a:rPr lang="ar-IQ" sz="2800" b="1" dirty="0">
                <a:solidFill>
                  <a:prstClr val="black"/>
                </a:solidFill>
                <a:ea typeface="Calibri"/>
                <a:cs typeface="Simplified Arabic"/>
              </a:rPr>
              <a:t>وتتابع سلوك المنتجين في السوق السياحية الذين يصنعون الخدمات السياحية وتشخص العوامل المحددة للعرض السياحي ومواصفاته ومرونته وتعطي العديد من الحلول للنهوض بمستوى العرض السياحي بما يحقق استخدام أمثل للموارد السياحية النادرة، وإن دراسة سلوك المنتج في النشاط السياحي هو أيضاً جزءاً متداخلاً مع علم النفس.</a:t>
            </a:r>
            <a:endParaRPr lang="en-US" sz="2800" b="1" dirty="0">
              <a:solidFill>
                <a:prstClr val="black"/>
              </a:solidFill>
              <a:ea typeface="Calibri"/>
              <a:cs typeface="Arial"/>
            </a:endParaRPr>
          </a:p>
        </p:txBody>
      </p:sp>
    </p:spTree>
    <p:extLst>
      <p:ext uri="{BB962C8B-B14F-4D97-AF65-F5344CB8AC3E}">
        <p14:creationId xmlns:p14="http://schemas.microsoft.com/office/powerpoint/2010/main" val="18955723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27584" y="764704"/>
            <a:ext cx="7560840" cy="5262979"/>
          </a:xfrm>
          <a:prstGeom prst="rect">
            <a:avLst/>
          </a:prstGeom>
        </p:spPr>
        <p:style>
          <a:lnRef idx="1">
            <a:schemeClr val="accent6"/>
          </a:lnRef>
          <a:fillRef idx="2">
            <a:schemeClr val="accent6"/>
          </a:fillRef>
          <a:effectRef idx="1">
            <a:schemeClr val="accent6"/>
          </a:effectRef>
          <a:fontRef idx="minor">
            <a:schemeClr val="dk1"/>
          </a:fontRef>
        </p:style>
        <p:txBody>
          <a:bodyPr wrap="square">
            <a:spAutoFit/>
          </a:bodyPr>
          <a:lstStyle/>
          <a:p>
            <a:pPr lvl="0"/>
            <a:r>
              <a:rPr lang="ar-IQ" sz="2800" b="1" dirty="0">
                <a:solidFill>
                  <a:prstClr val="black"/>
                </a:solidFill>
                <a:ea typeface="Calibri"/>
                <a:cs typeface="Times New Roman"/>
              </a:rPr>
              <a:t>3-علاقة علم الاقتصاد السياحي بعلمي الرياضيات والإحصاء:</a:t>
            </a:r>
          </a:p>
          <a:p>
            <a:pPr lvl="0"/>
            <a:r>
              <a:rPr lang="ar-IQ" sz="2800" b="1" dirty="0">
                <a:solidFill>
                  <a:prstClr val="black"/>
                </a:solidFill>
                <a:ea typeface="Calibri"/>
                <a:cs typeface="Times New Roman"/>
              </a:rPr>
              <a:t> وإن الوصف اللفظي للظواهر السياحية قد لا يفي بالغرض، أو ربما قد يحتمل أكثر من تأويل. فلا يكفي أن نقول إن الطلب السياحي العالمي قد تطور بشكل ملحوظ بعد الحرب العالمية الثانية، وإنما من الأفضل أن ندعم هذه الحقيقة بالأرقام الواقعية فنقول ارتفع الطلب السياحي من (25) مليون سائح في عام 1950 ليصل الى (898) مليون سائح في عام 2007، وهذا يعني أن أعداد السياح قد تضاعف بمقدار (359.2) مرة خلال المدة المشار اليها. كما ويستخدم علم الاقتصاد السياحي العديد من المعادلات الرياضية لدراسة العلاقة بين متغيرات الظاهرة السياحية مثل العلاقة بين أعداد السياح الأجانب الوافدين للبلد والعوائد المتحققة من استضافتهم.</a:t>
            </a:r>
          </a:p>
        </p:txBody>
      </p:sp>
    </p:spTree>
    <p:extLst>
      <p:ext uri="{BB962C8B-B14F-4D97-AF65-F5344CB8AC3E}">
        <p14:creationId xmlns:p14="http://schemas.microsoft.com/office/powerpoint/2010/main" val="21688067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99592" y="548680"/>
            <a:ext cx="7704856" cy="6124754"/>
          </a:xfrm>
          <a:prstGeom prst="rect">
            <a:avLst/>
          </a:prstGeom>
        </p:spPr>
        <p:style>
          <a:lnRef idx="1">
            <a:schemeClr val="accent4"/>
          </a:lnRef>
          <a:fillRef idx="2">
            <a:schemeClr val="accent4"/>
          </a:fillRef>
          <a:effectRef idx="1">
            <a:schemeClr val="accent4"/>
          </a:effectRef>
          <a:fontRef idx="minor">
            <a:schemeClr val="dk1"/>
          </a:fontRef>
        </p:style>
        <p:txBody>
          <a:bodyPr wrap="square">
            <a:spAutoFit/>
          </a:bodyPr>
          <a:lstStyle/>
          <a:p>
            <a:pPr lvl="0"/>
            <a:r>
              <a:rPr lang="ar-IQ" sz="2800" b="1" u="sng" dirty="0">
                <a:solidFill>
                  <a:prstClr val="black"/>
                </a:solidFill>
                <a:ea typeface="Calibri"/>
                <a:cs typeface="Times New Roman"/>
              </a:rPr>
              <a:t>أما عن علاقة علم الاقتصاد السياحي بعلم الإحصاء </a:t>
            </a:r>
            <a:r>
              <a:rPr lang="ar-IQ" sz="2800" b="1" dirty="0">
                <a:solidFill>
                  <a:prstClr val="black"/>
                </a:solidFill>
                <a:ea typeface="Calibri"/>
                <a:cs typeface="Times New Roman"/>
              </a:rPr>
              <a:t>فهي علاقة </a:t>
            </a:r>
            <a:r>
              <a:rPr lang="ar-IQ" sz="2800" b="1" dirty="0" smtClean="0">
                <a:solidFill>
                  <a:prstClr val="black"/>
                </a:solidFill>
                <a:ea typeface="Calibri"/>
                <a:cs typeface="Times New Roman"/>
              </a:rPr>
              <a:t>وثيقة </a:t>
            </a:r>
            <a:r>
              <a:rPr lang="ar-IQ" sz="2800" b="1" dirty="0">
                <a:solidFill>
                  <a:prstClr val="black"/>
                </a:solidFill>
                <a:ea typeface="Calibri"/>
                <a:cs typeface="Times New Roman"/>
              </a:rPr>
              <a:t>جداً فبواسطة علم الإحصاء نستطيع أن نحصي أعداد السياح الأجانب الوافدين للبلد وأعداد السياح المحليين، ومتوسط إقامتهم في المواقع السياحية، </a:t>
            </a:r>
            <a:r>
              <a:rPr lang="ar-IQ" sz="2800" b="1" dirty="0" err="1">
                <a:solidFill>
                  <a:prstClr val="black"/>
                </a:solidFill>
                <a:ea typeface="Calibri"/>
                <a:cs typeface="Times New Roman"/>
              </a:rPr>
              <a:t>وإنفاقاتهم</a:t>
            </a:r>
            <a:r>
              <a:rPr lang="ar-IQ" sz="2800" b="1" dirty="0">
                <a:solidFill>
                  <a:prstClr val="black"/>
                </a:solidFill>
                <a:ea typeface="Calibri"/>
                <a:cs typeface="Times New Roman"/>
              </a:rPr>
              <a:t>...الخ. إن البيانات والجداول الإحصائية الخاصة بالظاهرة السياحية يتم تحويلها فيما بعد الى قيم عددية يمكن التعامل معها من خلال التحليل والتصنيف والتمكن من الوصول الى أدق النتائج فعلى سبيل المثال يقيس الإحصاء السياحي أعداد السياح الأجانب الوافدين الى العراق والتي تقدر بحدود (1.5) مليون سائح سنوياً، ولا يكتفي بذلك بل يتم تصنيفهم حسب البلدان القادمين منها، أو حسب الجنسية، أو حسب أهدافهم السياحية. كما يمكن دراسة تأثير بعض المتغيرات على الطلب السياحي الوافد مثل علاقة أسعار الخدمات السياحية وتأثيرها على الطلب الوافد، أو أسعار صرف الدينار العراقي وتأثيره على السياحة الوافدة...الخ.</a:t>
            </a:r>
            <a:endParaRPr lang="en-US" sz="2800" b="1" dirty="0">
              <a:solidFill>
                <a:prstClr val="black"/>
              </a:solidFill>
              <a:ea typeface="Calibri"/>
            </a:endParaRPr>
          </a:p>
        </p:txBody>
      </p:sp>
    </p:spTree>
    <p:extLst>
      <p:ext uri="{BB962C8B-B14F-4D97-AF65-F5344CB8AC3E}">
        <p14:creationId xmlns:p14="http://schemas.microsoft.com/office/powerpoint/2010/main" val="6525751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55576" y="188640"/>
            <a:ext cx="7812360" cy="6392134"/>
          </a:xfrm>
          <a:prstGeom prst="rect">
            <a:avLst/>
          </a:prstGeom>
        </p:spPr>
        <p:style>
          <a:lnRef idx="3">
            <a:schemeClr val="lt1"/>
          </a:lnRef>
          <a:fillRef idx="1">
            <a:schemeClr val="accent6"/>
          </a:fillRef>
          <a:effectRef idx="1">
            <a:schemeClr val="accent6"/>
          </a:effectRef>
          <a:fontRef idx="minor">
            <a:schemeClr val="lt1"/>
          </a:fontRef>
        </p:style>
        <p:txBody>
          <a:bodyPr wrap="square">
            <a:spAutoFit/>
          </a:bodyPr>
          <a:lstStyle/>
          <a:p>
            <a:pPr lvl="0" algn="just">
              <a:lnSpc>
                <a:spcPct val="107000"/>
              </a:lnSpc>
              <a:spcAft>
                <a:spcPts val="800"/>
              </a:spcAft>
            </a:pPr>
            <a:r>
              <a:rPr lang="ar-IQ" sz="2800" b="1" dirty="0">
                <a:solidFill>
                  <a:prstClr val="black"/>
                </a:solidFill>
                <a:ea typeface="Calibri"/>
                <a:cs typeface="Simplified Arabic"/>
              </a:rPr>
              <a:t>4</a:t>
            </a:r>
            <a:r>
              <a:rPr lang="ar-IQ" sz="2800" b="1" u="sng" dirty="0">
                <a:solidFill>
                  <a:prstClr val="black"/>
                </a:solidFill>
                <a:ea typeface="Calibri"/>
                <a:cs typeface="Simplified Arabic"/>
              </a:rPr>
              <a:t>-علاقة علم الاقتصاد السياحي بالقانون </a:t>
            </a:r>
            <a:r>
              <a:rPr lang="ar-IQ" sz="2800" b="1" dirty="0">
                <a:solidFill>
                  <a:prstClr val="black"/>
                </a:solidFill>
                <a:ea typeface="Calibri"/>
                <a:cs typeface="Simplified Arabic"/>
              </a:rPr>
              <a:t>:</a:t>
            </a:r>
            <a:endParaRPr lang="en-US" sz="2800" b="1" dirty="0">
              <a:solidFill>
                <a:prstClr val="black"/>
              </a:solidFill>
              <a:ea typeface="Calibri"/>
              <a:cs typeface="Arial"/>
            </a:endParaRPr>
          </a:p>
          <a:p>
            <a:pPr marL="245745" lvl="0" indent="457200" algn="just">
              <a:lnSpc>
                <a:spcPct val="95000"/>
              </a:lnSpc>
              <a:spcAft>
                <a:spcPts val="800"/>
              </a:spcAft>
            </a:pPr>
            <a:r>
              <a:rPr lang="ar-IQ" sz="2800" b="1" dirty="0">
                <a:solidFill>
                  <a:prstClr val="black"/>
                </a:solidFill>
                <a:ea typeface="Calibri"/>
                <a:cs typeface="Simplified Arabic"/>
              </a:rPr>
              <a:t>إنّ السيطرة على الأدوات الاقتصادية لتنظيم الشؤون السياحية بحاجة الى التشريعات والقوانين ,فمنح إجازات ممارسة المهن السياحية والفندقية تحتاج الى تشريع قانوني، والاستثمار السياحي يحتاج الى القانون، وتنظيم العلاقة بين العاملين في القطاع السياحي وأصحاب العمل تحتاج الى القانون، والرسوم والضرائب المفروضة على القطاع السياحي تحتاج الى القانون، ومنح الجوازات والتأشيرات لمغادرة البلد أو الدخول إليه تحتاج الى قانون. وهكذا فإن أي أداة من الأدوات الاقتصادية المستخدمة في النشاط السياحي لابد من وجود قانون ينظم العمل بها. وبالمقابل فإن الرفاه الاقتصادي الناتج عن الأنشطة السياحية يؤهل البلد لسن العديد من التشريعات والقوانين </a:t>
            </a:r>
            <a:r>
              <a:rPr lang="ar-IQ" sz="2800" b="1" dirty="0" err="1">
                <a:solidFill>
                  <a:prstClr val="black"/>
                </a:solidFill>
                <a:ea typeface="Calibri"/>
                <a:cs typeface="Simplified Arabic"/>
              </a:rPr>
              <a:t>والإستعانة</a:t>
            </a:r>
            <a:r>
              <a:rPr lang="ar-IQ" sz="2800" b="1" dirty="0">
                <a:solidFill>
                  <a:prstClr val="black"/>
                </a:solidFill>
                <a:ea typeface="Calibri"/>
                <a:cs typeface="Simplified Arabic"/>
              </a:rPr>
              <a:t> بالخبراء والاستشاريون الأجانب في </a:t>
            </a:r>
            <a:r>
              <a:rPr lang="ar-IQ" sz="2800" b="1" dirty="0" err="1">
                <a:solidFill>
                  <a:prstClr val="black"/>
                </a:solidFill>
                <a:ea typeface="Calibri"/>
                <a:cs typeface="Simplified Arabic"/>
              </a:rPr>
              <a:t>إختصاص</a:t>
            </a:r>
            <a:r>
              <a:rPr lang="ar-IQ" sz="2800" b="1" dirty="0">
                <a:solidFill>
                  <a:prstClr val="black"/>
                </a:solidFill>
                <a:ea typeface="Calibri"/>
                <a:cs typeface="Simplified Arabic"/>
              </a:rPr>
              <a:t> القانون مثل </a:t>
            </a:r>
            <a:r>
              <a:rPr lang="ar-IQ" sz="2800" b="1" dirty="0" err="1">
                <a:solidFill>
                  <a:prstClr val="black"/>
                </a:solidFill>
                <a:ea typeface="Calibri"/>
                <a:cs typeface="Simplified Arabic"/>
              </a:rPr>
              <a:t>الإستعانة</a:t>
            </a:r>
            <a:r>
              <a:rPr lang="ar-IQ" sz="2800" b="1" dirty="0">
                <a:solidFill>
                  <a:prstClr val="black"/>
                </a:solidFill>
                <a:ea typeface="Calibri"/>
                <a:cs typeface="Simplified Arabic"/>
              </a:rPr>
              <a:t> بخبراء لصياغة قانون </a:t>
            </a:r>
            <a:r>
              <a:rPr lang="ar-IQ" sz="2800" b="1" dirty="0" err="1">
                <a:solidFill>
                  <a:prstClr val="black"/>
                </a:solidFill>
                <a:ea typeface="Calibri"/>
                <a:cs typeface="Simplified Arabic"/>
              </a:rPr>
              <a:t>الإستثمار</a:t>
            </a:r>
            <a:r>
              <a:rPr lang="ar-IQ" sz="2800" b="1" dirty="0">
                <a:solidFill>
                  <a:prstClr val="black"/>
                </a:solidFill>
                <a:ea typeface="Calibri"/>
                <a:cs typeface="Simplified Arabic"/>
              </a:rPr>
              <a:t> السياحي أو قوانين الضرائب السياحية أو ما شابه ذلك</a:t>
            </a:r>
            <a:endParaRPr lang="ar-IQ" sz="2800" dirty="0"/>
          </a:p>
        </p:txBody>
      </p:sp>
    </p:spTree>
    <p:extLst>
      <p:ext uri="{BB962C8B-B14F-4D97-AF65-F5344CB8AC3E}">
        <p14:creationId xmlns:p14="http://schemas.microsoft.com/office/powerpoint/2010/main" val="770179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11560" y="692696"/>
            <a:ext cx="7920880" cy="5383525"/>
          </a:xfrm>
          <a:prstGeom prst="rect">
            <a:avLst/>
          </a:prstGeom>
        </p:spPr>
        <p:style>
          <a:lnRef idx="1">
            <a:schemeClr val="accent1"/>
          </a:lnRef>
          <a:fillRef idx="2">
            <a:schemeClr val="accent1"/>
          </a:fillRef>
          <a:effectRef idx="1">
            <a:schemeClr val="accent1"/>
          </a:effectRef>
          <a:fontRef idx="minor">
            <a:schemeClr val="dk1"/>
          </a:fontRef>
        </p:style>
        <p:txBody>
          <a:bodyPr wrap="square">
            <a:spAutoFit/>
          </a:bodyPr>
          <a:lstStyle/>
          <a:p>
            <a:pPr lvl="0" algn="ctr">
              <a:lnSpc>
                <a:spcPct val="115000"/>
              </a:lnSpc>
              <a:spcAft>
                <a:spcPts val="1000"/>
              </a:spcAft>
            </a:pPr>
            <a:r>
              <a:rPr lang="ar-IQ" sz="5400" b="1" dirty="0">
                <a:solidFill>
                  <a:prstClr val="black"/>
                </a:solidFill>
                <a:ea typeface="Calibri"/>
              </a:rPr>
              <a:t>تمنياتي لطلبتنا الاعزاء </a:t>
            </a:r>
            <a:endParaRPr lang="ar-IQ" sz="5400" b="1" dirty="0" smtClean="0">
              <a:solidFill>
                <a:prstClr val="black"/>
              </a:solidFill>
              <a:ea typeface="Calibri"/>
            </a:endParaRPr>
          </a:p>
          <a:p>
            <a:pPr lvl="0" algn="ctr">
              <a:lnSpc>
                <a:spcPct val="115000"/>
              </a:lnSpc>
              <a:spcAft>
                <a:spcPts val="1000"/>
              </a:spcAft>
            </a:pPr>
            <a:r>
              <a:rPr lang="ar-IQ" sz="5400" b="1" dirty="0" smtClean="0">
                <a:solidFill>
                  <a:prstClr val="black"/>
                </a:solidFill>
                <a:ea typeface="Calibri"/>
              </a:rPr>
              <a:t>كل  </a:t>
            </a:r>
            <a:r>
              <a:rPr lang="ar-IQ" sz="5400" b="1" dirty="0">
                <a:solidFill>
                  <a:prstClr val="black"/>
                </a:solidFill>
                <a:ea typeface="Calibri"/>
              </a:rPr>
              <a:t>التوفيق </a:t>
            </a:r>
          </a:p>
          <a:p>
            <a:pPr lvl="0">
              <a:lnSpc>
                <a:spcPct val="115000"/>
              </a:lnSpc>
              <a:spcAft>
                <a:spcPts val="1000"/>
              </a:spcAft>
            </a:pPr>
            <a:r>
              <a:rPr lang="ar-IQ" sz="5400" b="1" dirty="0">
                <a:solidFill>
                  <a:prstClr val="black"/>
                </a:solidFill>
                <a:ea typeface="Calibri"/>
              </a:rPr>
              <a:t>    </a:t>
            </a:r>
            <a:r>
              <a:rPr lang="ar-IQ" sz="5400" b="1" dirty="0" smtClean="0">
                <a:solidFill>
                  <a:prstClr val="black"/>
                </a:solidFill>
                <a:ea typeface="Calibri"/>
              </a:rPr>
              <a:t>   </a:t>
            </a:r>
            <a:r>
              <a:rPr lang="ar-IQ" sz="5400" b="1" dirty="0">
                <a:solidFill>
                  <a:prstClr val="black"/>
                </a:solidFill>
                <a:ea typeface="Calibri"/>
              </a:rPr>
              <a:t>والى محاضرة قادمة </a:t>
            </a:r>
          </a:p>
          <a:p>
            <a:pPr lvl="0">
              <a:lnSpc>
                <a:spcPct val="115000"/>
              </a:lnSpc>
              <a:spcAft>
                <a:spcPts val="1000"/>
              </a:spcAft>
            </a:pPr>
            <a:r>
              <a:rPr lang="ar-IQ" sz="5400" b="1" dirty="0">
                <a:solidFill>
                  <a:prstClr val="black"/>
                </a:solidFill>
                <a:ea typeface="Calibri"/>
              </a:rPr>
              <a:t>          </a:t>
            </a:r>
            <a:r>
              <a:rPr lang="ar-IQ" sz="5400" b="1" dirty="0" smtClean="0">
                <a:solidFill>
                  <a:prstClr val="black"/>
                </a:solidFill>
                <a:ea typeface="Calibri"/>
              </a:rPr>
              <a:t>  ان </a:t>
            </a:r>
            <a:r>
              <a:rPr lang="ar-IQ" sz="5400" b="1" dirty="0">
                <a:solidFill>
                  <a:prstClr val="black"/>
                </a:solidFill>
                <a:ea typeface="Calibri"/>
              </a:rPr>
              <a:t>شاء الله </a:t>
            </a:r>
          </a:p>
          <a:p>
            <a:pPr lvl="0">
              <a:lnSpc>
                <a:spcPct val="115000"/>
              </a:lnSpc>
              <a:spcAft>
                <a:spcPts val="1000"/>
              </a:spcAft>
            </a:pPr>
            <a:r>
              <a:rPr lang="ar-IQ" sz="5400" b="1" dirty="0">
                <a:solidFill>
                  <a:prstClr val="black"/>
                </a:solidFill>
                <a:ea typeface="Calibri"/>
              </a:rPr>
              <a:t>      </a:t>
            </a:r>
            <a:endParaRPr lang="en-US" sz="5400" b="1" dirty="0">
              <a:solidFill>
                <a:prstClr val="black"/>
              </a:solidFill>
              <a:ea typeface="Calibri"/>
              <a:cs typeface="Arial"/>
            </a:endParaRPr>
          </a:p>
        </p:txBody>
      </p:sp>
    </p:spTree>
    <p:extLst>
      <p:ext uri="{BB962C8B-B14F-4D97-AF65-F5344CB8AC3E}">
        <p14:creationId xmlns:p14="http://schemas.microsoft.com/office/powerpoint/2010/main" val="4141145096"/>
      </p:ext>
    </p:extLst>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29</TotalTime>
  <Words>692</Words>
  <Application>Microsoft Office PowerPoint</Application>
  <PresentationFormat>On-screen Show (4:3)</PresentationFormat>
  <Paragraphs>16</Paragraphs>
  <Slides>7</Slides>
  <Notes>0</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سمة Office</vt:lpstr>
      <vt:lpstr>علاقة الاقتصاد السياحي  بالعلوم الاخرى الاستاذ/الهام خضير شبّر  كلية العلوم السياحية  الجامعة المستنصرية</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علاقة الاقتصاد السياحي بالعلوم الاخرى </dc:title>
  <dc:creator>TheCastle</dc:creator>
  <cp:lastModifiedBy>Maher</cp:lastModifiedBy>
  <cp:revision>17</cp:revision>
  <dcterms:created xsi:type="dcterms:W3CDTF">2021-02-21T11:03:53Z</dcterms:created>
  <dcterms:modified xsi:type="dcterms:W3CDTF">2021-02-21T14:26:24Z</dcterms:modified>
</cp:coreProperties>
</file>