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7" r:id="rId3"/>
    <p:sldId id="259" r:id="rId4"/>
    <p:sldId id="260" r:id="rId5"/>
    <p:sldId id="261" r:id="rId6"/>
    <p:sldId id="262" r:id="rId7"/>
    <p:sldId id="263" r:id="rId8"/>
    <p:sldId id="265" r:id="rId9"/>
    <p:sldId id="266"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10/07/1442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10/07/1442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10/07/1442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10/07/1442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908720"/>
            <a:ext cx="7848872" cy="1872208"/>
          </a:xfrm>
        </p:spPr>
        <p:style>
          <a:lnRef idx="3">
            <a:schemeClr val="lt1"/>
          </a:lnRef>
          <a:fillRef idx="1">
            <a:schemeClr val="accent2"/>
          </a:fillRef>
          <a:effectRef idx="1">
            <a:schemeClr val="accent2"/>
          </a:effectRef>
          <a:fontRef idx="minor">
            <a:schemeClr val="lt1"/>
          </a:fontRef>
        </p:style>
        <p:txBody>
          <a:bodyPr>
            <a:normAutofit/>
          </a:bodyPr>
          <a:lstStyle/>
          <a:p>
            <a:r>
              <a:rPr lang="ar-IQ" b="1" dirty="0" smtClean="0"/>
              <a:t>مفاهيم اساسيه في الاقتصاد السياحي</a:t>
            </a:r>
            <a:br>
              <a:rPr lang="ar-IQ" b="1" dirty="0" smtClean="0"/>
            </a:br>
            <a:r>
              <a:rPr lang="ar-IQ" b="1" dirty="0" smtClean="0"/>
              <a:t>الاستاذ /الهام خضير شبّر</a:t>
            </a:r>
            <a:endParaRPr lang="ar-IQ" b="1" dirty="0"/>
          </a:p>
        </p:txBody>
      </p:sp>
      <p:sp>
        <p:nvSpPr>
          <p:cNvPr id="4" name="Subtitle 3"/>
          <p:cNvSpPr>
            <a:spLocks noGrp="1"/>
          </p:cNvSpPr>
          <p:nvPr>
            <p:ph type="subTitle" idx="1"/>
          </p:nvPr>
        </p:nvSpPr>
        <p:spPr>
          <a:xfrm>
            <a:off x="1115616" y="2996952"/>
            <a:ext cx="6696744" cy="2952328"/>
          </a:xfrm>
        </p:spPr>
        <p:style>
          <a:lnRef idx="1">
            <a:schemeClr val="accent2"/>
          </a:lnRef>
          <a:fillRef idx="2">
            <a:schemeClr val="accent2"/>
          </a:fillRef>
          <a:effectRef idx="1">
            <a:schemeClr val="accent2"/>
          </a:effectRef>
          <a:fontRef idx="minor">
            <a:schemeClr val="dk1"/>
          </a:fontRef>
        </p:style>
        <p:txBody>
          <a:bodyPr>
            <a:noAutofit/>
          </a:bodyPr>
          <a:lstStyle/>
          <a:p>
            <a:r>
              <a:rPr lang="ar-IQ" sz="2800" dirty="0" smtClean="0">
                <a:solidFill>
                  <a:schemeClr val="tx1"/>
                </a:solidFill>
                <a:cs typeface="+mj-cs"/>
              </a:rPr>
              <a:t>-</a:t>
            </a:r>
            <a:r>
              <a:rPr lang="ar-IQ" sz="2800" b="1" dirty="0" smtClean="0">
                <a:solidFill>
                  <a:schemeClr val="tx1"/>
                </a:solidFill>
                <a:cs typeface="+mj-cs"/>
              </a:rPr>
              <a:t>تعريف علم الاقتصاد السياحي </a:t>
            </a:r>
          </a:p>
          <a:p>
            <a:r>
              <a:rPr lang="ar-IQ" sz="2800" b="1" dirty="0" smtClean="0">
                <a:solidFill>
                  <a:schemeClr val="tx1"/>
                </a:solidFill>
                <a:cs typeface="+mj-cs"/>
              </a:rPr>
              <a:t>-ماهي اهم عناصره   </a:t>
            </a:r>
          </a:p>
          <a:p>
            <a:r>
              <a:rPr lang="ar-IQ" sz="2800" b="1" dirty="0" smtClean="0">
                <a:solidFill>
                  <a:schemeClr val="tx1"/>
                </a:solidFill>
                <a:cs typeface="+mj-cs"/>
              </a:rPr>
              <a:t>-هل </a:t>
            </a:r>
            <a:r>
              <a:rPr lang="ar-IQ" sz="2800" b="1" dirty="0" err="1" smtClean="0">
                <a:solidFill>
                  <a:schemeClr val="tx1"/>
                </a:solidFill>
                <a:cs typeface="+mj-cs"/>
              </a:rPr>
              <a:t>السياحه</a:t>
            </a:r>
            <a:r>
              <a:rPr lang="ar-IQ" sz="2800" b="1" dirty="0" smtClean="0">
                <a:solidFill>
                  <a:schemeClr val="tx1"/>
                </a:solidFill>
                <a:cs typeface="+mj-cs"/>
              </a:rPr>
              <a:t> حاجة </a:t>
            </a:r>
            <a:r>
              <a:rPr lang="ar-IQ" sz="2800" b="1" dirty="0" err="1" smtClean="0">
                <a:solidFill>
                  <a:schemeClr val="tx1"/>
                </a:solidFill>
                <a:cs typeface="+mj-cs"/>
              </a:rPr>
              <a:t>ضروريه</a:t>
            </a:r>
            <a:r>
              <a:rPr lang="ar-IQ" sz="2800" b="1" dirty="0" smtClean="0">
                <a:solidFill>
                  <a:schemeClr val="tx1"/>
                </a:solidFill>
                <a:cs typeface="+mj-cs"/>
              </a:rPr>
              <a:t> </a:t>
            </a:r>
          </a:p>
          <a:p>
            <a:r>
              <a:rPr lang="ar-IQ" sz="2800" b="1" dirty="0" smtClean="0">
                <a:solidFill>
                  <a:schemeClr val="tx1"/>
                </a:solidFill>
                <a:cs typeface="+mj-cs"/>
              </a:rPr>
              <a:t>-هل السياحة مورد اقتصادي </a:t>
            </a:r>
          </a:p>
          <a:p>
            <a:r>
              <a:rPr lang="ar-IQ" sz="2800" b="1" dirty="0" smtClean="0">
                <a:solidFill>
                  <a:schemeClr val="tx1"/>
                </a:solidFill>
                <a:cs typeface="+mj-cs"/>
              </a:rPr>
              <a:t>- ماهي </a:t>
            </a:r>
            <a:r>
              <a:rPr lang="ar-IQ" sz="2800" b="1" dirty="0" err="1" smtClean="0">
                <a:solidFill>
                  <a:schemeClr val="tx1"/>
                </a:solidFill>
                <a:cs typeface="+mj-cs"/>
              </a:rPr>
              <a:t>المشكله</a:t>
            </a:r>
            <a:r>
              <a:rPr lang="ar-IQ" sz="2800" b="1" dirty="0" smtClean="0">
                <a:solidFill>
                  <a:schemeClr val="tx1"/>
                </a:solidFill>
                <a:cs typeface="+mj-cs"/>
              </a:rPr>
              <a:t> الاقتصاد السياحي</a:t>
            </a:r>
            <a:r>
              <a:rPr lang="ar-IQ" sz="2800" dirty="0" smtClean="0">
                <a:solidFill>
                  <a:schemeClr val="tx1"/>
                </a:solidFill>
                <a:cs typeface="+mj-cs"/>
              </a:rPr>
              <a:t> </a:t>
            </a:r>
          </a:p>
        </p:txBody>
      </p:sp>
    </p:spTree>
    <p:extLst>
      <p:ext uri="{BB962C8B-B14F-4D97-AF65-F5344CB8AC3E}">
        <p14:creationId xmlns:p14="http://schemas.microsoft.com/office/powerpoint/2010/main" val="1023589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95969"/>
            <a:ext cx="8640960" cy="6042025"/>
          </a:xfrm>
          <a:prstGeom prst="rect">
            <a:avLst/>
          </a:prstGeom>
          <a:ln/>
        </p:spPr>
        <p:style>
          <a:lnRef idx="1">
            <a:schemeClr val="dk1"/>
          </a:lnRef>
          <a:fillRef idx="2">
            <a:schemeClr val="dk1"/>
          </a:fillRef>
          <a:effectRef idx="1">
            <a:schemeClr val="dk1"/>
          </a:effectRef>
          <a:fontRef idx="minor">
            <a:schemeClr val="dk1"/>
          </a:fontRef>
        </p:style>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8686" y="4653136"/>
            <a:ext cx="2620963" cy="135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9649" y="4331607"/>
            <a:ext cx="2043113" cy="211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15029" y="4689648"/>
            <a:ext cx="2481263" cy="132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3683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0991" y="260648"/>
            <a:ext cx="8634334" cy="5829929"/>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marL="457200" lvl="0" algn="just">
              <a:lnSpc>
                <a:spcPct val="107000"/>
              </a:lnSpc>
              <a:spcAft>
                <a:spcPts val="800"/>
              </a:spcAft>
            </a:pPr>
            <a:r>
              <a:rPr lang="ar-IQ" sz="2400" b="1" u="sng" dirty="0">
                <a:solidFill>
                  <a:prstClr val="black"/>
                </a:solidFill>
                <a:latin typeface="Simplified Arabic" panose="02020603050405020304" pitchFamily="18" charset="-78"/>
                <a:ea typeface="Calibri"/>
                <a:cs typeface="Simplified Arabic" panose="02020603050405020304" pitchFamily="18" charset="-78"/>
              </a:rPr>
              <a:t>مفاهيم أساسية في علم الاقتصاد السياحي </a:t>
            </a:r>
          </a:p>
          <a:p>
            <a:pPr marL="457200" lvl="0" indent="17145" algn="just">
              <a:lnSpc>
                <a:spcPct val="107000"/>
              </a:lnSpc>
              <a:spcAft>
                <a:spcPts val="800"/>
              </a:spcAft>
            </a:pPr>
            <a:r>
              <a:rPr lang="ar-IQ" sz="2400" b="1" dirty="0">
                <a:solidFill>
                  <a:prstClr val="black"/>
                </a:solidFill>
                <a:latin typeface="Simplified Arabic" panose="02020603050405020304" pitchFamily="18" charset="-78"/>
                <a:ea typeface="Calibri"/>
                <a:cs typeface="Simplified Arabic" panose="02020603050405020304" pitchFamily="18" charset="-78"/>
              </a:rPr>
              <a:t>هو فرع من فروع علم الاقتصاد يتخصص بالجوانب الاقتصادية للسياحة كظاهرة بشرية أصبحت شائعة وتمارس من قبل الملايين من البشر في القرن العشرين وحالياً. ويستمد  الاقتصاد السياحي اهميته من عنصرين أساسيين هما الحاجة البشرية للسياحة والموارد السياحية وكما يأتي:-</a:t>
            </a:r>
          </a:p>
          <a:p>
            <a:pPr marL="457200" lvl="0" indent="17145" algn="just">
              <a:lnSpc>
                <a:spcPct val="107000"/>
              </a:lnSpc>
              <a:spcAft>
                <a:spcPts val="800"/>
              </a:spcAft>
            </a:pPr>
            <a:r>
              <a:rPr lang="ar-IQ" sz="2400" b="1" u="sng" dirty="0">
                <a:solidFill>
                  <a:prstClr val="black"/>
                </a:solidFill>
                <a:latin typeface="Simplified Arabic" panose="02020603050405020304" pitchFamily="18" charset="-78"/>
                <a:ea typeface="Calibri"/>
                <a:cs typeface="Simplified Arabic" panose="02020603050405020304" pitchFamily="18" charset="-78"/>
              </a:rPr>
              <a:t>الاول :السياحة حاجة بشرية </a:t>
            </a:r>
            <a:r>
              <a:rPr lang="ar-IQ" sz="2400" b="1" dirty="0">
                <a:solidFill>
                  <a:prstClr val="black"/>
                </a:solidFill>
                <a:latin typeface="Simplified Arabic" panose="02020603050405020304" pitchFamily="18" charset="-78"/>
                <a:ea typeface="Calibri"/>
                <a:cs typeface="Simplified Arabic" panose="02020603050405020304" pitchFamily="18" charset="-78"/>
              </a:rPr>
              <a:t>منذ القدم ظهرت عند الانسان حاجة للتنقل والسفر، وقد كانت بدايتها بهدف البحث عن الماء والطعام والرعي، ثم تطورت لأهداف دينية أو للعلاج أو لطلب العلم وغيرها )ازدادت الحاجة الى السفر والسياحة في العصور الحديثة إذ توافرت وسائل النقل السريعة والمريحة الى أن أضحت الحاجة للسياحة تشكل ظاهرة معروفة يسعى غالبية شرائح المجتمع لإشباعها سواء الطبقات الغنية أو حتى الطبقات ذات الدخل المحدود, لابل ظهرت أنماط متعددة من السياحة مثل السياحة الصيفية والسياحة الشتوية وسياحة الاستجمام والسياحة العلاجية والرياضية والاقتصادية...الخ، سواء تحققت على الصعيد المحلي أو الصعيد العالمي. </a:t>
            </a:r>
            <a:endParaRPr lang="en-US" sz="2400" b="1" u="sng" dirty="0">
              <a:solidFill>
                <a:prstClr val="black"/>
              </a:solidFill>
              <a:latin typeface="Simplified Arabic" panose="02020603050405020304" pitchFamily="18" charset="-78"/>
              <a:ea typeface="Calibri"/>
              <a:cs typeface="Simplified Arabic" panose="02020603050405020304" pitchFamily="18" charset="-78"/>
            </a:endParaRPr>
          </a:p>
        </p:txBody>
      </p:sp>
    </p:spTree>
    <p:extLst>
      <p:ext uri="{BB962C8B-B14F-4D97-AF65-F5344CB8AC3E}">
        <p14:creationId xmlns:p14="http://schemas.microsoft.com/office/powerpoint/2010/main" val="3685326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565332"/>
            <a:ext cx="7920880" cy="5566909"/>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pPr marL="457200" lvl="0" indent="17145" algn="just">
              <a:lnSpc>
                <a:spcPct val="107000"/>
              </a:lnSpc>
              <a:spcAft>
                <a:spcPts val="800"/>
              </a:spcAft>
            </a:pPr>
            <a:r>
              <a:rPr lang="ar-IQ" sz="3200" b="1" dirty="0">
                <a:solidFill>
                  <a:prstClr val="black"/>
                </a:solidFill>
                <a:latin typeface="Simplified Arabic" panose="02020603050405020304" pitchFamily="18" charset="-78"/>
                <a:ea typeface="Calibri"/>
                <a:cs typeface="Simplified Arabic" panose="02020603050405020304" pitchFamily="18" charset="-78"/>
              </a:rPr>
              <a:t>وفي هذه الفقرة بالذات هناك سؤال مهم يطرح نفسه، </a:t>
            </a:r>
            <a:r>
              <a:rPr lang="ar-IQ" sz="3200" b="1" u="sng" dirty="0">
                <a:solidFill>
                  <a:prstClr val="black"/>
                </a:solidFill>
                <a:latin typeface="Simplified Arabic" panose="02020603050405020304" pitchFamily="18" charset="-78"/>
                <a:ea typeface="Calibri"/>
                <a:cs typeface="Simplified Arabic" panose="02020603050405020304" pitchFamily="18" charset="-78"/>
              </a:rPr>
              <a:t>هل أن الحاجة للسياحة هي حاجة كمالية أم حاجة ضرورية؟</a:t>
            </a:r>
            <a:r>
              <a:rPr lang="ar-IQ" sz="3200" b="1" dirty="0">
                <a:solidFill>
                  <a:prstClr val="black"/>
                </a:solidFill>
                <a:latin typeface="Simplified Arabic" panose="02020603050405020304" pitchFamily="18" charset="-78"/>
                <a:ea typeface="Calibri"/>
                <a:cs typeface="Simplified Arabic" panose="02020603050405020304" pitchFamily="18" charset="-78"/>
              </a:rPr>
              <a:t> </a:t>
            </a:r>
            <a:endParaRPr lang="ar-IQ" sz="3200" b="1" dirty="0" smtClean="0">
              <a:solidFill>
                <a:prstClr val="black"/>
              </a:solidFill>
              <a:latin typeface="Simplified Arabic" panose="02020603050405020304" pitchFamily="18" charset="-78"/>
              <a:ea typeface="Calibri"/>
              <a:cs typeface="Simplified Arabic" panose="02020603050405020304" pitchFamily="18" charset="-78"/>
            </a:endParaRPr>
          </a:p>
          <a:p>
            <a:pPr marL="457200" lvl="0" indent="17145" algn="just">
              <a:lnSpc>
                <a:spcPct val="107000"/>
              </a:lnSpc>
              <a:spcAft>
                <a:spcPts val="800"/>
              </a:spcAft>
            </a:pPr>
            <a:r>
              <a:rPr lang="ar-IQ" sz="3200" b="1" dirty="0" smtClean="0">
                <a:solidFill>
                  <a:prstClr val="black"/>
                </a:solidFill>
                <a:latin typeface="Simplified Arabic" panose="02020603050405020304" pitchFamily="18" charset="-78"/>
                <a:ea typeface="Calibri"/>
                <a:cs typeface="Simplified Arabic" panose="02020603050405020304" pitchFamily="18" charset="-78"/>
              </a:rPr>
              <a:t>تعتمد </a:t>
            </a:r>
            <a:r>
              <a:rPr lang="ar-IQ" sz="3200" b="1" dirty="0">
                <a:solidFill>
                  <a:prstClr val="black"/>
                </a:solidFill>
                <a:latin typeface="Simplified Arabic" panose="02020603050405020304" pitchFamily="18" charset="-78"/>
                <a:ea typeface="Calibri"/>
                <a:cs typeface="Simplified Arabic" panose="02020603050405020304" pitchFamily="18" charset="-78"/>
              </a:rPr>
              <a:t>الإجابة على هذا السؤال على مجموعة من العوامل المحدودة للطلب السياحي وخاصة (الامكانيات المادية (الدخل ) ان كانت متوفرة تصبح الحاجة شبه </a:t>
            </a:r>
            <a:r>
              <a:rPr lang="ar-IQ" sz="3200" b="1" dirty="0" smtClean="0">
                <a:solidFill>
                  <a:prstClr val="black"/>
                </a:solidFill>
                <a:latin typeface="Simplified Arabic" panose="02020603050405020304" pitchFamily="18" charset="-78"/>
                <a:ea typeface="Calibri"/>
                <a:cs typeface="Simplified Arabic" panose="02020603050405020304" pitchFamily="18" charset="-78"/>
              </a:rPr>
              <a:t>ضرورية </a:t>
            </a:r>
            <a:r>
              <a:rPr lang="ar-IQ" sz="3200" b="1" dirty="0">
                <a:solidFill>
                  <a:prstClr val="black"/>
                </a:solidFill>
                <a:latin typeface="Simplified Arabic" panose="02020603050405020304" pitchFamily="18" charset="-78"/>
                <a:ea typeface="Calibri"/>
                <a:cs typeface="Simplified Arabic" panose="02020603050405020304" pitchFamily="18" charset="-78"/>
              </a:rPr>
              <a:t>والعكس صحيح وعامل الظروف السياسية ان </a:t>
            </a:r>
            <a:r>
              <a:rPr lang="ar-IQ" sz="3200" b="1" dirty="0" smtClean="0">
                <a:solidFill>
                  <a:prstClr val="black"/>
                </a:solidFill>
                <a:latin typeface="Simplified Arabic" panose="02020603050405020304" pitchFamily="18" charset="-78"/>
                <a:ea typeface="Calibri"/>
                <a:cs typeface="Simplified Arabic" panose="02020603050405020304" pitchFamily="18" charset="-78"/>
              </a:rPr>
              <a:t>كانت </a:t>
            </a:r>
            <a:r>
              <a:rPr lang="ar-IQ" sz="3200" b="1" dirty="0">
                <a:solidFill>
                  <a:prstClr val="black"/>
                </a:solidFill>
                <a:latin typeface="Simplified Arabic" panose="02020603050405020304" pitchFamily="18" charset="-78"/>
                <a:ea typeface="Calibri"/>
                <a:cs typeface="Simplified Arabic" panose="02020603050405020304" pitchFamily="18" charset="-78"/>
              </a:rPr>
              <a:t>مستقرة تصبح السياحة شبه </a:t>
            </a:r>
            <a:r>
              <a:rPr lang="ar-IQ" sz="3200" b="1" dirty="0" smtClean="0">
                <a:solidFill>
                  <a:prstClr val="black"/>
                </a:solidFill>
                <a:latin typeface="Simplified Arabic" panose="02020603050405020304" pitchFamily="18" charset="-78"/>
                <a:ea typeface="Calibri"/>
                <a:cs typeface="Simplified Arabic" panose="02020603050405020304" pitchFamily="18" charset="-78"/>
              </a:rPr>
              <a:t>ضرورية </a:t>
            </a:r>
            <a:r>
              <a:rPr lang="ar-IQ" sz="3200" b="1" dirty="0">
                <a:solidFill>
                  <a:prstClr val="black"/>
                </a:solidFill>
                <a:latin typeface="Simplified Arabic" panose="02020603050405020304" pitchFamily="18" charset="-78"/>
                <a:ea typeface="Calibri"/>
                <a:cs typeface="Simplified Arabic" panose="02020603050405020304" pitchFamily="18" charset="-78"/>
              </a:rPr>
              <a:t>وان انعدمت فهي كمالية فهناك حاجات اكثر ضرورة </a:t>
            </a:r>
            <a:r>
              <a:rPr lang="ar-IQ" sz="3200" b="1">
                <a:solidFill>
                  <a:prstClr val="black"/>
                </a:solidFill>
                <a:latin typeface="Simplified Arabic" panose="02020603050405020304" pitchFamily="18" charset="-78"/>
                <a:ea typeface="Calibri"/>
                <a:cs typeface="Simplified Arabic" panose="02020603050405020304" pitchFamily="18" charset="-78"/>
              </a:rPr>
              <a:t>من </a:t>
            </a:r>
            <a:r>
              <a:rPr lang="ar-IQ" sz="3200" b="1" smtClean="0">
                <a:solidFill>
                  <a:prstClr val="black"/>
                </a:solidFill>
                <a:latin typeface="Simplified Arabic" panose="02020603050405020304" pitchFamily="18" charset="-78"/>
                <a:ea typeface="Calibri"/>
                <a:cs typeface="Simplified Arabic" panose="02020603050405020304" pitchFamily="18" charset="-78"/>
              </a:rPr>
              <a:t>السياحة </a:t>
            </a:r>
            <a:r>
              <a:rPr lang="ar-IQ" sz="3200" b="1" dirty="0">
                <a:solidFill>
                  <a:prstClr val="black"/>
                </a:solidFill>
                <a:latin typeface="Simplified Arabic" panose="02020603050405020304" pitchFamily="18" charset="-78"/>
                <a:ea typeface="Calibri"/>
                <a:cs typeface="Simplified Arabic" panose="02020603050405020304" pitchFamily="18" charset="-78"/>
              </a:rPr>
              <a:t>).</a:t>
            </a:r>
          </a:p>
          <a:p>
            <a:pPr marL="628650" lvl="0" algn="just">
              <a:lnSpc>
                <a:spcPct val="107000"/>
              </a:lnSpc>
              <a:spcAft>
                <a:spcPts val="800"/>
              </a:spcAft>
            </a:pPr>
            <a:r>
              <a:rPr lang="ar-IQ" sz="3200" b="1" u="sng" dirty="0">
                <a:solidFill>
                  <a:prstClr val="black"/>
                </a:solidFill>
                <a:latin typeface="Simplified Arabic" panose="02020603050405020304" pitchFamily="18" charset="-78"/>
                <a:ea typeface="Calibri"/>
                <a:cs typeface="Simplified Arabic" panose="02020603050405020304" pitchFamily="18" charset="-78"/>
              </a:rPr>
              <a:t>اذن الحاجة للسياحة هي (حاجة كمالية تكاد تكون ضرورية)</a:t>
            </a:r>
            <a:r>
              <a:rPr lang="ar-IQ" sz="3200" b="1" dirty="0">
                <a:solidFill>
                  <a:prstClr val="black"/>
                </a:solidFill>
                <a:latin typeface="Simplified Arabic" panose="02020603050405020304" pitchFamily="18" charset="-78"/>
                <a:ea typeface="Calibri"/>
                <a:cs typeface="Simplified Arabic" panose="02020603050405020304" pitchFamily="18" charset="-78"/>
              </a:rPr>
              <a:t>.</a:t>
            </a:r>
            <a:endParaRPr lang="en-US" sz="3200" b="1" u="sng" dirty="0">
              <a:solidFill>
                <a:prstClr val="black"/>
              </a:solidFill>
              <a:latin typeface="Simplified Arabic" panose="02020603050405020304" pitchFamily="18" charset="-78"/>
              <a:ea typeface="Calibri"/>
              <a:cs typeface="Simplified Arabic" panose="02020603050405020304" pitchFamily="18" charset="-78"/>
            </a:endParaRPr>
          </a:p>
        </p:txBody>
      </p:sp>
    </p:spTree>
    <p:extLst>
      <p:ext uri="{BB962C8B-B14F-4D97-AF65-F5344CB8AC3E}">
        <p14:creationId xmlns:p14="http://schemas.microsoft.com/office/powerpoint/2010/main" val="4176633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rot="10800000" flipV="1">
            <a:off x="251520" y="1268760"/>
            <a:ext cx="8712968" cy="1936428"/>
          </a:xfrm>
          <a:prstGeom prst="rect">
            <a:avLst/>
          </a:prstGeom>
          <a:solidFill>
            <a:schemeClr val="accent3"/>
          </a:solidFill>
        </p:spPr>
        <p:txBody>
          <a:bodyPr wrap="square">
            <a:spAutoFit/>
          </a:bodyPr>
          <a:lstStyle/>
          <a:p>
            <a:pPr lvl="0" algn="just">
              <a:lnSpc>
                <a:spcPct val="107000"/>
              </a:lnSpc>
              <a:spcAft>
                <a:spcPts val="800"/>
              </a:spcAft>
            </a:pPr>
            <a:r>
              <a:rPr lang="ar-IQ" sz="2800" b="1" dirty="0" smtClean="0">
                <a:ea typeface="Calibri"/>
                <a:cs typeface="Simplified Arabic"/>
              </a:rPr>
              <a:t>الثاني </a:t>
            </a:r>
            <a:r>
              <a:rPr lang="ar-IQ" sz="2800" b="1" u="sng" dirty="0" smtClean="0">
                <a:ea typeface="Calibri"/>
                <a:cs typeface="Simplified Arabic"/>
              </a:rPr>
              <a:t>:السياحة </a:t>
            </a:r>
            <a:r>
              <a:rPr lang="ar-IQ" sz="2800" b="1" u="sng" dirty="0">
                <a:ea typeface="Calibri"/>
                <a:cs typeface="Simplified Arabic"/>
              </a:rPr>
              <a:t>مورد اقتصادي </a:t>
            </a:r>
            <a:r>
              <a:rPr lang="ar-IQ" sz="2800" b="1" dirty="0" smtClean="0">
                <a:ea typeface="Calibri"/>
                <a:cs typeface="Simplified Arabic"/>
              </a:rPr>
              <a:t>:-</a:t>
            </a:r>
            <a:r>
              <a:rPr lang="ar-IQ" sz="2800" b="1" dirty="0">
                <a:ea typeface="Calibri"/>
                <a:cs typeface="Simplified Arabic"/>
              </a:rPr>
              <a:t>تتجسد الموارد السياحية بالمواقع التي تمتلك جاذبيات سياحية سواء كانت طبيعية (مناخ ملائم، مياه، جبال، سهول، غطاء نباتي...الخ) أو كانت من صنع البشر (الأماكن الأثرية، الأماكن الدينية، ناطحات السحاب، الأسواق، الفنادق، المطاعم...الخ) </a:t>
            </a:r>
            <a:endParaRPr lang="ar-IQ" sz="2800" b="1" dirty="0" smtClean="0">
              <a:ea typeface="Calibri"/>
              <a:cs typeface="Simplified Arabic"/>
            </a:endParaRPr>
          </a:p>
        </p:txBody>
      </p:sp>
    </p:spTree>
    <p:extLst>
      <p:ext uri="{BB962C8B-B14F-4D97-AF65-F5344CB8AC3E}">
        <p14:creationId xmlns:p14="http://schemas.microsoft.com/office/powerpoint/2010/main" val="1042212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513" y="1438275"/>
            <a:ext cx="8815387" cy="3987800"/>
          </a:xfrm>
          <a:prstGeom prst="rect">
            <a:avLst/>
          </a:prstGeom>
          <a:ln/>
          <a:extLst/>
        </p:spPr>
        <p:style>
          <a:lnRef idx="1">
            <a:schemeClr val="accent1"/>
          </a:lnRef>
          <a:fillRef idx="3">
            <a:schemeClr val="accent1"/>
          </a:fillRef>
          <a:effectRef idx="2">
            <a:schemeClr val="accent1"/>
          </a:effectRef>
          <a:fontRef idx="minor">
            <a:schemeClr val="lt1"/>
          </a:fontRef>
        </p:style>
      </p:pic>
    </p:spTree>
    <p:extLst>
      <p:ext uri="{BB962C8B-B14F-4D97-AF65-F5344CB8AC3E}">
        <p14:creationId xmlns:p14="http://schemas.microsoft.com/office/powerpoint/2010/main" val="2809034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075" y="61913"/>
            <a:ext cx="9328150" cy="6742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3730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75" y="750888"/>
            <a:ext cx="9175750" cy="536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663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7" y="884238"/>
            <a:ext cx="7632847" cy="5097462"/>
          </a:xfrm>
          <a:prstGeom prst="rect">
            <a:avLst/>
          </a:prstGeom>
          <a:ln/>
          <a:extLst/>
        </p:spPr>
        <p:style>
          <a:lnRef idx="1">
            <a:schemeClr val="accent1"/>
          </a:lnRef>
          <a:fillRef idx="2">
            <a:schemeClr val="accent1"/>
          </a:fillRef>
          <a:effectRef idx="1">
            <a:schemeClr val="accent1"/>
          </a:effectRef>
          <a:fontRef idx="minor">
            <a:schemeClr val="dk1"/>
          </a:fontRef>
        </p:style>
      </p:pic>
    </p:spTree>
    <p:extLst>
      <p:ext uri="{BB962C8B-B14F-4D97-AF65-F5344CB8AC3E}">
        <p14:creationId xmlns:p14="http://schemas.microsoft.com/office/powerpoint/2010/main" val="1964064955"/>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313</Words>
  <Application>Microsoft Office PowerPoint</Application>
  <PresentationFormat>On-screen Show (4:3)</PresentationFormat>
  <Paragraphs>13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سمة Office</vt:lpstr>
      <vt:lpstr>مفاهيم اساسيه في الاقتصاد السياحي الاستاذ /الهام خضير شبّر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TheCastle</dc:creator>
  <cp:lastModifiedBy>Maher</cp:lastModifiedBy>
  <cp:revision>19</cp:revision>
  <dcterms:created xsi:type="dcterms:W3CDTF">2021-02-21T10:41:31Z</dcterms:created>
  <dcterms:modified xsi:type="dcterms:W3CDTF">2021-02-21T16:40:53Z</dcterms:modified>
</cp:coreProperties>
</file>