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06/08/1442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06/08/1442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06/08/1442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06/08/1442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340768"/>
            <a:ext cx="8280920" cy="2952328"/>
          </a:xfrm>
        </p:spPr>
        <p:style>
          <a:lnRef idx="1">
            <a:schemeClr val="accent1"/>
          </a:lnRef>
          <a:fillRef idx="2">
            <a:schemeClr val="accent1"/>
          </a:fillRef>
          <a:effectRef idx="1">
            <a:schemeClr val="accent1"/>
          </a:effectRef>
          <a:fontRef idx="minor">
            <a:schemeClr val="dk1"/>
          </a:fontRef>
        </p:style>
        <p:txBody>
          <a:bodyPr>
            <a:noAutofit/>
          </a:bodyPr>
          <a:lstStyle/>
          <a:p>
            <a:r>
              <a:rPr lang="ar-IQ" sz="4800" b="1" dirty="0" smtClean="0"/>
              <a:t>الفرق بين الطلب عموما والطلب السياحي خصوصا  </a:t>
            </a:r>
            <a:br>
              <a:rPr lang="ar-IQ" sz="4800" b="1" dirty="0" smtClean="0"/>
            </a:br>
            <a:r>
              <a:rPr lang="ar-IQ" sz="4800" b="1" dirty="0" smtClean="0"/>
              <a:t>أستاذ الاقتصاد السياحي </a:t>
            </a:r>
            <a:br>
              <a:rPr lang="ar-IQ" sz="4800" b="1" dirty="0" smtClean="0"/>
            </a:br>
            <a:r>
              <a:rPr lang="ar-IQ" sz="4800" b="1" dirty="0" smtClean="0"/>
              <a:t>الهام خضير شبّر</a:t>
            </a:r>
            <a:endParaRPr lang="ar-IQ" sz="4800" b="1" dirty="0"/>
          </a:p>
        </p:txBody>
      </p:sp>
    </p:spTree>
    <p:extLst>
      <p:ext uri="{BB962C8B-B14F-4D97-AF65-F5344CB8AC3E}">
        <p14:creationId xmlns:p14="http://schemas.microsoft.com/office/powerpoint/2010/main" val="1388138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268760"/>
            <a:ext cx="7200800" cy="388349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07000"/>
              </a:lnSpc>
              <a:spcAft>
                <a:spcPts val="800"/>
              </a:spcAft>
            </a:pPr>
            <a:r>
              <a:rPr lang="ar-IQ" sz="3200" b="1" dirty="0">
                <a:ea typeface="Calibri"/>
                <a:cs typeface="Simplified Arabic"/>
              </a:rPr>
              <a:t>ويمكن استعراض الفروقات بين </a:t>
            </a:r>
            <a:r>
              <a:rPr lang="ar-IQ" sz="3200" b="1" dirty="0" smtClean="0">
                <a:ea typeface="Calibri"/>
                <a:cs typeface="Simplified Arabic"/>
              </a:rPr>
              <a:t>الطلب عموما </a:t>
            </a:r>
            <a:r>
              <a:rPr lang="ar-IQ" sz="3200" b="1" dirty="0">
                <a:ea typeface="Calibri"/>
                <a:cs typeface="Simplified Arabic"/>
              </a:rPr>
              <a:t>والطلب السياحي بشكل نقاط وعلى النحو الآتي:</a:t>
            </a:r>
            <a:endParaRPr lang="en-US" sz="3200" b="1" dirty="0">
              <a:ea typeface="Calibri"/>
              <a:cs typeface="Arial"/>
            </a:endParaRPr>
          </a:p>
          <a:p>
            <a:pPr marL="342900" lvl="0" indent="-342900" algn="just">
              <a:lnSpc>
                <a:spcPct val="107000"/>
              </a:lnSpc>
              <a:spcAft>
                <a:spcPts val="800"/>
              </a:spcAft>
              <a:buFont typeface="+mj-lt"/>
              <a:buAutoNum type="arabicPeriod"/>
            </a:pPr>
            <a:r>
              <a:rPr lang="ar-IQ" sz="3200" b="1" dirty="0">
                <a:ea typeface="Calibri"/>
                <a:cs typeface="Simplified Arabic"/>
              </a:rPr>
              <a:t>إن الطلب عموماً يمارس من قبل جميع المستهلكين في المجتمع، أما الطلب السياحي فيمارس من قبل فئة محدودة من الناس تتوافر فيهم عناصر محددة مثل الوقت والمال والسفر، وبتعبير آخر إن الطلب السياحي يمارس من قبل فئة السياح.</a:t>
            </a:r>
            <a:endParaRPr lang="en-US" sz="3200" b="1" dirty="0">
              <a:effectLst/>
            </a:endParaRPr>
          </a:p>
        </p:txBody>
      </p:sp>
    </p:spTree>
    <p:extLst>
      <p:ext uri="{BB962C8B-B14F-4D97-AF65-F5344CB8AC3E}">
        <p14:creationId xmlns:p14="http://schemas.microsoft.com/office/powerpoint/2010/main" val="1770644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908720"/>
            <a:ext cx="6696744" cy="33565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457200" algn="just">
              <a:lnSpc>
                <a:spcPct val="107000"/>
              </a:lnSpc>
              <a:spcAft>
                <a:spcPts val="800"/>
              </a:spcAft>
            </a:pPr>
            <a:r>
              <a:rPr lang="en-US" sz="3200" b="1" dirty="0">
                <a:latin typeface="Simplified Arabic"/>
                <a:ea typeface="Calibri"/>
              </a:rPr>
              <a:t> </a:t>
            </a:r>
            <a:endParaRPr lang="en-US" sz="3200" b="1" dirty="0"/>
          </a:p>
          <a:p>
            <a:pPr lvl="0" algn="just">
              <a:lnSpc>
                <a:spcPct val="107000"/>
              </a:lnSpc>
              <a:spcAft>
                <a:spcPts val="800"/>
              </a:spcAft>
            </a:pPr>
            <a:r>
              <a:rPr lang="ar-IQ" sz="3200" b="1" dirty="0" smtClean="0">
                <a:ea typeface="Calibri"/>
                <a:cs typeface="Simplified Arabic"/>
              </a:rPr>
              <a:t>2-الطلب </a:t>
            </a:r>
            <a:r>
              <a:rPr lang="ar-IQ" sz="3200" b="1" dirty="0">
                <a:ea typeface="Calibri"/>
                <a:cs typeface="Simplified Arabic"/>
              </a:rPr>
              <a:t>عموماً ينصب على جميع السلع والخدمات المعروضة في الأسواق، أما الطلب السياحي فينصب على نوع من الخدمات تلبي احتياجات السياح اثناء الرحلة السياحية وتعرف بالخدمات السياحية (المنتوج السياحي).</a:t>
            </a:r>
            <a:endParaRPr lang="en-US" sz="3200" b="1" dirty="0">
              <a:effectLst/>
            </a:endParaRPr>
          </a:p>
        </p:txBody>
      </p:sp>
    </p:spTree>
    <p:extLst>
      <p:ext uri="{BB962C8B-B14F-4D97-AF65-F5344CB8AC3E}">
        <p14:creationId xmlns:p14="http://schemas.microsoft.com/office/powerpoint/2010/main" val="2810626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620688"/>
            <a:ext cx="5976664" cy="545033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457200" algn="l" rtl="0">
              <a:lnSpc>
                <a:spcPct val="107000"/>
              </a:lnSpc>
              <a:spcAft>
                <a:spcPts val="800"/>
              </a:spcAft>
            </a:pPr>
            <a:r>
              <a:rPr lang="ar-IQ" sz="3200" b="1" dirty="0">
                <a:ea typeface="Calibri"/>
                <a:cs typeface="Simplified Arabic"/>
              </a:rPr>
              <a:t> </a:t>
            </a:r>
            <a:endParaRPr lang="en-US" sz="3200" b="1" dirty="0"/>
          </a:p>
          <a:p>
            <a:pPr lvl="0" algn="just">
              <a:lnSpc>
                <a:spcPct val="107000"/>
              </a:lnSpc>
              <a:spcAft>
                <a:spcPts val="800"/>
              </a:spcAft>
            </a:pPr>
            <a:r>
              <a:rPr lang="ar-IQ" sz="3200" b="1" dirty="0" smtClean="0">
                <a:ea typeface="Calibri"/>
                <a:cs typeface="Simplified Arabic"/>
              </a:rPr>
              <a:t>3-يتكون </a:t>
            </a:r>
            <a:r>
              <a:rPr lang="ar-IQ" sz="3200" b="1" dirty="0">
                <a:ea typeface="Calibri"/>
                <a:cs typeface="Simplified Arabic"/>
              </a:rPr>
              <a:t>المنتوج السياحي من الخدمات الآتية :</a:t>
            </a:r>
            <a:endParaRPr lang="en-US" sz="3200" b="1" dirty="0"/>
          </a:p>
          <a:p>
            <a:pPr marL="342900" lvl="0" indent="-342900" algn="just">
              <a:lnSpc>
                <a:spcPct val="107000"/>
              </a:lnSpc>
              <a:spcAft>
                <a:spcPts val="800"/>
              </a:spcAft>
              <a:buFont typeface="+mj-cs"/>
              <a:buAutoNum type="arabic1Minus"/>
            </a:pPr>
            <a:r>
              <a:rPr lang="ar-IQ" sz="3200" b="1" dirty="0">
                <a:ea typeface="Calibri"/>
                <a:cs typeface="Simplified Arabic"/>
              </a:rPr>
              <a:t>خدمة النقل.</a:t>
            </a:r>
            <a:endParaRPr lang="en-US" sz="3200" b="1" dirty="0"/>
          </a:p>
          <a:p>
            <a:pPr marL="342900" lvl="0" indent="-342900" algn="just">
              <a:lnSpc>
                <a:spcPct val="107000"/>
              </a:lnSpc>
              <a:spcAft>
                <a:spcPts val="800"/>
              </a:spcAft>
              <a:buFont typeface="+mj-cs"/>
              <a:buAutoNum type="arabic1Minus"/>
            </a:pPr>
            <a:r>
              <a:rPr lang="ar-IQ" sz="3200" b="1" dirty="0">
                <a:ea typeface="Calibri"/>
                <a:cs typeface="Simplified Arabic"/>
              </a:rPr>
              <a:t>خدمات الإيواء.</a:t>
            </a:r>
            <a:endParaRPr lang="en-US" sz="3200" b="1" dirty="0"/>
          </a:p>
          <a:p>
            <a:pPr marL="342900" lvl="0" indent="-342900" algn="just">
              <a:lnSpc>
                <a:spcPct val="107000"/>
              </a:lnSpc>
              <a:spcAft>
                <a:spcPts val="800"/>
              </a:spcAft>
              <a:buFont typeface="+mj-cs"/>
              <a:buAutoNum type="arabic1Minus"/>
            </a:pPr>
            <a:r>
              <a:rPr lang="ar-IQ" sz="3200" b="1" dirty="0">
                <a:ea typeface="Calibri"/>
                <a:cs typeface="Simplified Arabic"/>
              </a:rPr>
              <a:t>خدمات الطعام والشراب.</a:t>
            </a:r>
            <a:endParaRPr lang="en-US" sz="3200" b="1" dirty="0"/>
          </a:p>
          <a:p>
            <a:pPr marL="342900" lvl="0" indent="-342900" algn="just">
              <a:lnSpc>
                <a:spcPct val="107000"/>
              </a:lnSpc>
              <a:spcAft>
                <a:spcPts val="800"/>
              </a:spcAft>
              <a:buFont typeface="+mj-cs"/>
              <a:buAutoNum type="arabic1Minus"/>
            </a:pPr>
            <a:r>
              <a:rPr lang="ar-IQ" sz="3200" b="1" dirty="0">
                <a:ea typeface="Calibri"/>
                <a:cs typeface="Simplified Arabic"/>
              </a:rPr>
              <a:t>خدمات اللهو والتسلية والترويح.</a:t>
            </a:r>
            <a:endParaRPr lang="en-US" sz="3200" b="1" dirty="0"/>
          </a:p>
          <a:p>
            <a:pPr marL="342900" lvl="0" indent="-342900" algn="just">
              <a:lnSpc>
                <a:spcPct val="107000"/>
              </a:lnSpc>
              <a:spcAft>
                <a:spcPts val="800"/>
              </a:spcAft>
              <a:buFont typeface="+mj-cs"/>
              <a:buAutoNum type="arabic1Minus"/>
            </a:pPr>
            <a:r>
              <a:rPr lang="ar-IQ" sz="3200" b="1" dirty="0">
                <a:ea typeface="Calibri"/>
                <a:cs typeface="Simplified Arabic"/>
              </a:rPr>
              <a:t>مجموعة خدمات وسلع يقتنيها السياح مثل الهدايا.</a:t>
            </a:r>
            <a:endParaRPr lang="en-US" sz="3200" b="1" dirty="0">
              <a:effectLst/>
            </a:endParaRPr>
          </a:p>
        </p:txBody>
      </p:sp>
    </p:spTree>
    <p:extLst>
      <p:ext uri="{BB962C8B-B14F-4D97-AF65-F5344CB8AC3E}">
        <p14:creationId xmlns:p14="http://schemas.microsoft.com/office/powerpoint/2010/main" val="3262344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052736"/>
            <a:ext cx="6696744" cy="282962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342900" lvl="0" indent="-342900" algn="just">
              <a:lnSpc>
                <a:spcPct val="107000"/>
              </a:lnSpc>
              <a:spcAft>
                <a:spcPts val="800"/>
              </a:spcAft>
              <a:buFont typeface="+mj-lt"/>
              <a:buAutoNum type="arabicPeriod"/>
            </a:pPr>
            <a:endParaRPr lang="ar-IQ" sz="3200" b="1" dirty="0" smtClean="0">
              <a:ea typeface="Calibri"/>
              <a:cs typeface="Simplified Arabic"/>
            </a:endParaRPr>
          </a:p>
          <a:p>
            <a:pPr lvl="0" algn="just">
              <a:lnSpc>
                <a:spcPct val="107000"/>
              </a:lnSpc>
              <a:spcAft>
                <a:spcPts val="800"/>
              </a:spcAft>
            </a:pPr>
            <a:r>
              <a:rPr lang="ar-IQ" sz="3200" b="1" dirty="0" smtClean="0">
                <a:ea typeface="Calibri"/>
                <a:cs typeface="Simplified Arabic"/>
              </a:rPr>
              <a:t>4-يتحكم </a:t>
            </a:r>
            <a:r>
              <a:rPr lang="ar-IQ" sz="3200" b="1" dirty="0">
                <a:ea typeface="Calibri"/>
                <a:cs typeface="Simplified Arabic"/>
              </a:rPr>
              <a:t>السعر بالدرجة الأساس بالطلب عموماً، أما الطلب السياحي فهناك مجموعة من العلاقات الداليّة التي تحدد معالمه الأساسية فضلاً عن عامل السعر.</a:t>
            </a:r>
            <a:endParaRPr lang="en-US" sz="3200" b="1" dirty="0">
              <a:effectLst/>
            </a:endParaRPr>
          </a:p>
        </p:txBody>
      </p:sp>
    </p:spTree>
    <p:extLst>
      <p:ext uri="{BB962C8B-B14F-4D97-AF65-F5344CB8AC3E}">
        <p14:creationId xmlns:p14="http://schemas.microsoft.com/office/powerpoint/2010/main" val="35006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196752"/>
            <a:ext cx="6696744" cy="3602076"/>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pPr lvl="0" algn="just">
              <a:lnSpc>
                <a:spcPct val="107000"/>
              </a:lnSpc>
              <a:spcAft>
                <a:spcPts val="800"/>
              </a:spcAft>
            </a:pPr>
            <a:r>
              <a:rPr lang="ar-IQ" sz="3600" b="1" dirty="0" smtClean="0">
                <a:solidFill>
                  <a:schemeClr val="tx1"/>
                </a:solidFill>
                <a:ea typeface="Calibri"/>
                <a:cs typeface="Simplified Arabic"/>
              </a:rPr>
              <a:t>5-يمارس </a:t>
            </a:r>
            <a:r>
              <a:rPr lang="ar-IQ" sz="3600" b="1" dirty="0">
                <a:solidFill>
                  <a:schemeClr val="tx1"/>
                </a:solidFill>
                <a:ea typeface="Calibri"/>
                <a:cs typeface="Simplified Arabic"/>
              </a:rPr>
              <a:t>الطلب عموماً على مدار أيام السنة وفي جميع الأسواق، في حين يمارس الطلب السياحي عندما يتوافر وقت الفراغ، وهذا يعني أن الطلب السياحي مقرون بتوافر وقت الفراغ</a:t>
            </a:r>
            <a:endParaRPr lang="en-US" sz="3600" b="1" dirty="0">
              <a:solidFill>
                <a:schemeClr val="tx1"/>
              </a:solidFill>
            </a:endParaRPr>
          </a:p>
          <a:p>
            <a:pPr algn="just">
              <a:lnSpc>
                <a:spcPct val="80000"/>
              </a:lnSpc>
              <a:spcAft>
                <a:spcPts val="800"/>
              </a:spcAft>
            </a:pPr>
            <a:r>
              <a:rPr lang="en-US" sz="3600" b="1" dirty="0">
                <a:solidFill>
                  <a:schemeClr val="tx1"/>
                </a:solidFill>
                <a:latin typeface="Simplified Arabic"/>
                <a:ea typeface="Calibri"/>
                <a:cs typeface="Arial"/>
              </a:rPr>
              <a:t> </a:t>
            </a:r>
            <a:endParaRPr lang="en-US" sz="3600" b="1" dirty="0">
              <a:solidFill>
                <a:schemeClr val="tx1"/>
              </a:solidFill>
              <a:ea typeface="Calibri"/>
              <a:cs typeface="Arial"/>
            </a:endParaRPr>
          </a:p>
        </p:txBody>
      </p:sp>
    </p:spTree>
    <p:extLst>
      <p:ext uri="{BB962C8B-B14F-4D97-AF65-F5344CB8AC3E}">
        <p14:creationId xmlns:p14="http://schemas.microsoft.com/office/powerpoint/2010/main" val="4045894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556792"/>
            <a:ext cx="5976664" cy="2219134"/>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115000"/>
              </a:lnSpc>
              <a:spcAft>
                <a:spcPts val="1000"/>
              </a:spcAft>
            </a:pPr>
            <a:r>
              <a:rPr lang="ar-IQ" sz="3600" b="1" dirty="0">
                <a:solidFill>
                  <a:schemeClr val="tx1"/>
                </a:solidFill>
                <a:ea typeface="Calibri"/>
              </a:rPr>
              <a:t>شكرا لأصغائكم </a:t>
            </a:r>
            <a:r>
              <a:rPr lang="ar-IQ" sz="3600" b="1" dirty="0" err="1" smtClean="0">
                <a:solidFill>
                  <a:schemeClr val="tx1"/>
                </a:solidFill>
                <a:ea typeface="Calibri"/>
              </a:rPr>
              <a:t>اعزائي</a:t>
            </a:r>
            <a:r>
              <a:rPr lang="ar-IQ" sz="3600" b="1" dirty="0" smtClean="0">
                <a:solidFill>
                  <a:schemeClr val="tx1"/>
                </a:solidFill>
                <a:ea typeface="Calibri"/>
              </a:rPr>
              <a:t> </a:t>
            </a:r>
            <a:r>
              <a:rPr lang="ar-IQ" sz="3600" b="1" dirty="0">
                <a:solidFill>
                  <a:schemeClr val="tx1"/>
                </a:solidFill>
                <a:ea typeface="Calibri"/>
              </a:rPr>
              <a:t>الطلبة </a:t>
            </a:r>
            <a:endParaRPr lang="ar-IQ" sz="3600" b="1" dirty="0" smtClean="0">
              <a:solidFill>
                <a:schemeClr val="tx1"/>
              </a:solidFill>
              <a:ea typeface="Calibri"/>
            </a:endParaRPr>
          </a:p>
          <a:p>
            <a:pPr algn="ctr">
              <a:lnSpc>
                <a:spcPct val="115000"/>
              </a:lnSpc>
              <a:spcAft>
                <a:spcPts val="1000"/>
              </a:spcAft>
            </a:pPr>
            <a:r>
              <a:rPr lang="ar-IQ" sz="3600" b="1" dirty="0" smtClean="0">
                <a:solidFill>
                  <a:schemeClr val="tx1"/>
                </a:solidFill>
                <a:ea typeface="Calibri"/>
              </a:rPr>
              <a:t>والى  محاضرة </a:t>
            </a:r>
            <a:r>
              <a:rPr lang="ar-IQ" sz="3600" b="1" dirty="0">
                <a:solidFill>
                  <a:schemeClr val="tx1"/>
                </a:solidFill>
                <a:ea typeface="Calibri"/>
              </a:rPr>
              <a:t>اخرى </a:t>
            </a:r>
            <a:endParaRPr lang="ar-IQ" sz="3600" b="1" dirty="0" smtClean="0">
              <a:solidFill>
                <a:schemeClr val="tx1"/>
              </a:solidFill>
              <a:ea typeface="Calibri"/>
            </a:endParaRPr>
          </a:p>
          <a:p>
            <a:pPr>
              <a:lnSpc>
                <a:spcPct val="115000"/>
              </a:lnSpc>
              <a:spcAft>
                <a:spcPts val="1000"/>
              </a:spcAft>
            </a:pPr>
            <a:r>
              <a:rPr lang="ar-IQ" sz="3600" b="1" dirty="0" smtClean="0">
                <a:solidFill>
                  <a:schemeClr val="tx1"/>
                </a:solidFill>
                <a:ea typeface="Calibri"/>
              </a:rPr>
              <a:t>                 ان </a:t>
            </a:r>
            <a:r>
              <a:rPr lang="ar-IQ" sz="3600" b="1" dirty="0">
                <a:solidFill>
                  <a:schemeClr val="tx1"/>
                </a:solidFill>
                <a:ea typeface="Calibri"/>
              </a:rPr>
              <a:t>شاء الله </a:t>
            </a:r>
            <a:endParaRPr lang="en-US" sz="3600" b="1" dirty="0">
              <a:solidFill>
                <a:schemeClr val="tx1"/>
              </a:solidFill>
              <a:ea typeface="Calibri"/>
              <a:cs typeface="Arial"/>
            </a:endParaRPr>
          </a:p>
        </p:txBody>
      </p:sp>
    </p:spTree>
    <p:extLst>
      <p:ext uri="{BB962C8B-B14F-4D97-AF65-F5344CB8AC3E}">
        <p14:creationId xmlns:p14="http://schemas.microsoft.com/office/powerpoint/2010/main" val="2392986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127</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سمة Office</vt:lpstr>
      <vt:lpstr>الفرق بين الطلب عموما والطلب السياحي خصوصا   أستاذ الاقتصاد السياحي  الهام خضير شبّر</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 بين الطلب عموما والطلب السياحي خصوصا   أستاذ الاقتصاد السياحي  الهام خضير شبّر</dc:title>
  <dc:creator>TheCastle</dc:creator>
  <cp:lastModifiedBy>Maher</cp:lastModifiedBy>
  <cp:revision>7</cp:revision>
  <dcterms:created xsi:type="dcterms:W3CDTF">2021-03-19T13:34:28Z</dcterms:created>
  <dcterms:modified xsi:type="dcterms:W3CDTF">2021-03-19T13:49:57Z</dcterms:modified>
</cp:coreProperties>
</file>