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25/06/1442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25/06/1442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25/06/1442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25/06/1442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25/06/1442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0"/>
            <a:ext cx="7772400" cy="4608512"/>
          </a:xfrm>
        </p:spPr>
        <p:txBody>
          <a:bodyPr>
            <a:normAutofit fontScale="90000"/>
          </a:bodyPr>
          <a:lstStyle/>
          <a:p>
            <a:pPr marL="57150">
              <a:lnSpc>
                <a:spcPct val="107000"/>
              </a:lnSpc>
              <a:spcAft>
                <a:spcPts val="800"/>
              </a:spcAft>
            </a:pPr>
            <a:r>
              <a:rPr lang="ar-IQ" b="1" dirty="0">
                <a:ea typeface="Calibri"/>
                <a:cs typeface="Simplified Arabic"/>
              </a:rPr>
              <a:t> </a:t>
            </a:r>
            <a:r>
              <a:rPr lang="en-US" dirty="0"/>
              <a:t/>
            </a:r>
            <a:br>
              <a:rPr lang="en-US" dirty="0"/>
            </a:br>
            <a:r>
              <a:rPr lang="ar-IQ" b="1" dirty="0">
                <a:ea typeface="Calibri"/>
                <a:cs typeface="Simplified Arabic"/>
              </a:rPr>
              <a:t>محاضرة في مادة الاقتصاد السياحي (جزئي )</a:t>
            </a:r>
            <a:r>
              <a:rPr lang="en-US" dirty="0"/>
              <a:t/>
            </a:r>
            <a:br>
              <a:rPr lang="en-US" dirty="0"/>
            </a:br>
            <a:r>
              <a:rPr lang="ar-IQ" b="1" dirty="0">
                <a:ea typeface="Calibri"/>
                <a:cs typeface="Simplified Arabic"/>
              </a:rPr>
              <a:t> لطلبة ادارة الفنادق </a:t>
            </a:r>
            <a:r>
              <a:rPr lang="en-US" dirty="0"/>
              <a:t/>
            </a:r>
            <a:br>
              <a:rPr lang="en-US" dirty="0"/>
            </a:br>
            <a:r>
              <a:rPr lang="ar-IQ" b="1" dirty="0">
                <a:ea typeface="Calibri"/>
                <a:cs typeface="Simplified Arabic"/>
              </a:rPr>
              <a:t>المرحلة الاولى </a:t>
            </a:r>
            <a:r>
              <a:rPr lang="en-US" dirty="0"/>
              <a:t/>
            </a:r>
            <a:br>
              <a:rPr lang="en-US" dirty="0"/>
            </a:br>
            <a:r>
              <a:rPr lang="ar-IQ" b="1" dirty="0">
                <a:ea typeface="Calibri"/>
                <a:cs typeface="Simplified Arabic"/>
              </a:rPr>
              <a:t>استاذة المادة /الهام خضير شبّر </a:t>
            </a:r>
            <a:r>
              <a:rPr lang="en-US" dirty="0"/>
              <a:t/>
            </a:r>
            <a:br>
              <a:rPr lang="en-US" dirty="0"/>
            </a:br>
            <a:r>
              <a:rPr lang="ar-IQ" b="1" dirty="0">
                <a:ea typeface="Calibri"/>
                <a:cs typeface="Simplified Arabic"/>
              </a:rPr>
              <a:t>" مفاهيم أساسية في علم الاقتصاد "</a:t>
            </a:r>
            <a:r>
              <a:rPr lang="en-US" dirty="0"/>
              <a:t/>
            </a:r>
            <a:br>
              <a:rPr lang="en-US" dirty="0"/>
            </a:br>
            <a:r>
              <a:rPr lang="ar-IQ" sz="4000" b="1" dirty="0">
                <a:ea typeface="Calibri"/>
                <a:cs typeface="Simplified Arabic"/>
              </a:rPr>
              <a:t> </a:t>
            </a:r>
            <a:r>
              <a:rPr lang="en-US" dirty="0"/>
              <a:t/>
            </a:r>
            <a:br>
              <a:rPr lang="en-US" dirty="0"/>
            </a:br>
            <a:r>
              <a:rPr lang="ar-IQ" sz="4000" b="1" dirty="0">
                <a:ea typeface="Calibri"/>
                <a:cs typeface="Simplified Arabic"/>
              </a:rPr>
              <a:t> </a:t>
            </a:r>
            <a:r>
              <a:rPr lang="en-US" dirty="0"/>
              <a:t/>
            </a:r>
            <a:br>
              <a:rPr lang="en-US" dirty="0"/>
            </a:br>
            <a:endParaRPr lang="ar-IQ" dirty="0"/>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ar-IQ" dirty="0"/>
          </a:p>
        </p:txBody>
      </p:sp>
    </p:spTree>
    <p:extLst>
      <p:ext uri="{BB962C8B-B14F-4D97-AF65-F5344CB8AC3E}">
        <p14:creationId xmlns:p14="http://schemas.microsoft.com/office/powerpoint/2010/main" val="142195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377338"/>
            <a:ext cx="4860032" cy="1366528"/>
          </a:xfrm>
          <a:prstGeom prst="rect">
            <a:avLst/>
          </a:prstGeom>
        </p:spPr>
        <p:txBody>
          <a:bodyPr wrap="square">
            <a:spAutoFit/>
          </a:bodyPr>
          <a:lstStyle/>
          <a:p>
            <a:pPr>
              <a:lnSpc>
                <a:spcPct val="115000"/>
              </a:lnSpc>
              <a:spcAft>
                <a:spcPts val="1000"/>
              </a:spcAft>
            </a:pPr>
            <a:r>
              <a:rPr lang="ar-IQ" sz="3600" dirty="0">
                <a:ea typeface="Calibri"/>
              </a:rPr>
              <a:t>شكرا لأصغائكم </a:t>
            </a:r>
            <a:r>
              <a:rPr lang="ar-IQ" sz="3600" dirty="0" err="1">
                <a:ea typeface="Calibri"/>
              </a:rPr>
              <a:t>اعزائي</a:t>
            </a:r>
            <a:r>
              <a:rPr lang="ar-IQ" sz="3600" dirty="0">
                <a:ea typeface="Calibri"/>
              </a:rPr>
              <a:t> الطلبة والى محاضرة اخرى ان شاء الله </a:t>
            </a:r>
            <a:endParaRPr lang="en-US" sz="3600" dirty="0">
              <a:ea typeface="Calibri"/>
              <a:cs typeface="Arial"/>
            </a:endParaRPr>
          </a:p>
        </p:txBody>
      </p:sp>
    </p:spTree>
    <p:extLst>
      <p:ext uri="{BB962C8B-B14F-4D97-AF65-F5344CB8AC3E}">
        <p14:creationId xmlns:p14="http://schemas.microsoft.com/office/powerpoint/2010/main" val="67063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77569"/>
            <a:ext cx="8424936" cy="5124673"/>
          </a:xfrm>
          <a:prstGeom prst="rect">
            <a:avLst/>
          </a:prstGeom>
        </p:spPr>
        <p:txBody>
          <a:bodyPr wrap="square">
            <a:spAutoFit/>
          </a:bodyPr>
          <a:lstStyle/>
          <a:p>
            <a:pPr marL="57150" algn="just">
              <a:lnSpc>
                <a:spcPct val="107000"/>
              </a:lnSpc>
              <a:spcAft>
                <a:spcPts val="800"/>
              </a:spcAft>
            </a:pPr>
            <a:r>
              <a:rPr lang="ar-IQ" sz="2400" b="1" dirty="0">
                <a:ea typeface="Calibri"/>
                <a:cs typeface="Simplified Arabic"/>
              </a:rPr>
              <a:t>: مفهوم علم الاقتصاد وتعريفه:</a:t>
            </a:r>
            <a:endParaRPr lang="en-US" sz="2400" b="1" dirty="0"/>
          </a:p>
          <a:p>
            <a:pPr marL="57150" algn="just">
              <a:spcAft>
                <a:spcPts val="800"/>
              </a:spcAft>
            </a:pPr>
            <a:r>
              <a:rPr lang="ar-IQ" sz="2400" b="1" dirty="0">
                <a:ea typeface="Calibri"/>
                <a:cs typeface="Simplified Arabic"/>
              </a:rPr>
              <a:t>      إن مصطلح الاقتصاد </a:t>
            </a:r>
            <a:r>
              <a:rPr lang="en-US" sz="2400" b="1" dirty="0">
                <a:latin typeface="Simplified Arabic"/>
                <a:ea typeface="Calibri"/>
              </a:rPr>
              <a:t>(Economics)</a:t>
            </a:r>
            <a:r>
              <a:rPr lang="ar-IQ" sz="2400" b="1" dirty="0">
                <a:ea typeface="Calibri"/>
                <a:cs typeface="Simplified Arabic"/>
              </a:rPr>
              <a:t> مأخوذ بالأصل من اللغة اليونانية، ويرجع </a:t>
            </a:r>
            <a:r>
              <a:rPr lang="ar-IQ" sz="2400" b="1" dirty="0" err="1">
                <a:ea typeface="Calibri"/>
                <a:cs typeface="Simplified Arabic"/>
              </a:rPr>
              <a:t>تأريخياً</a:t>
            </a:r>
            <a:r>
              <a:rPr lang="ar-IQ" sz="2400" b="1" dirty="0">
                <a:ea typeface="Calibri"/>
                <a:cs typeface="Simplified Arabic"/>
              </a:rPr>
              <a:t> الى الفيلسوف اليوناني ارسطو. وهو مشتق من كلمتين </a:t>
            </a:r>
            <a:r>
              <a:rPr lang="ar-IQ" sz="2400" b="1" dirty="0" err="1">
                <a:ea typeface="Calibri"/>
                <a:cs typeface="Simplified Arabic"/>
              </a:rPr>
              <a:t>يونانيتي</a:t>
            </a:r>
            <a:r>
              <a:rPr lang="ar-IQ" sz="2400" b="1" dirty="0">
                <a:ea typeface="Calibri"/>
                <a:cs typeface="Simplified Arabic"/>
              </a:rPr>
              <a:t> الأصل هما أيكوس </a:t>
            </a:r>
            <a:r>
              <a:rPr lang="en-US" sz="2400" b="1" dirty="0">
                <a:latin typeface="Simplified Arabic"/>
                <a:ea typeface="Calibri"/>
              </a:rPr>
              <a:t>(</a:t>
            </a:r>
            <a:r>
              <a:rPr lang="en-US" sz="2400" b="1" dirty="0" err="1">
                <a:latin typeface="Simplified Arabic"/>
                <a:ea typeface="Calibri"/>
              </a:rPr>
              <a:t>ixous</a:t>
            </a:r>
            <a:r>
              <a:rPr lang="en-US" sz="2400" b="1" dirty="0">
                <a:latin typeface="Simplified Arabic"/>
                <a:ea typeface="Calibri"/>
              </a:rPr>
              <a:t>)</a:t>
            </a:r>
            <a:r>
              <a:rPr lang="ar-IQ" sz="2400" b="1" dirty="0">
                <a:ea typeface="Calibri"/>
                <a:cs typeface="Simplified Arabic"/>
              </a:rPr>
              <a:t> التي تعني المنزل </a:t>
            </a:r>
            <a:r>
              <a:rPr lang="en-US" sz="2400" b="1" dirty="0">
                <a:latin typeface="Simplified Arabic"/>
                <a:ea typeface="Calibri"/>
              </a:rPr>
              <a:t>(Household)</a:t>
            </a:r>
            <a:r>
              <a:rPr lang="ar-IQ" sz="2400" b="1" dirty="0">
                <a:ea typeface="Calibri"/>
                <a:cs typeface="Simplified Arabic"/>
              </a:rPr>
              <a:t>، و </a:t>
            </a:r>
            <a:r>
              <a:rPr lang="ar-IQ" sz="2400" b="1" dirty="0" err="1">
                <a:ea typeface="Calibri"/>
                <a:cs typeface="Simplified Arabic"/>
              </a:rPr>
              <a:t>نوموس</a:t>
            </a:r>
            <a:r>
              <a:rPr lang="ar-IQ" sz="2400" b="1" dirty="0">
                <a:ea typeface="Calibri"/>
                <a:cs typeface="Simplified Arabic"/>
              </a:rPr>
              <a:t> </a:t>
            </a:r>
            <a:r>
              <a:rPr lang="en-US" sz="2400" b="1" dirty="0">
                <a:latin typeface="Simplified Arabic"/>
                <a:ea typeface="Calibri"/>
              </a:rPr>
              <a:t>(</a:t>
            </a:r>
            <a:r>
              <a:rPr lang="en-US" sz="2400" b="1" dirty="0" err="1">
                <a:latin typeface="Simplified Arabic"/>
                <a:ea typeface="Calibri"/>
              </a:rPr>
              <a:t>Nomos</a:t>
            </a:r>
            <a:r>
              <a:rPr lang="en-US" sz="2400" b="1" dirty="0">
                <a:latin typeface="Simplified Arabic"/>
                <a:ea typeface="Calibri"/>
              </a:rPr>
              <a:t>)</a:t>
            </a:r>
            <a:r>
              <a:rPr lang="ar-IQ" sz="2400" b="1" dirty="0">
                <a:ea typeface="Calibri"/>
                <a:cs typeface="Simplified Arabic"/>
              </a:rPr>
              <a:t> وتعني الحكم أو القانون. وحينما تجمع الكلمتين ستكون (حكم المنزل) أو (قانون المنزل) وقد كانت تشير أصلاً الى الطريقة التي تستطيع بها (مدبرة المنزل) أو (ربة المنزل) استغلال دخلها المحدود بأفضل شكل ممكن. وبالتالي فان كلمة الاقتصاد كانت تعني بالأصل (علم مبادئ تدبير المنزل).</a:t>
            </a:r>
            <a:endParaRPr lang="en-US" sz="2400" b="1" dirty="0"/>
          </a:p>
          <a:p>
            <a:r>
              <a:rPr lang="ar-IQ" sz="2400" b="1" dirty="0">
                <a:ea typeface="Calibri"/>
                <a:cs typeface="Simplified Arabic"/>
              </a:rPr>
              <a:t>إن أقرب كلمة في اللغة العربية مرادفة لمصطلح علم الاقتصاد </a:t>
            </a:r>
            <a:r>
              <a:rPr lang="en-US" sz="2400" b="1" dirty="0">
                <a:latin typeface="Simplified Arabic"/>
                <a:ea typeface="Calibri"/>
              </a:rPr>
              <a:t>(Economic)</a:t>
            </a:r>
            <a:r>
              <a:rPr lang="ar-IQ" sz="2400" b="1" dirty="0">
                <a:latin typeface="Simplified Arabic"/>
                <a:ea typeface="Calibri"/>
              </a:rPr>
              <a:t> هي (التدبير) أي الاستخدام العقلاني والكفؤ لما متاح للأفراد من موارد. ولكي نوضح مفهوم علم الاقتصاد لابد لنا من التعرف على طبيعة الحياة القائمة من وجهة النظر الاقتصادية. فعلم الاقتصاد يرى أن الحياة تقوم على أساس التفاعل المستمر بين عنصرين أساسيين هما الانسان والطبيعة، </a:t>
            </a:r>
            <a:endParaRPr lang="ar-IQ" sz="2400" b="1" dirty="0"/>
          </a:p>
        </p:txBody>
      </p:sp>
    </p:spTree>
    <p:extLst>
      <p:ext uri="{BB962C8B-B14F-4D97-AF65-F5344CB8AC3E}">
        <p14:creationId xmlns:p14="http://schemas.microsoft.com/office/powerpoint/2010/main" val="290564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7414" y="332656"/>
            <a:ext cx="8829082" cy="6329938"/>
          </a:xfrm>
          <a:prstGeom prst="rect">
            <a:avLst/>
          </a:prstGeom>
        </p:spPr>
        <p:txBody>
          <a:bodyPr wrap="square">
            <a:spAutoFit/>
          </a:bodyPr>
          <a:lstStyle/>
          <a:p>
            <a:pPr marL="57150" indent="400050" algn="just">
              <a:spcAft>
                <a:spcPts val="800"/>
              </a:spcAft>
            </a:pPr>
            <a:r>
              <a:rPr lang="ar-IQ" sz="2800" b="1" dirty="0">
                <a:ea typeface="Calibri"/>
                <a:cs typeface="Simplified Arabic"/>
              </a:rPr>
              <a:t>وسوف نحاول القاء الضوء على هذين العنصرين كما يأتي :-</a:t>
            </a:r>
            <a:endParaRPr lang="en-US" sz="2800" b="1" dirty="0"/>
          </a:p>
          <a:p>
            <a:pPr marL="342900" lvl="0" indent="-342900" algn="just">
              <a:spcAft>
                <a:spcPts val="800"/>
              </a:spcAft>
              <a:buSzPts val="1000"/>
              <a:buFont typeface="+mj-lt"/>
              <a:buAutoNum type="arabicPeriod"/>
            </a:pPr>
            <a:r>
              <a:rPr lang="ar-IQ" sz="2800" b="1" dirty="0">
                <a:ea typeface="Calibri"/>
                <a:cs typeface="Simplified Arabic"/>
              </a:rPr>
              <a:t>العنصر الأول (الانسان) : إذ يعرِف علم الاقتصاد </a:t>
            </a:r>
            <a:r>
              <a:rPr lang="ar-IQ" sz="2800" b="1" u="sng" dirty="0">
                <a:ea typeface="Calibri"/>
                <a:cs typeface="Simplified Arabic"/>
              </a:rPr>
              <a:t>الانسان</a:t>
            </a:r>
            <a:r>
              <a:rPr lang="ar-IQ" sz="2800" b="1" dirty="0">
                <a:ea typeface="Calibri"/>
                <a:cs typeface="Simplified Arabic"/>
              </a:rPr>
              <a:t> على أنه " مجموعة حاجات بشرية متعددة    ومتنوعة "، وهكذا نفهم أن علم الاقتصاد لا يهتم بشكل الانسان أو </a:t>
            </a:r>
            <a:r>
              <a:rPr lang="ar-IQ" sz="2800" b="1" dirty="0" err="1">
                <a:ea typeface="Calibri"/>
                <a:cs typeface="Simplified Arabic"/>
              </a:rPr>
              <a:t>قوميّته</a:t>
            </a:r>
            <a:r>
              <a:rPr lang="ar-IQ" sz="2800" b="1" dirty="0">
                <a:ea typeface="Calibri"/>
                <a:cs typeface="Simplified Arabic"/>
              </a:rPr>
              <a:t> أو جنسيّته، إنما يهتم بالحاجات التي يشعر بها، وبكيفية إشباعه منها. ويعرِف علم الاقتصاد الحاجة البشرية على أنها " تلك الرغبة التي تتولد عند الانسان نحو الأشياء مثل الحاجة الى تناول الطعام، أو طبيعة المنطقة التي يعيش فيها كأن يعيش الانسان في مناطق باردة مثل كندا أو النرويج فهو بحاجة الى ملابس سميكة لكي توفر له الدفء، أو المهنة التي يزاولها فمثلاً النجار يحتاج الى منشار لقطع الأخشاب والطبيب بحاجة الى جهاز مقياس الضغط والسكر وهكذا.</a:t>
            </a:r>
            <a:endParaRPr lang="en-US" sz="2800" b="1" dirty="0"/>
          </a:p>
          <a:p>
            <a:pPr marL="285750" algn="just">
              <a:spcAft>
                <a:spcPts val="800"/>
              </a:spcAft>
            </a:pPr>
            <a:r>
              <a:rPr lang="ar-IQ" sz="2800" b="1" dirty="0">
                <a:ea typeface="Calibri"/>
                <a:cs typeface="Simplified Arabic"/>
              </a:rPr>
              <a:t>لقد كان الانسان في العصور القديمة يكتفي بحاجات محدودة كأن يبحث عن كهف للسكن أو أن يلبس جلود الحيوانات للدفء أو يبحث عن غزال للصيد وإشباع غريزة الجوع والماء لإشباع غريزة العطش</a:t>
            </a:r>
            <a:r>
              <a:rPr lang="ar-IQ" sz="2800" b="1" dirty="0" smtClean="0">
                <a:ea typeface="Calibri"/>
                <a:cs typeface="Simplified Arabic"/>
              </a:rPr>
              <a:t>.</a:t>
            </a:r>
            <a:endParaRPr lang="en-US" sz="2800" b="1" dirty="0"/>
          </a:p>
        </p:txBody>
      </p:sp>
    </p:spTree>
    <p:extLst>
      <p:ext uri="{BB962C8B-B14F-4D97-AF65-F5344CB8AC3E}">
        <p14:creationId xmlns:p14="http://schemas.microsoft.com/office/powerpoint/2010/main" val="353058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166843"/>
            <a:ext cx="6768752" cy="3970318"/>
          </a:xfrm>
          <a:prstGeom prst="rect">
            <a:avLst/>
          </a:prstGeom>
        </p:spPr>
        <p:txBody>
          <a:bodyPr wrap="square">
            <a:spAutoFit/>
          </a:bodyPr>
          <a:lstStyle/>
          <a:p>
            <a:pPr lvl="0"/>
            <a:r>
              <a:rPr lang="ar-IQ" sz="2800" b="1" dirty="0">
                <a:solidFill>
                  <a:prstClr val="black"/>
                </a:solidFill>
                <a:ea typeface="Calibri"/>
                <a:cs typeface="Simplified Arabic"/>
              </a:rPr>
              <a:t>إلّا أن الانسان وبمرور الزمن والتطور الحاصل عبر حقب زمنية متعاقبة أضحى بحاجة للمزيد والمزيد من الحاجات التي يصعب في الوقت الحاضر حصرها. وهكذا كلما تطورت الحياة واستطاع الانسان أن يخترع سلع جديدة سوف تخلق بالمقابل حاجات جديدة لهذه السلع. وقد أطلق الاقتصاديون على هذه الظاهرة </a:t>
            </a:r>
            <a:endParaRPr lang="ar-IQ" sz="2800" b="1" dirty="0" smtClean="0">
              <a:solidFill>
                <a:prstClr val="black"/>
              </a:solidFill>
              <a:ea typeface="Calibri"/>
              <a:cs typeface="Simplified Arabic"/>
            </a:endParaRPr>
          </a:p>
          <a:p>
            <a:pPr lvl="0"/>
            <a:r>
              <a:rPr lang="ar-IQ" sz="2800" b="1" dirty="0" smtClean="0">
                <a:solidFill>
                  <a:prstClr val="black"/>
                </a:solidFill>
                <a:ea typeface="Calibri"/>
                <a:cs typeface="Simplified Arabic"/>
              </a:rPr>
              <a:t>(</a:t>
            </a:r>
            <a:r>
              <a:rPr lang="ar-IQ" sz="2800" b="1" u="sng" dirty="0">
                <a:solidFill>
                  <a:prstClr val="black"/>
                </a:solidFill>
                <a:ea typeface="Calibri"/>
                <a:cs typeface="Simplified Arabic"/>
              </a:rPr>
              <a:t>قانون تعدد وتنوع الحاجات البشرية) </a:t>
            </a:r>
            <a:r>
              <a:rPr lang="ar-IQ" sz="2800" b="1" dirty="0">
                <a:solidFill>
                  <a:prstClr val="black"/>
                </a:solidFill>
                <a:ea typeface="Calibri"/>
                <a:cs typeface="Simplified Arabic"/>
              </a:rPr>
              <a:t>ومضمون هذا القانون " إن عدد السلع والخدمات المختلفة التي يحتاجها الانسان تخلق حاجات جديدة تتطلب الاشباع </a:t>
            </a:r>
            <a:endParaRPr lang="ar-IQ" sz="2800" b="1" dirty="0">
              <a:solidFill>
                <a:prstClr val="black"/>
              </a:solidFill>
            </a:endParaRPr>
          </a:p>
        </p:txBody>
      </p:sp>
    </p:spTree>
    <p:extLst>
      <p:ext uri="{BB962C8B-B14F-4D97-AF65-F5344CB8AC3E}">
        <p14:creationId xmlns:p14="http://schemas.microsoft.com/office/powerpoint/2010/main" val="407052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764704"/>
            <a:ext cx="7560840" cy="4360168"/>
          </a:xfrm>
          <a:prstGeom prst="rect">
            <a:avLst/>
          </a:prstGeom>
        </p:spPr>
        <p:txBody>
          <a:bodyPr wrap="square">
            <a:spAutoFit/>
          </a:bodyPr>
          <a:lstStyle/>
          <a:p>
            <a:pPr marL="342900" lvl="0" indent="-342900" algn="just">
              <a:spcAft>
                <a:spcPts val="800"/>
              </a:spcAft>
              <a:buSzPts val="1000"/>
              <a:buFont typeface="+mj-lt"/>
              <a:buAutoNum type="arabicPeriod"/>
            </a:pPr>
            <a:r>
              <a:rPr lang="ar-IQ" sz="2400" b="1" dirty="0" smtClean="0">
                <a:ea typeface="Calibri"/>
                <a:cs typeface="Simplified Arabic"/>
              </a:rPr>
              <a:t>2-العنصر </a:t>
            </a:r>
            <a:r>
              <a:rPr lang="ar-IQ" sz="2400" b="1" dirty="0">
                <a:ea typeface="Calibri"/>
                <a:cs typeface="Simplified Arabic"/>
              </a:rPr>
              <a:t>الثاني (الطبيعة) : إذ يرى علم الاقتصاد أن الانسان في سعيه لإشباع حاجاته يلجأ الى الطبيعة بما تحتويه من خيرات متعددة يطلق عليها بالموارد </a:t>
            </a:r>
            <a:r>
              <a:rPr lang="en-US" sz="2400" b="1" dirty="0">
                <a:latin typeface="Simplified Arabic"/>
                <a:ea typeface="Calibri"/>
              </a:rPr>
              <a:t>(Resources)</a:t>
            </a:r>
            <a:r>
              <a:rPr lang="ar-IQ" sz="2400" b="1" dirty="0">
                <a:ea typeface="Calibri"/>
                <a:cs typeface="Simplified Arabic"/>
              </a:rPr>
              <a:t> والتي بدورها تقسم الى قسمين :</a:t>
            </a:r>
            <a:endParaRPr lang="en-US" sz="2400" b="1" dirty="0"/>
          </a:p>
          <a:p>
            <a:pPr marL="342900" lvl="0" indent="-342900" algn="just">
              <a:spcAft>
                <a:spcPts val="800"/>
              </a:spcAft>
              <a:buSzPts val="1400"/>
              <a:buFont typeface="+mj-cs"/>
              <a:buAutoNum type="arabic1Minus"/>
            </a:pPr>
            <a:r>
              <a:rPr lang="ar-IQ" sz="2400" b="1" dirty="0">
                <a:ea typeface="Calibri"/>
                <a:cs typeface="Simplified Arabic"/>
              </a:rPr>
              <a:t>الموارد الطبيعية الحرة (غير النادرة) :- والتي تكون متوافرة في الطبيعة بكميات كبيرة وغير محدودة وبشكل حر، وبإمكان الانسان أن يحصل منها ما يشاء وبأي كمية يحتاجها دون ثمن مثل الهواء وأشعة الشمس الى حد ما.</a:t>
            </a:r>
            <a:endParaRPr lang="en-US" sz="2400" b="1" dirty="0"/>
          </a:p>
          <a:p>
            <a:pPr marL="342900" lvl="0" indent="-342900" algn="just">
              <a:spcAft>
                <a:spcPts val="800"/>
              </a:spcAft>
              <a:buSzPts val="1400"/>
              <a:buFont typeface="+mj-cs"/>
              <a:buAutoNum type="arabic1Minus"/>
            </a:pPr>
            <a:r>
              <a:rPr lang="ar-IQ" sz="2400" b="1" dirty="0">
                <a:ea typeface="Calibri"/>
                <a:cs typeface="Simplified Arabic"/>
              </a:rPr>
              <a:t>الموارد الطبيعية غير الحرة (النادرة) :- إذ يكون وجودها في الطبيعة بشكل محدود ونادر ولا يستطيع الانسان سد كل حاجاته ورغباته منها، وعليه بذل الجهود للحصول عليها مثل خامات الحديد والالمنيوم والبترول والمعادن الأخرى والغابات والأراضي الصالحة للزراعة... الخ.</a:t>
            </a:r>
            <a:endParaRPr lang="en-US" sz="2400" b="1" dirty="0">
              <a:effectLst/>
            </a:endParaRPr>
          </a:p>
        </p:txBody>
      </p:sp>
    </p:spTree>
    <p:extLst>
      <p:ext uri="{BB962C8B-B14F-4D97-AF65-F5344CB8AC3E}">
        <p14:creationId xmlns:p14="http://schemas.microsoft.com/office/powerpoint/2010/main" val="216112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838548"/>
            <a:ext cx="7992888" cy="5365571"/>
          </a:xfrm>
          <a:prstGeom prst="rect">
            <a:avLst/>
          </a:prstGeom>
        </p:spPr>
        <p:txBody>
          <a:bodyPr wrap="square">
            <a:spAutoFit/>
          </a:bodyPr>
          <a:lstStyle/>
          <a:p>
            <a:pPr marL="57150" algn="just">
              <a:spcAft>
                <a:spcPts val="800"/>
              </a:spcAft>
            </a:pPr>
            <a:r>
              <a:rPr lang="ar-IQ" sz="2400" b="1" dirty="0">
                <a:ea typeface="Calibri"/>
                <a:cs typeface="Simplified Arabic"/>
              </a:rPr>
              <a:t>ويشير علم الاقتصاد أنه لا مشكلة في الحصول على الهواء لذلك تستبعد الموارد الطبيعية الحرة من اهتمامات علم الاقتصاد طالما أنها متاحة للجميع ولا مشكلة في الحصول عليها. إلّا أن المشكلة تكمن في عملية إشباع الحاجات البشرية من الموارد الطبيعية النادرة والتي يكون وجودها في الطبيعة محدود ولا تكفي لإشباع جميع الحاجات البشرية ولذلك يطلق عليها بالموارد الاقتصادية، وإن فيصل التفرقة بين الموارد النادرة وغير النادرة هو السعر. فعندما تكون الموارد حرة وغير نادرة مثل الهواء فلا سعر لها وعملية الحصول عليها تكون مجاناً، أما الموارد النادرة سواء كانت على شكل خامات طبيعية أو سلع وسيطة أو سلع نهائية أو خدمات، فسيكون لها سعر، فالسعر هنا هو معيار الندرة، والأكثر من ذلك يرتفع سعر السلعة كلما كانت نادرة أكثر.</a:t>
            </a:r>
            <a:endParaRPr lang="en-US" sz="2400" b="1" dirty="0"/>
          </a:p>
          <a:p>
            <a:r>
              <a:rPr lang="ar-IQ" sz="2400" b="1" dirty="0">
                <a:ea typeface="Calibri"/>
                <a:cs typeface="Simplified Arabic"/>
              </a:rPr>
              <a:t>ومن الجدير بالذكر أن الموارد النادرة تكون ذات استعمالات بديلة مختلفة، فالخشب على سبيل المثال ممكن أن يستخدم في تصنيع الأثاث أو في مد سكك الحديد أو للتدفئة، وكذلك الحال بالنسبة للحديد من الممكن أن تصنع منه السيارات أو الطائرات أو القطارات أو المكائن والسلع الأخرى</a:t>
            </a:r>
            <a:endParaRPr lang="ar-IQ" sz="2400" b="1" dirty="0"/>
          </a:p>
        </p:txBody>
      </p:sp>
    </p:spTree>
    <p:extLst>
      <p:ext uri="{BB962C8B-B14F-4D97-AF65-F5344CB8AC3E}">
        <p14:creationId xmlns:p14="http://schemas.microsoft.com/office/powerpoint/2010/main" val="421185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908720"/>
            <a:ext cx="6984776" cy="4175502"/>
          </a:xfrm>
          <a:prstGeom prst="rect">
            <a:avLst/>
          </a:prstGeom>
        </p:spPr>
        <p:txBody>
          <a:bodyPr wrap="square">
            <a:spAutoFit/>
          </a:bodyPr>
          <a:lstStyle/>
          <a:p>
            <a:pPr marL="54610" algn="just">
              <a:spcAft>
                <a:spcPts val="800"/>
              </a:spcAft>
            </a:pPr>
            <a:r>
              <a:rPr lang="ar-IQ" sz="2800" b="1" dirty="0">
                <a:ea typeface="Calibri"/>
                <a:cs typeface="Simplified Arabic"/>
              </a:rPr>
              <a:t>والآن وبعد هذه المقدمة كيف يمكن لنا أن نستنبط منها تعريفاً لعلم الاقتصاد؟</a:t>
            </a:r>
            <a:endParaRPr lang="en-US" sz="2800" b="1" dirty="0"/>
          </a:p>
          <a:p>
            <a:pPr marL="54610" algn="just">
              <a:spcAft>
                <a:spcPts val="800"/>
              </a:spcAft>
            </a:pPr>
            <a:r>
              <a:rPr lang="ar-IQ" sz="2800" b="1" dirty="0">
                <a:ea typeface="Calibri"/>
                <a:cs typeface="Simplified Arabic"/>
              </a:rPr>
              <a:t>الحقيقة أن الاقتصادية ليونيل روبنز في كتابها (طبيعة علم الاقتصاد) المنشور في عام 1932م أعطت تعريفاً لعلم الاقتصاد ومستنبط من عملية الربط بين الحاجات البشرية والموارد الطبيعية، إذ عرّفته بأنه </a:t>
            </a:r>
            <a:endParaRPr lang="ar-IQ" sz="2800" b="1" dirty="0" smtClean="0">
              <a:ea typeface="Calibri"/>
              <a:cs typeface="Simplified Arabic"/>
            </a:endParaRPr>
          </a:p>
          <a:p>
            <a:pPr marL="54610" algn="just">
              <a:spcAft>
                <a:spcPts val="800"/>
              </a:spcAft>
            </a:pPr>
            <a:r>
              <a:rPr lang="ar-IQ" sz="2800" b="1" u="sng" dirty="0" smtClean="0">
                <a:ea typeface="Calibri"/>
                <a:cs typeface="Simplified Arabic"/>
              </a:rPr>
              <a:t>" </a:t>
            </a:r>
            <a:r>
              <a:rPr lang="ar-IQ" sz="2800" b="1" u="sng" dirty="0">
                <a:ea typeface="Calibri"/>
                <a:cs typeface="Simplified Arabic"/>
              </a:rPr>
              <a:t>ذلك العلم الّذي يدرس سلوك الانسان كحلقة وصل ما بين مجموعة حاجات بشرية متعددة ومتنوعة وموارد نادرة ذات استعمالات بديلة ومختلفة ".</a:t>
            </a:r>
            <a:endParaRPr lang="en-US" sz="2800" b="1" u="sng" dirty="0">
              <a:effectLst/>
            </a:endParaRPr>
          </a:p>
        </p:txBody>
      </p:sp>
    </p:spTree>
    <p:extLst>
      <p:ext uri="{BB962C8B-B14F-4D97-AF65-F5344CB8AC3E}">
        <p14:creationId xmlns:p14="http://schemas.microsoft.com/office/powerpoint/2010/main" val="720551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424936" cy="6514604"/>
          </a:xfrm>
          <a:prstGeom prst="rect">
            <a:avLst/>
          </a:prstGeom>
        </p:spPr>
        <p:txBody>
          <a:bodyPr wrap="square">
            <a:spAutoFit/>
          </a:bodyPr>
          <a:lstStyle/>
          <a:p>
            <a:pPr marL="54610" algn="just">
              <a:spcAft>
                <a:spcPts val="800"/>
              </a:spcAft>
            </a:pPr>
            <a:r>
              <a:rPr lang="ar-IQ" sz="2400" b="1" dirty="0">
                <a:ea typeface="Calibri"/>
                <a:cs typeface="Simplified Arabic"/>
              </a:rPr>
              <a:t>أنه لابد من استعراض أهم التعاريف لعلم الاقتصاد والتي وردت في مؤلفات كبار الاقتصاديين في العالم وخلال حقب زمنية مختلفة ومنها :</a:t>
            </a:r>
            <a:endParaRPr lang="en-US" sz="2400" b="1" dirty="0"/>
          </a:p>
          <a:p>
            <a:pPr marL="54610" algn="just">
              <a:spcAft>
                <a:spcPts val="800"/>
              </a:spcAft>
            </a:pPr>
            <a:r>
              <a:rPr lang="ar-IQ" sz="2400" b="1" dirty="0">
                <a:ea typeface="Calibri"/>
                <a:cs typeface="Simplified Arabic"/>
              </a:rPr>
              <a:t>تعريف الاقتصادي </a:t>
            </a:r>
            <a:r>
              <a:rPr lang="ar-IQ" sz="2400" b="1" dirty="0" err="1">
                <a:ea typeface="Calibri"/>
                <a:cs typeface="Simplified Arabic"/>
              </a:rPr>
              <a:t>الأسكتلندي</a:t>
            </a:r>
            <a:r>
              <a:rPr lang="ar-IQ" sz="2400" b="1" dirty="0">
                <a:ea typeface="Calibri"/>
                <a:cs typeface="Simplified Arabic"/>
              </a:rPr>
              <a:t> </a:t>
            </a:r>
            <a:r>
              <a:rPr lang="ar-IQ" sz="2400" b="1" u="sng" dirty="0">
                <a:ea typeface="Calibri"/>
                <a:cs typeface="Simplified Arabic"/>
              </a:rPr>
              <a:t>آدم </a:t>
            </a:r>
            <a:r>
              <a:rPr lang="ar-IQ" sz="2400" b="1" u="sng" dirty="0" err="1">
                <a:ea typeface="Calibri"/>
                <a:cs typeface="Simplified Arabic"/>
              </a:rPr>
              <a:t>سمث</a:t>
            </a:r>
            <a:r>
              <a:rPr lang="ar-IQ" sz="2400" b="1" u="sng" dirty="0">
                <a:ea typeface="Calibri"/>
                <a:cs typeface="Simplified Arabic"/>
              </a:rPr>
              <a:t> </a:t>
            </a:r>
            <a:r>
              <a:rPr lang="ar-IQ" sz="2400" b="1" dirty="0">
                <a:ea typeface="Calibri"/>
                <a:cs typeface="Simplified Arabic"/>
              </a:rPr>
              <a:t>في كتابه المشهور (ثروة الأمم) عام 1776، إذ عرّفه بأنّه (علم الثروة) أو أنه " العلم الذي يدرس أسباب ثراء الأمم وكيفية زيادتها ".</a:t>
            </a:r>
            <a:endParaRPr lang="en-US" sz="2400" b="1" dirty="0"/>
          </a:p>
          <a:p>
            <a:pPr marL="54610" algn="just">
              <a:spcAft>
                <a:spcPts val="800"/>
              </a:spcAft>
            </a:pPr>
            <a:r>
              <a:rPr lang="ar-IQ" sz="2400" b="1" dirty="0">
                <a:ea typeface="Calibri"/>
                <a:cs typeface="Simplified Arabic"/>
              </a:rPr>
              <a:t>ثم تلاه </a:t>
            </a:r>
            <a:r>
              <a:rPr lang="ar-IQ" sz="2400" b="1" u="sng" dirty="0">
                <a:ea typeface="Calibri"/>
                <a:cs typeface="Simplified Arabic"/>
              </a:rPr>
              <a:t>جون </a:t>
            </a:r>
            <a:r>
              <a:rPr lang="ar-IQ" sz="2400" b="1" u="sng" dirty="0" err="1">
                <a:ea typeface="Calibri"/>
                <a:cs typeface="Simplified Arabic"/>
              </a:rPr>
              <a:t>استوارت</a:t>
            </a:r>
            <a:r>
              <a:rPr lang="ar-IQ" sz="2400" b="1" u="sng" dirty="0">
                <a:ea typeface="Calibri"/>
                <a:cs typeface="Simplified Arabic"/>
              </a:rPr>
              <a:t> </a:t>
            </a:r>
            <a:r>
              <a:rPr lang="ar-IQ" sz="2400" b="1" dirty="0">
                <a:ea typeface="Calibri"/>
                <a:cs typeface="Simplified Arabic"/>
              </a:rPr>
              <a:t>مل في كتابه بعنوان (تعريف الاقتصاد السياسي وطريقة البحث المستخدمة فيه) في عام 1836، إذ عرفه بأنه " العلم الذي يتخصص باكتشاف القوانين التي تنظم الثروة وتوزيعها.</a:t>
            </a:r>
            <a:endParaRPr lang="en-US" sz="2400" b="1" dirty="0"/>
          </a:p>
          <a:p>
            <a:pPr marL="57150" algn="just">
              <a:spcAft>
                <a:spcPts val="800"/>
              </a:spcAft>
            </a:pPr>
            <a:r>
              <a:rPr lang="ar-IQ" sz="2400" b="1" dirty="0">
                <a:ea typeface="Calibri"/>
                <a:cs typeface="Simplified Arabic"/>
              </a:rPr>
              <a:t>ثم تلاه الاقتصادي الإنكليزي </a:t>
            </a:r>
            <a:r>
              <a:rPr lang="ar-IQ" sz="2400" b="1" u="sng" dirty="0">
                <a:ea typeface="Calibri"/>
                <a:cs typeface="Simplified Arabic"/>
              </a:rPr>
              <a:t>الفريد مارشال </a:t>
            </a:r>
            <a:r>
              <a:rPr lang="ar-IQ" sz="2400" b="1" dirty="0">
                <a:ea typeface="Calibri"/>
                <a:cs typeface="Simplified Arabic"/>
              </a:rPr>
              <a:t>في كتابه (مبادئ الاقتصاد، المنشور في عام 1890، إذ عرّفه بأنه " ذلك العلم الذي يبحث في كيفية حصول الانسان على دخله، وكيفية استعمال هذا الدخل "</a:t>
            </a:r>
            <a:endParaRPr lang="en-US" sz="2400" b="1" dirty="0"/>
          </a:p>
          <a:p>
            <a:pPr marL="57150" algn="just">
              <a:spcAft>
                <a:spcPts val="800"/>
              </a:spcAft>
            </a:pPr>
            <a:r>
              <a:rPr lang="ar-IQ" sz="2400" b="1" dirty="0">
                <a:ea typeface="Calibri"/>
                <a:cs typeface="Simplified Arabic"/>
              </a:rPr>
              <a:t>ثم </a:t>
            </a:r>
            <a:r>
              <a:rPr lang="ar-IQ" sz="2400" b="1" u="sng" dirty="0">
                <a:ea typeface="Calibri"/>
                <a:cs typeface="Simplified Arabic"/>
              </a:rPr>
              <a:t>الاقتصادي بيكو </a:t>
            </a:r>
            <a:r>
              <a:rPr lang="ar-IQ" sz="2400" b="1" dirty="0">
                <a:ea typeface="Calibri"/>
                <a:cs typeface="Simplified Arabic"/>
              </a:rPr>
              <a:t>في كتابه (اقتصاديات الرفاهية) في عام 1920 عرفه بأنه " العلم الذي يختص بدراسة الرفاهية الاقتصادية ".</a:t>
            </a:r>
            <a:endParaRPr lang="en-US" sz="2400" b="1" dirty="0"/>
          </a:p>
          <a:p>
            <a:pPr marL="57150" algn="just">
              <a:spcAft>
                <a:spcPts val="800"/>
              </a:spcAft>
            </a:pPr>
            <a:r>
              <a:rPr lang="ar-IQ" sz="2400" b="1" dirty="0">
                <a:ea typeface="Calibri"/>
                <a:cs typeface="Simplified Arabic"/>
              </a:rPr>
              <a:t>ثم تعريف </a:t>
            </a:r>
            <a:r>
              <a:rPr lang="ar-IQ" sz="2400" b="1" u="sng" dirty="0">
                <a:ea typeface="Calibri"/>
                <a:cs typeface="Simplified Arabic"/>
              </a:rPr>
              <a:t>روبنز</a:t>
            </a:r>
            <a:r>
              <a:rPr lang="ar-IQ" sz="2400" b="1" dirty="0">
                <a:ea typeface="Calibri"/>
                <a:cs typeface="Simplified Arabic"/>
              </a:rPr>
              <a:t> الذي أشرنا اليه سابقاً، وبعدها تعريف الاقتصادي الأمريكي </a:t>
            </a:r>
            <a:r>
              <a:rPr lang="ar-IQ" sz="2400" b="1" dirty="0" err="1">
                <a:ea typeface="Calibri"/>
                <a:cs typeface="Simplified Arabic"/>
              </a:rPr>
              <a:t>ميتلون</a:t>
            </a:r>
            <a:r>
              <a:rPr lang="ar-IQ" sz="2400" b="1" dirty="0">
                <a:ea typeface="Calibri"/>
                <a:cs typeface="Simplified Arabic"/>
              </a:rPr>
              <a:t> </a:t>
            </a:r>
            <a:r>
              <a:rPr lang="ar-IQ" sz="2400" b="1" u="sng" dirty="0">
                <a:ea typeface="Calibri"/>
                <a:cs typeface="Simplified Arabic"/>
              </a:rPr>
              <a:t>فريدمان</a:t>
            </a:r>
            <a:r>
              <a:rPr lang="ar-IQ" sz="2400" b="1" dirty="0">
                <a:ea typeface="Calibri"/>
                <a:cs typeface="Simplified Arabic"/>
              </a:rPr>
              <a:t> بأنه " العلم الذي يبحث في الطرق التي تمكن المجتمع من حل مشاكله الاقتصادية </a:t>
            </a:r>
            <a:r>
              <a:rPr lang="ar-IQ" sz="2400" b="1" dirty="0" smtClean="0">
                <a:ea typeface="Calibri"/>
                <a:cs typeface="Simplified Arabic"/>
              </a:rPr>
              <a:t>".</a:t>
            </a:r>
            <a:endParaRPr lang="en-US" sz="2400" b="1" dirty="0"/>
          </a:p>
        </p:txBody>
      </p:sp>
    </p:spTree>
    <p:extLst>
      <p:ext uri="{BB962C8B-B14F-4D97-AF65-F5344CB8AC3E}">
        <p14:creationId xmlns:p14="http://schemas.microsoft.com/office/powerpoint/2010/main" val="3440183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836712"/>
            <a:ext cx="8280920" cy="4934684"/>
          </a:xfrm>
          <a:prstGeom prst="rect">
            <a:avLst/>
          </a:prstGeom>
        </p:spPr>
        <p:txBody>
          <a:bodyPr wrap="square">
            <a:spAutoFit/>
          </a:bodyPr>
          <a:lstStyle/>
          <a:p>
            <a:pPr marL="57150" lvl="0" algn="just">
              <a:spcAft>
                <a:spcPts val="800"/>
              </a:spcAft>
            </a:pPr>
            <a:r>
              <a:rPr lang="ar-IQ" sz="2800" b="1" dirty="0">
                <a:solidFill>
                  <a:prstClr val="black"/>
                </a:solidFill>
                <a:ea typeface="Calibri"/>
                <a:cs typeface="Simplified Arabic"/>
              </a:rPr>
              <a:t>وأخيراً وليس آخراً تعريف الاقتصادي الأمريكي </a:t>
            </a:r>
            <a:r>
              <a:rPr lang="ar-IQ" sz="2800" b="1" dirty="0" err="1">
                <a:solidFill>
                  <a:prstClr val="black"/>
                </a:solidFill>
                <a:ea typeface="Calibri"/>
                <a:cs typeface="Simplified Arabic"/>
              </a:rPr>
              <a:t>سامويلسون</a:t>
            </a:r>
            <a:r>
              <a:rPr lang="ar-IQ" sz="2800" b="1" dirty="0">
                <a:solidFill>
                  <a:prstClr val="black"/>
                </a:solidFill>
                <a:ea typeface="Calibri"/>
                <a:cs typeface="Simplified Arabic"/>
              </a:rPr>
              <a:t> إذ عرّفه بأنه " ذلك العلم الذي يهتم بدراسة كيفية قيام المجتمعات باستخدام الموارد النادرة لإنتاج السلع الثمينة. والمقصود بالثمينة ليست السلع غالية الثمن وإنما السلع المثمنة أي التي لها ثمن أي سعر.</a:t>
            </a:r>
            <a:endParaRPr lang="en-US" sz="2800" b="1" dirty="0">
              <a:solidFill>
                <a:prstClr val="black"/>
              </a:solidFill>
            </a:endParaRPr>
          </a:p>
          <a:p>
            <a:pPr marL="57150" lvl="0" indent="400050" algn="just">
              <a:spcAft>
                <a:spcPts val="800"/>
              </a:spcAft>
            </a:pPr>
            <a:r>
              <a:rPr lang="ar-IQ" sz="2800" b="1" dirty="0">
                <a:solidFill>
                  <a:prstClr val="black"/>
                </a:solidFill>
                <a:ea typeface="Calibri"/>
                <a:cs typeface="Simplified Arabic"/>
              </a:rPr>
              <a:t>وهكذا فإن تعاريف علم الاقتصاد لا حصر لها، وإن كل باحث يعطي تعريفاً وفقاً للمشاكل الاقتصادية في المرحلة التي يعيش فيها ويحاول أن يبرزها في تعريفه، أو نظرة الباحث الى المواضيع التي يهتم بها الاقتصاد وطبيعة ترتيبها حسب الأهمية. أو تبنى التعاريف بحسب رأي الباحث في طريقة حل المشاكل الاقتصادية. وبالتالي فإنه لا غرابة في تعدد تعاريف علم الاقتصاد لا بل أنه من الصعب جداً تحديد تعريف معين يتفق عليه جميع الاقتصاديين.</a:t>
            </a:r>
            <a:endParaRPr lang="en-US" sz="2800" b="1" dirty="0">
              <a:solidFill>
                <a:prstClr val="black"/>
              </a:solidFill>
            </a:endParaRPr>
          </a:p>
        </p:txBody>
      </p:sp>
    </p:spTree>
    <p:extLst>
      <p:ext uri="{BB962C8B-B14F-4D97-AF65-F5344CB8AC3E}">
        <p14:creationId xmlns:p14="http://schemas.microsoft.com/office/powerpoint/2010/main" val="7519035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1068</Words>
  <Application>Microsoft Office PowerPoint</Application>
  <PresentationFormat>On-screen Show (4:3)</PresentationFormat>
  <Paragraphs>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سمة Office</vt:lpstr>
      <vt:lpstr>  محاضرة في مادة الاقتصاد السياحي (جزئي )  لطلبة ادارة الفنادق  المرحلة الاولى  استاذة المادة /الهام خضير شبّر  " مفاهيم أساسية في علم الاقتصاد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محاضرة في مادة الاقتصاد السياحي (جزئي )  لطلبة ادارة الفنادق  المرحلة الاولى  استاذة المادة /الهام خضير شبّر  " مفاهيم أساسية في علم الاقتصاد "     </dc:title>
  <dc:creator>TheCastle</dc:creator>
  <cp:lastModifiedBy>Maher</cp:lastModifiedBy>
  <cp:revision>11</cp:revision>
  <dcterms:created xsi:type="dcterms:W3CDTF">2021-02-07T16:47:24Z</dcterms:created>
  <dcterms:modified xsi:type="dcterms:W3CDTF">2021-02-07T17:07:54Z</dcterms:modified>
</cp:coreProperties>
</file>