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1" r:id="rId5"/>
    <p:sldId id="259" r:id="rId6"/>
    <p:sldId id="260"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07/08/1442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07/08/1442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07/08/1442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07/08/1442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07/08/1442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07/08/1442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07/08/1442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556792"/>
            <a:ext cx="7776864" cy="4392488"/>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ar-IQ" b="1" dirty="0">
                <a:solidFill>
                  <a:schemeClr val="tx1"/>
                </a:solidFill>
                <a:ea typeface="Calibri"/>
                <a:cs typeface="Simplified Arabic"/>
              </a:rPr>
              <a:t>تصنيفات الطلب </a:t>
            </a:r>
            <a:r>
              <a:rPr lang="ar-IQ" b="1" dirty="0" smtClean="0">
                <a:solidFill>
                  <a:schemeClr val="tx1"/>
                </a:solidFill>
                <a:ea typeface="Calibri"/>
                <a:cs typeface="Simplified Arabic"/>
              </a:rPr>
              <a:t>السياحي</a:t>
            </a:r>
            <a:br>
              <a:rPr lang="ar-IQ" b="1" dirty="0" smtClean="0">
                <a:solidFill>
                  <a:schemeClr val="tx1"/>
                </a:solidFill>
                <a:ea typeface="Calibri"/>
                <a:cs typeface="Simplified Arabic"/>
              </a:rPr>
            </a:br>
            <a:r>
              <a:rPr lang="ar-IQ" b="1" dirty="0" smtClean="0">
                <a:solidFill>
                  <a:schemeClr val="tx1"/>
                </a:solidFill>
                <a:ea typeface="Calibri"/>
                <a:cs typeface="Simplified Arabic"/>
              </a:rPr>
              <a:t>أستاذ الاقتصاد السياحي </a:t>
            </a:r>
            <a:br>
              <a:rPr lang="ar-IQ" b="1" dirty="0" smtClean="0">
                <a:solidFill>
                  <a:schemeClr val="tx1"/>
                </a:solidFill>
                <a:ea typeface="Calibri"/>
                <a:cs typeface="Simplified Arabic"/>
              </a:rPr>
            </a:br>
            <a:r>
              <a:rPr lang="ar-IQ" b="1" dirty="0" smtClean="0">
                <a:solidFill>
                  <a:schemeClr val="tx1"/>
                </a:solidFill>
                <a:ea typeface="Calibri"/>
                <a:cs typeface="Simplified Arabic"/>
              </a:rPr>
              <a:t>الهام خضير شبّر </a:t>
            </a:r>
            <a:endParaRPr lang="ar-IQ" dirty="0">
              <a:solidFill>
                <a:schemeClr val="tx1"/>
              </a:solidFill>
            </a:endParaRPr>
          </a:p>
        </p:txBody>
      </p:sp>
      <p:sp>
        <p:nvSpPr>
          <p:cNvPr id="3" name="Subtitle 2"/>
          <p:cNvSpPr>
            <a:spLocks noGrp="1"/>
          </p:cNvSpPr>
          <p:nvPr>
            <p:ph type="subTitle" idx="1"/>
          </p:nvPr>
        </p:nvSpPr>
        <p:spPr>
          <a:xfrm>
            <a:off x="1547664" y="6237312"/>
            <a:ext cx="6400800" cy="96416"/>
          </a:xfrm>
        </p:spPr>
        <p:txBody>
          <a:bodyPr>
            <a:normAutofit fontScale="25000" lnSpcReduction="20000"/>
          </a:bodyPr>
          <a:lstStyle/>
          <a:p>
            <a:endParaRPr lang="ar-IQ" dirty="0"/>
          </a:p>
        </p:txBody>
      </p:sp>
    </p:spTree>
    <p:extLst>
      <p:ext uri="{BB962C8B-B14F-4D97-AF65-F5344CB8AC3E}">
        <p14:creationId xmlns:p14="http://schemas.microsoft.com/office/powerpoint/2010/main" val="141532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052736"/>
            <a:ext cx="6552728" cy="430592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indent="531495" algn="just">
              <a:lnSpc>
                <a:spcPct val="80000"/>
              </a:lnSpc>
              <a:spcAft>
                <a:spcPts val="800"/>
              </a:spcAft>
            </a:pPr>
            <a:r>
              <a:rPr lang="ar-IQ" sz="2400" b="1" dirty="0">
                <a:ea typeface="Calibri"/>
                <a:cs typeface="Simplified Arabic"/>
              </a:rPr>
              <a:t>هناك عدة </a:t>
            </a:r>
            <a:r>
              <a:rPr lang="ar-IQ" sz="2400" b="1">
                <a:ea typeface="Calibri"/>
                <a:cs typeface="Simplified Arabic"/>
              </a:rPr>
              <a:t>تصنيفات </a:t>
            </a:r>
            <a:r>
              <a:rPr lang="ar-IQ" sz="2400" b="1" smtClean="0">
                <a:ea typeface="Calibri"/>
                <a:cs typeface="Simplified Arabic"/>
              </a:rPr>
              <a:t>للطلب </a:t>
            </a:r>
            <a:r>
              <a:rPr lang="ar-IQ" sz="2400" b="1" dirty="0">
                <a:ea typeface="Calibri"/>
                <a:cs typeface="Simplified Arabic"/>
              </a:rPr>
              <a:t>السياحي، يمكن استعراضها بالآتي  </a:t>
            </a:r>
            <a:r>
              <a:rPr lang="ar-IQ" sz="2400" b="1" dirty="0" smtClean="0">
                <a:ea typeface="Calibri"/>
                <a:cs typeface="Simplified Arabic"/>
              </a:rPr>
              <a:t> :</a:t>
            </a:r>
            <a:endParaRPr lang="en-US" sz="2400" b="1" dirty="0">
              <a:ea typeface="Calibri"/>
              <a:cs typeface="Arial"/>
            </a:endParaRPr>
          </a:p>
          <a:p>
            <a:pPr algn="just">
              <a:lnSpc>
                <a:spcPct val="107000"/>
              </a:lnSpc>
              <a:spcAft>
                <a:spcPts val="800"/>
              </a:spcAft>
            </a:pPr>
            <a:r>
              <a:rPr lang="ar-IQ" sz="2400" b="1" u="sng" dirty="0">
                <a:ea typeface="Calibri"/>
                <a:cs typeface="Simplified Arabic"/>
              </a:rPr>
              <a:t>التصنيف الأول: تبعاً للعامل الجغرافي: -</a:t>
            </a:r>
            <a:endParaRPr lang="en-US" sz="2400" b="1" dirty="0">
              <a:ea typeface="Calibri"/>
              <a:cs typeface="Arial"/>
            </a:endParaRPr>
          </a:p>
          <a:p>
            <a:pPr marL="342900" lvl="0" indent="-342900" algn="just">
              <a:lnSpc>
                <a:spcPct val="107000"/>
              </a:lnSpc>
              <a:spcAft>
                <a:spcPts val="800"/>
              </a:spcAft>
              <a:buFont typeface="+mj-cs"/>
              <a:buAutoNum type="arabic1Minus"/>
            </a:pPr>
            <a:r>
              <a:rPr lang="ar-IQ" sz="2400" b="1" dirty="0">
                <a:ea typeface="Calibri"/>
                <a:cs typeface="Simplified Arabic"/>
              </a:rPr>
              <a:t>الطلب السياحي المحلي </a:t>
            </a:r>
            <a:r>
              <a:rPr lang="en-US" sz="2400" b="1" dirty="0">
                <a:latin typeface="Simplified Arabic"/>
                <a:ea typeface="Calibri"/>
              </a:rPr>
              <a:t>(Domestic tourist demand</a:t>
            </a:r>
            <a:r>
              <a:rPr lang="en-US" sz="2400" b="1" dirty="0" smtClean="0">
                <a:latin typeface="Simplified Arabic"/>
                <a:ea typeface="Calibri"/>
              </a:rPr>
              <a:t>)</a:t>
            </a:r>
            <a:r>
              <a:rPr lang="ar-IQ" sz="2400" b="1" dirty="0" smtClean="0">
                <a:ea typeface="Calibri"/>
                <a:cs typeface="Simplified Arabic"/>
              </a:rPr>
              <a:t>    </a:t>
            </a:r>
          </a:p>
          <a:p>
            <a:pPr lvl="0" algn="just">
              <a:lnSpc>
                <a:spcPct val="107000"/>
              </a:lnSpc>
              <a:spcAft>
                <a:spcPts val="800"/>
              </a:spcAft>
            </a:pPr>
            <a:r>
              <a:rPr lang="ar-IQ" sz="2400" b="1" dirty="0" smtClean="0">
                <a:ea typeface="Calibri"/>
                <a:cs typeface="Simplified Arabic"/>
              </a:rPr>
              <a:t>ويتمثل </a:t>
            </a:r>
            <a:r>
              <a:rPr lang="ar-IQ" sz="2400" b="1" dirty="0">
                <a:ea typeface="Calibri"/>
                <a:cs typeface="Simplified Arabic"/>
              </a:rPr>
              <a:t>بعدد </a:t>
            </a:r>
            <a:r>
              <a:rPr lang="ar-IQ" sz="2400" b="1" dirty="0" smtClean="0">
                <a:ea typeface="Calibri"/>
                <a:cs typeface="Simplified Arabic"/>
              </a:rPr>
              <a:t>  السياح </a:t>
            </a:r>
            <a:r>
              <a:rPr lang="ar-IQ" sz="2400" b="1" dirty="0">
                <a:ea typeface="Calibri"/>
                <a:cs typeface="Simplified Arabic"/>
              </a:rPr>
              <a:t>المواطنين من حملة جنسية البلد والذين ينفِذون رحلات سياحية داخل حدود البلد الذي يقيمون فيه.</a:t>
            </a:r>
            <a:endParaRPr lang="en-US" sz="2400" b="1" dirty="0"/>
          </a:p>
          <a:p>
            <a:pPr lvl="0" algn="just">
              <a:lnSpc>
                <a:spcPct val="107000"/>
              </a:lnSpc>
              <a:spcAft>
                <a:spcPts val="800"/>
              </a:spcAft>
            </a:pPr>
            <a:r>
              <a:rPr lang="ar-IQ" sz="2400" b="1" dirty="0" smtClean="0">
                <a:ea typeface="Calibri"/>
                <a:cs typeface="Simplified Arabic"/>
              </a:rPr>
              <a:t>ب-الطلب </a:t>
            </a:r>
            <a:r>
              <a:rPr lang="ar-IQ" sz="2400" b="1" dirty="0">
                <a:ea typeface="Calibri"/>
                <a:cs typeface="Simplified Arabic"/>
              </a:rPr>
              <a:t>السياحي العالمي أو الخارجي </a:t>
            </a:r>
            <a:r>
              <a:rPr lang="en-US" sz="2400" b="1" dirty="0">
                <a:latin typeface="Simplified Arabic"/>
                <a:ea typeface="Calibri"/>
              </a:rPr>
              <a:t>(Global tourist demand)</a:t>
            </a:r>
            <a:endParaRPr lang="en-US" sz="2400" b="1" dirty="0"/>
          </a:p>
          <a:p>
            <a:r>
              <a:rPr lang="ar-IQ" sz="2400" b="1" dirty="0">
                <a:ea typeface="Calibri"/>
                <a:cs typeface="Simplified Arabic"/>
              </a:rPr>
              <a:t> ويتمثل بعدد السياح الأجانب من حملة جنسيات أجنبية مختلفة والذين ينتقلون عبر الحدود الدولية للبلدان المختلفة</a:t>
            </a:r>
            <a:endParaRPr lang="ar-IQ" sz="2400" b="1" dirty="0"/>
          </a:p>
        </p:txBody>
      </p:sp>
    </p:spTree>
    <p:extLst>
      <p:ext uri="{BB962C8B-B14F-4D97-AF65-F5344CB8AC3E}">
        <p14:creationId xmlns:p14="http://schemas.microsoft.com/office/powerpoint/2010/main" val="3973959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8640"/>
            <a:ext cx="9144000" cy="6162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lnSpc>
                <a:spcPct val="107000"/>
              </a:lnSpc>
              <a:spcAft>
                <a:spcPts val="800"/>
              </a:spcAft>
            </a:pPr>
            <a:r>
              <a:rPr lang="ar-IQ" sz="2400" b="1" u="sng" dirty="0">
                <a:ea typeface="Calibri"/>
                <a:cs typeface="Simplified Arabic"/>
              </a:rPr>
              <a:t>التصنيف الثاني: تبعاً لمدى تحققه: -</a:t>
            </a:r>
            <a:endParaRPr lang="en-US" sz="2400" b="1" dirty="0">
              <a:ea typeface="Calibri"/>
              <a:cs typeface="Arial"/>
            </a:endParaRPr>
          </a:p>
          <a:p>
            <a:pPr marL="342900" lvl="0" indent="-342900" algn="just">
              <a:lnSpc>
                <a:spcPct val="107000"/>
              </a:lnSpc>
              <a:spcAft>
                <a:spcPts val="800"/>
              </a:spcAft>
              <a:buFont typeface="+mj-cs"/>
              <a:buAutoNum type="arabic1Minus"/>
              <a:tabLst>
                <a:tab pos="1674495" algn="r"/>
              </a:tabLst>
            </a:pPr>
            <a:r>
              <a:rPr lang="ar-IQ" sz="2400" b="1" dirty="0">
                <a:ea typeface="Calibri"/>
                <a:cs typeface="Simplified Arabic"/>
              </a:rPr>
              <a:t>الطلب السياحي العام </a:t>
            </a:r>
            <a:r>
              <a:rPr lang="ar-IQ" sz="2400" b="1" dirty="0" smtClean="0">
                <a:ea typeface="Calibri"/>
                <a:cs typeface="Simplified Arabic"/>
              </a:rPr>
              <a:t>: ويقصد </a:t>
            </a:r>
            <a:r>
              <a:rPr lang="ar-IQ" sz="2400" b="1" dirty="0">
                <a:ea typeface="Calibri"/>
                <a:cs typeface="Simplified Arabic"/>
              </a:rPr>
              <a:t>بهذا النوع من الطلب السياحي العام على إجمالي الخدمات السياحية أو على السياحة بشكل عام بصرف النظر عن النوع الوقت والمدّة....الخ.</a:t>
            </a:r>
            <a:endParaRPr lang="en-US" sz="2400" b="1" dirty="0"/>
          </a:p>
          <a:p>
            <a:pPr lvl="0" algn="just">
              <a:lnSpc>
                <a:spcPct val="107000"/>
              </a:lnSpc>
              <a:spcAft>
                <a:spcPts val="800"/>
              </a:spcAft>
              <a:tabLst>
                <a:tab pos="1674495" algn="r"/>
              </a:tabLst>
            </a:pPr>
            <a:r>
              <a:rPr lang="ar-IQ" sz="2400" b="1" dirty="0" smtClean="0">
                <a:ea typeface="Calibri"/>
                <a:cs typeface="Simplified Arabic"/>
              </a:rPr>
              <a:t>ب- </a:t>
            </a:r>
            <a:r>
              <a:rPr lang="ar-IQ" sz="2400" b="1" dirty="0">
                <a:ea typeface="Calibri"/>
                <a:cs typeface="Simplified Arabic"/>
              </a:rPr>
              <a:t>الطلب السياحي الخاص </a:t>
            </a:r>
            <a:r>
              <a:rPr lang="ar-IQ" sz="2400" b="1" dirty="0">
                <a:latin typeface="Simplified Arabic"/>
                <a:ea typeface="Calibri"/>
              </a:rPr>
              <a:t>:</a:t>
            </a:r>
            <a:endParaRPr lang="en-US" sz="2400" b="1" dirty="0" smtClean="0">
              <a:latin typeface="Simplified Arabic"/>
              <a:ea typeface="Calibri"/>
            </a:endParaRPr>
          </a:p>
          <a:p>
            <a:pPr marL="531495" algn="just">
              <a:lnSpc>
                <a:spcPct val="107000"/>
              </a:lnSpc>
              <a:spcAft>
                <a:spcPts val="800"/>
              </a:spcAft>
              <a:tabLst>
                <a:tab pos="1674495" algn="r"/>
              </a:tabLst>
            </a:pPr>
            <a:r>
              <a:rPr lang="ar-IQ" sz="2400" b="1" dirty="0">
                <a:ea typeface="Calibri"/>
                <a:cs typeface="Simplified Arabic"/>
              </a:rPr>
              <a:t> ويرتبط هذا النوع من الطلب ببرنامج سياحي معين يحدده السائح لإشباع رغباته واحتياجاته. ويختص هذا البرنامج بإشباع تلك الرغبات. ومن هنا فإن هذا الطلب على برنامج معين يعدّ طلباً خاصاً بسائح ما أو مجموعة سياح.</a:t>
            </a:r>
            <a:endParaRPr lang="en-US" sz="2400" b="1" dirty="0"/>
          </a:p>
          <a:p>
            <a:pPr lvl="0" algn="just">
              <a:lnSpc>
                <a:spcPct val="107000"/>
              </a:lnSpc>
              <a:spcAft>
                <a:spcPts val="800"/>
              </a:spcAft>
              <a:tabLst>
                <a:tab pos="1674495" algn="r"/>
              </a:tabLst>
            </a:pPr>
            <a:r>
              <a:rPr lang="ar-IQ" sz="2400" b="1" dirty="0" smtClean="0">
                <a:ea typeface="Calibri"/>
                <a:cs typeface="Simplified Arabic"/>
              </a:rPr>
              <a:t>ج-الطلب </a:t>
            </a:r>
            <a:r>
              <a:rPr lang="ar-IQ" sz="2400" b="1" dirty="0">
                <a:ea typeface="Calibri"/>
                <a:cs typeface="Simplified Arabic"/>
              </a:rPr>
              <a:t>السياحي </a:t>
            </a:r>
            <a:r>
              <a:rPr lang="ar-IQ" sz="2400" b="1" dirty="0" smtClean="0">
                <a:ea typeface="Calibri"/>
                <a:cs typeface="Simplified Arabic"/>
              </a:rPr>
              <a:t>المشتق</a:t>
            </a:r>
            <a:r>
              <a:rPr lang="ar-IQ" sz="2400" b="1" dirty="0" smtClean="0">
                <a:ea typeface="Calibri"/>
                <a:cs typeface="Simplified Arabic"/>
              </a:rPr>
              <a:t>:</a:t>
            </a:r>
            <a:endParaRPr lang="ar-IQ" sz="2400" b="1" dirty="0" smtClean="0">
              <a:latin typeface="Simplified Arabic"/>
              <a:cs typeface="Simplified Arabic"/>
            </a:endParaRPr>
          </a:p>
          <a:p>
            <a:r>
              <a:rPr lang="ar-IQ" sz="2400" b="1" dirty="0">
                <a:latin typeface="Simplified Arabic"/>
                <a:cs typeface="Simplified Arabic"/>
              </a:rPr>
              <a:t> </a:t>
            </a:r>
            <a:r>
              <a:rPr lang="ar-IQ" sz="2400" b="1" dirty="0" smtClean="0">
                <a:latin typeface="Simplified Arabic"/>
                <a:cs typeface="Simplified Arabic"/>
              </a:rPr>
              <a:t> ويرتبط </a:t>
            </a:r>
            <a:r>
              <a:rPr lang="ar-IQ" sz="2400" b="1" dirty="0" err="1" smtClean="0">
                <a:latin typeface="Simplified Arabic"/>
                <a:cs typeface="Simplified Arabic"/>
              </a:rPr>
              <a:t>هىذا</a:t>
            </a:r>
            <a:r>
              <a:rPr lang="ar-IQ" sz="2400" b="1" dirty="0" smtClean="0">
                <a:latin typeface="Simplified Arabic"/>
                <a:cs typeface="Simplified Arabic"/>
              </a:rPr>
              <a:t> </a:t>
            </a:r>
            <a:r>
              <a:rPr lang="ar-IQ" sz="2400" b="1" dirty="0">
                <a:latin typeface="Simplified Arabic"/>
                <a:cs typeface="Simplified Arabic"/>
              </a:rPr>
              <a:t>النوع من </a:t>
            </a:r>
            <a:r>
              <a:rPr lang="ar-IQ" sz="2400" b="1" dirty="0" smtClean="0">
                <a:latin typeface="Simplified Arabic"/>
                <a:cs typeface="Simplified Arabic"/>
              </a:rPr>
              <a:t>الطلب </a:t>
            </a:r>
            <a:r>
              <a:rPr lang="ar-IQ" sz="2400" b="1" dirty="0">
                <a:latin typeface="Simplified Arabic"/>
                <a:cs typeface="Simplified Arabic"/>
              </a:rPr>
              <a:t>بالخدمات السياحية </a:t>
            </a:r>
            <a:r>
              <a:rPr lang="ar-IQ" sz="2400" b="1" dirty="0" smtClean="0">
                <a:latin typeface="Simplified Arabic"/>
                <a:cs typeface="Simplified Arabic"/>
              </a:rPr>
              <a:t>المكوِنة للبرنامج</a:t>
            </a:r>
            <a:endParaRPr lang="ar-IQ" sz="2400" b="1" dirty="0">
              <a:latin typeface="Simplified Arabic"/>
              <a:cs typeface="Simplified Arabic"/>
            </a:endParaRPr>
          </a:p>
          <a:p>
            <a:r>
              <a:rPr lang="ar-IQ" sz="2400" b="1" dirty="0">
                <a:latin typeface="Simplified Arabic"/>
                <a:cs typeface="Simplified Arabic"/>
              </a:rPr>
              <a:t>السياحي. مثل </a:t>
            </a:r>
            <a:r>
              <a:rPr lang="ar-IQ" sz="2400" b="1" dirty="0" smtClean="0">
                <a:latin typeface="Simplified Arabic"/>
                <a:cs typeface="Simplified Arabic"/>
              </a:rPr>
              <a:t>الطلب على </a:t>
            </a:r>
            <a:r>
              <a:rPr lang="ar-IQ" sz="2400" b="1" dirty="0">
                <a:latin typeface="Simplified Arabic"/>
                <a:cs typeface="Simplified Arabic"/>
              </a:rPr>
              <a:t>الفنادق، </a:t>
            </a:r>
            <a:r>
              <a:rPr lang="ar-IQ" sz="2400" b="1" dirty="0" smtClean="0">
                <a:latin typeface="Simplified Arabic"/>
                <a:cs typeface="Simplified Arabic"/>
              </a:rPr>
              <a:t>والطلب على </a:t>
            </a:r>
            <a:r>
              <a:rPr lang="ar-IQ" sz="2400" b="1" dirty="0">
                <a:latin typeface="Simplified Arabic"/>
                <a:cs typeface="Simplified Arabic"/>
              </a:rPr>
              <a:t>شركات </a:t>
            </a:r>
            <a:r>
              <a:rPr lang="ar-IQ" sz="2400" b="1" dirty="0" smtClean="0">
                <a:latin typeface="Simplified Arabic"/>
                <a:cs typeface="Simplified Arabic"/>
              </a:rPr>
              <a:t>الطيران أو </a:t>
            </a:r>
            <a:r>
              <a:rPr lang="ar-IQ" sz="2400" b="1" dirty="0">
                <a:latin typeface="Simplified Arabic"/>
                <a:cs typeface="Simplified Arabic"/>
              </a:rPr>
              <a:t>النقل السياحي أو</a:t>
            </a:r>
          </a:p>
          <a:p>
            <a:r>
              <a:rPr lang="ar-IQ" sz="2400" b="1" dirty="0">
                <a:latin typeface="Simplified Arabic"/>
                <a:cs typeface="Simplified Arabic"/>
              </a:rPr>
              <a:t>الوكالات. والّذي يتم من خلال البرنامج السياحي</a:t>
            </a:r>
            <a:r>
              <a:rPr lang="ar-IQ" sz="2400" b="1" dirty="0" smtClean="0">
                <a:latin typeface="Simplified Arabic"/>
                <a:cs typeface="Simplified Arabic"/>
              </a:rPr>
              <a:t>.</a:t>
            </a:r>
            <a:endParaRPr lang="ar-IQ" sz="2400" b="1" dirty="0" smtClean="0">
              <a:ea typeface="Calibri"/>
              <a:cs typeface="Simplified Arabic"/>
            </a:endParaRPr>
          </a:p>
          <a:p>
            <a:pPr lvl="0" algn="just">
              <a:lnSpc>
                <a:spcPct val="107000"/>
              </a:lnSpc>
              <a:spcAft>
                <a:spcPts val="800"/>
              </a:spcAft>
              <a:tabLst>
                <a:tab pos="1674495" algn="r"/>
              </a:tabLst>
            </a:pPr>
            <a:endParaRPr lang="en-US" sz="2400" b="1" dirty="0"/>
          </a:p>
          <a:p>
            <a:pPr marL="588645" indent="-114300" algn="just">
              <a:lnSpc>
                <a:spcPct val="107000"/>
              </a:lnSpc>
              <a:spcAft>
                <a:spcPts val="800"/>
              </a:spcAft>
              <a:tabLst>
                <a:tab pos="1674495" algn="r"/>
              </a:tabLst>
            </a:pPr>
            <a:r>
              <a:rPr lang="ar-IQ" sz="2400" b="1" dirty="0">
                <a:ea typeface="Calibri"/>
                <a:cs typeface="Simplified Arabic"/>
              </a:rPr>
              <a:t> </a:t>
            </a:r>
            <a:endParaRPr lang="en-US" sz="2400" b="1" dirty="0">
              <a:effectLst/>
            </a:endParaRPr>
          </a:p>
        </p:txBody>
      </p:sp>
    </p:spTree>
    <p:extLst>
      <p:ext uri="{BB962C8B-B14F-4D97-AF65-F5344CB8AC3E}">
        <p14:creationId xmlns:p14="http://schemas.microsoft.com/office/powerpoint/2010/main" val="378038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055498"/>
            <a:ext cx="7128792" cy="4549322"/>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lvl="0" algn="just">
              <a:lnSpc>
                <a:spcPct val="107000"/>
              </a:lnSpc>
              <a:spcAft>
                <a:spcPts val="800"/>
              </a:spcAft>
              <a:tabLst>
                <a:tab pos="1674495" algn="r"/>
              </a:tabLst>
            </a:pPr>
            <a:r>
              <a:rPr lang="ar-IQ" sz="2800" b="1" dirty="0">
                <a:solidFill>
                  <a:prstClr val="black"/>
                </a:solidFill>
                <a:ea typeface="Calibri"/>
                <a:cs typeface="Simplified Arabic"/>
              </a:rPr>
              <a:t>د- الطلب السياحي الفاعل :</a:t>
            </a:r>
          </a:p>
          <a:p>
            <a:pPr lvl="0" algn="just">
              <a:lnSpc>
                <a:spcPct val="107000"/>
              </a:lnSpc>
              <a:spcAft>
                <a:spcPts val="800"/>
              </a:spcAft>
              <a:tabLst>
                <a:tab pos="1674495" algn="r"/>
              </a:tabLst>
            </a:pPr>
            <a:r>
              <a:rPr lang="ar-IQ" sz="2800" b="1" dirty="0">
                <a:solidFill>
                  <a:prstClr val="black"/>
                </a:solidFill>
                <a:ea typeface="Calibri"/>
                <a:cs typeface="Simplified Arabic"/>
              </a:rPr>
              <a:t>هو ذلك الطلب الذي يجمع بين الرغبة في السفر الى المناطق السياحية المرغوبة، وقدرتهم على استخدام خدماتها وتسهيلاتها، أي أنه يجمع بين طياته محددات الطلب الأساسية، الرغبة في الحصول على المنتوج، والقدرة على الدفع، أي القدرة على دفع متطلبات الحصول على هذا المنتوج السياحي.</a:t>
            </a:r>
            <a:endParaRPr lang="en-US" sz="2800" b="1" dirty="0">
              <a:solidFill>
                <a:prstClr val="black"/>
              </a:solidFill>
            </a:endParaRPr>
          </a:p>
          <a:p>
            <a:pPr marL="588645" lvl="0" indent="-114300" algn="just">
              <a:lnSpc>
                <a:spcPct val="107000"/>
              </a:lnSpc>
              <a:spcAft>
                <a:spcPts val="800"/>
              </a:spcAft>
              <a:tabLst>
                <a:tab pos="1674495" algn="r"/>
              </a:tabLst>
            </a:pPr>
            <a:r>
              <a:rPr lang="en-US" sz="2800" b="1" dirty="0">
                <a:solidFill>
                  <a:prstClr val="black"/>
                </a:solidFill>
                <a:latin typeface="Simplified Arabic"/>
                <a:ea typeface="Calibri"/>
              </a:rPr>
              <a:t> </a:t>
            </a:r>
            <a:endParaRPr lang="en-US" sz="2800" b="1" dirty="0">
              <a:solidFill>
                <a:prstClr val="black"/>
              </a:solidFill>
            </a:endParaRPr>
          </a:p>
          <a:p>
            <a:pPr marL="588645" lvl="0" indent="-114300" algn="just">
              <a:lnSpc>
                <a:spcPct val="107000"/>
              </a:lnSpc>
              <a:spcAft>
                <a:spcPts val="800"/>
              </a:spcAft>
              <a:tabLst>
                <a:tab pos="1674495" algn="r"/>
              </a:tabLst>
            </a:pPr>
            <a:r>
              <a:rPr lang="ar-IQ" sz="2800" b="1" dirty="0">
                <a:solidFill>
                  <a:prstClr val="black"/>
                </a:solidFill>
                <a:ea typeface="Calibri"/>
                <a:cs typeface="Simplified Arabic"/>
              </a:rPr>
              <a:t> </a:t>
            </a:r>
            <a:endParaRPr lang="en-US" sz="2800" b="1" dirty="0">
              <a:solidFill>
                <a:prstClr val="black"/>
              </a:solidFill>
            </a:endParaRPr>
          </a:p>
        </p:txBody>
      </p:sp>
    </p:spTree>
    <p:extLst>
      <p:ext uri="{BB962C8B-B14F-4D97-AF65-F5344CB8AC3E}">
        <p14:creationId xmlns:p14="http://schemas.microsoft.com/office/powerpoint/2010/main" val="4115048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496944" cy="6313908"/>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588645" indent="-114300" algn="just">
              <a:lnSpc>
                <a:spcPct val="107000"/>
              </a:lnSpc>
              <a:spcAft>
                <a:spcPts val="800"/>
              </a:spcAft>
              <a:tabLst>
                <a:tab pos="1674495" algn="r"/>
              </a:tabLst>
            </a:pPr>
            <a:r>
              <a:rPr lang="ar-IQ" sz="2800" b="1" dirty="0">
                <a:solidFill>
                  <a:schemeClr val="tx1"/>
                </a:solidFill>
                <a:ea typeface="Calibri"/>
                <a:cs typeface="Simplified Arabic"/>
              </a:rPr>
              <a:t> </a:t>
            </a:r>
            <a:endParaRPr lang="en-US" sz="2800" b="1" dirty="0">
              <a:solidFill>
                <a:schemeClr val="tx1"/>
              </a:solidFill>
            </a:endParaRPr>
          </a:p>
          <a:p>
            <a:pPr lvl="0" algn="just">
              <a:lnSpc>
                <a:spcPct val="80000"/>
              </a:lnSpc>
              <a:spcAft>
                <a:spcPts val="800"/>
              </a:spcAft>
              <a:tabLst>
                <a:tab pos="1674495" algn="r"/>
              </a:tabLst>
            </a:pPr>
            <a:r>
              <a:rPr lang="ar-IQ" sz="2800" b="1" dirty="0" smtClean="0">
                <a:solidFill>
                  <a:schemeClr val="tx1"/>
                </a:solidFill>
                <a:ea typeface="Calibri"/>
                <a:cs typeface="Simplified Arabic"/>
              </a:rPr>
              <a:t>ه-الطلب </a:t>
            </a:r>
            <a:r>
              <a:rPr lang="ar-IQ" sz="2800" b="1" dirty="0">
                <a:solidFill>
                  <a:schemeClr val="tx1"/>
                </a:solidFill>
                <a:ea typeface="Calibri"/>
                <a:cs typeface="Simplified Arabic"/>
              </a:rPr>
              <a:t>السياحي </a:t>
            </a:r>
            <a:r>
              <a:rPr lang="ar-IQ" sz="2800" b="1" dirty="0" smtClean="0">
                <a:solidFill>
                  <a:schemeClr val="tx1"/>
                </a:solidFill>
                <a:ea typeface="Calibri"/>
                <a:cs typeface="Simplified Arabic"/>
              </a:rPr>
              <a:t>الكامن:</a:t>
            </a:r>
            <a:endParaRPr lang="en-US" sz="2800" b="1" dirty="0">
              <a:solidFill>
                <a:schemeClr val="tx1"/>
              </a:solidFill>
            </a:endParaRPr>
          </a:p>
          <a:p>
            <a:pPr marL="531495" indent="171450" algn="just">
              <a:lnSpc>
                <a:spcPct val="80000"/>
              </a:lnSpc>
              <a:spcAft>
                <a:spcPts val="800"/>
              </a:spcAft>
              <a:tabLst>
                <a:tab pos="1674495" algn="r"/>
              </a:tabLst>
            </a:pPr>
            <a:r>
              <a:rPr lang="ar-IQ" sz="2800" b="1" dirty="0">
                <a:solidFill>
                  <a:schemeClr val="tx1"/>
                </a:solidFill>
                <a:ea typeface="Calibri"/>
                <a:cs typeface="Simplified Arabic"/>
              </a:rPr>
              <a:t>وهو طلب ينقصه أحد العناصر الأساسية بمعنى أنه لا تتوافر حالياً لدى السائح أحد هذه العناصر:</a:t>
            </a:r>
            <a:endParaRPr lang="en-US" sz="2800" b="1" dirty="0">
              <a:solidFill>
                <a:schemeClr val="tx1"/>
              </a:solidFill>
            </a:endParaRPr>
          </a:p>
          <a:p>
            <a:pPr marL="342900" lvl="0" indent="-342900" algn="just">
              <a:lnSpc>
                <a:spcPct val="80000"/>
              </a:lnSpc>
              <a:spcAft>
                <a:spcPts val="800"/>
              </a:spcAft>
              <a:buFont typeface="+mj-lt"/>
              <a:buAutoNum type="arabicPeriod"/>
              <a:tabLst>
                <a:tab pos="1674495" algn="r"/>
              </a:tabLst>
            </a:pPr>
            <a:r>
              <a:rPr lang="ar-IQ" sz="2800" b="1" dirty="0">
                <a:solidFill>
                  <a:schemeClr val="tx1"/>
                </a:solidFill>
                <a:ea typeface="Calibri"/>
                <a:cs typeface="Simplified Arabic"/>
              </a:rPr>
              <a:t>القدرة على دفع تكاليف الرحلة.</a:t>
            </a:r>
            <a:endParaRPr lang="en-US" sz="2800" b="1" dirty="0">
              <a:solidFill>
                <a:schemeClr val="tx1"/>
              </a:solidFill>
            </a:endParaRPr>
          </a:p>
          <a:p>
            <a:pPr marL="342900" lvl="0" indent="-342900" algn="just">
              <a:lnSpc>
                <a:spcPct val="80000"/>
              </a:lnSpc>
              <a:spcAft>
                <a:spcPts val="800"/>
              </a:spcAft>
              <a:buFont typeface="+mj-lt"/>
              <a:buAutoNum type="arabicPeriod"/>
              <a:tabLst>
                <a:tab pos="1674495" algn="r"/>
              </a:tabLst>
            </a:pPr>
            <a:r>
              <a:rPr lang="ar-IQ" sz="2800" b="1" dirty="0">
                <a:solidFill>
                  <a:schemeClr val="tx1"/>
                </a:solidFill>
                <a:ea typeface="Calibri"/>
                <a:cs typeface="Simplified Arabic"/>
              </a:rPr>
              <a:t>عدم توافر الظروف المناسبة.</a:t>
            </a:r>
            <a:endParaRPr lang="en-US" sz="2800" b="1" dirty="0">
              <a:solidFill>
                <a:schemeClr val="tx1"/>
              </a:solidFill>
            </a:endParaRPr>
          </a:p>
          <a:p>
            <a:pPr marL="342900" lvl="0" indent="-342900" algn="just">
              <a:lnSpc>
                <a:spcPct val="80000"/>
              </a:lnSpc>
              <a:spcAft>
                <a:spcPts val="800"/>
              </a:spcAft>
              <a:buFont typeface="+mj-lt"/>
              <a:buAutoNum type="arabicPeriod"/>
              <a:tabLst>
                <a:tab pos="1674495" algn="r"/>
              </a:tabLst>
            </a:pPr>
            <a:r>
              <a:rPr lang="ar-IQ" sz="2800" b="1" dirty="0">
                <a:solidFill>
                  <a:schemeClr val="tx1"/>
                </a:solidFill>
                <a:ea typeface="Calibri"/>
                <a:cs typeface="Simplified Arabic"/>
              </a:rPr>
              <a:t>عدم حصول السياح على المعلومات المناسبة.</a:t>
            </a:r>
            <a:endParaRPr lang="en-US" sz="2800" b="1" dirty="0">
              <a:solidFill>
                <a:schemeClr val="tx1"/>
              </a:solidFill>
            </a:endParaRPr>
          </a:p>
          <a:p>
            <a:pPr marL="342900" lvl="0" indent="-342900" algn="just">
              <a:lnSpc>
                <a:spcPct val="80000"/>
              </a:lnSpc>
              <a:spcAft>
                <a:spcPts val="800"/>
              </a:spcAft>
              <a:buFont typeface="+mj-lt"/>
              <a:buAutoNum type="arabicPeriod"/>
              <a:tabLst>
                <a:tab pos="1674495" algn="r"/>
              </a:tabLst>
            </a:pPr>
            <a:r>
              <a:rPr lang="ar-IQ" sz="2800" b="1" dirty="0">
                <a:solidFill>
                  <a:schemeClr val="tx1"/>
                </a:solidFill>
                <a:ea typeface="Calibri"/>
                <a:cs typeface="Simplified Arabic"/>
              </a:rPr>
              <a:t>ضعف وسائل الاعلام والإعلان والترويج.</a:t>
            </a:r>
            <a:endParaRPr lang="en-US" sz="2800" b="1" dirty="0">
              <a:solidFill>
                <a:schemeClr val="tx1"/>
              </a:solidFill>
            </a:endParaRPr>
          </a:p>
          <a:p>
            <a:pPr indent="17145" algn="just">
              <a:lnSpc>
                <a:spcPct val="80000"/>
              </a:lnSpc>
              <a:spcAft>
                <a:spcPts val="800"/>
              </a:spcAft>
              <a:tabLst>
                <a:tab pos="1674495" algn="r"/>
              </a:tabLst>
            </a:pPr>
            <a:r>
              <a:rPr lang="ar-IQ" sz="2800" b="1" u="sng" dirty="0">
                <a:solidFill>
                  <a:schemeClr val="tx1"/>
                </a:solidFill>
                <a:ea typeface="Calibri"/>
                <a:cs typeface="Simplified Arabic"/>
              </a:rPr>
              <a:t>ويمكن تحويل الطلب السياحي الكامن الى طلب سياحي فاعل</a:t>
            </a:r>
            <a:r>
              <a:rPr lang="ar-IQ" sz="2800" b="1" dirty="0">
                <a:solidFill>
                  <a:schemeClr val="tx1"/>
                </a:solidFill>
                <a:ea typeface="Calibri"/>
                <a:cs typeface="Simplified Arabic"/>
              </a:rPr>
              <a:t> </a:t>
            </a:r>
            <a:r>
              <a:rPr lang="ar-IQ" sz="2800" b="1" dirty="0" smtClean="0">
                <a:solidFill>
                  <a:schemeClr val="tx1"/>
                </a:solidFill>
                <a:ea typeface="Calibri"/>
                <a:cs typeface="Simplified Arabic"/>
              </a:rPr>
              <a:t>بواسطة</a:t>
            </a:r>
          </a:p>
          <a:p>
            <a:pPr indent="17145" algn="just">
              <a:lnSpc>
                <a:spcPct val="80000"/>
              </a:lnSpc>
              <a:spcAft>
                <a:spcPts val="800"/>
              </a:spcAft>
              <a:tabLst>
                <a:tab pos="1674495" algn="r"/>
              </a:tabLst>
            </a:pPr>
            <a:r>
              <a:rPr lang="ar-IQ" sz="2800" b="1" dirty="0" smtClean="0">
                <a:solidFill>
                  <a:schemeClr val="tx1"/>
                </a:solidFill>
                <a:ea typeface="Calibri"/>
                <a:cs typeface="Simplified Arabic"/>
              </a:rPr>
              <a:t> </a:t>
            </a:r>
            <a:r>
              <a:rPr lang="ar-IQ" sz="2800" b="1" dirty="0">
                <a:solidFill>
                  <a:schemeClr val="tx1"/>
                </a:solidFill>
                <a:ea typeface="Calibri"/>
                <a:cs typeface="Simplified Arabic"/>
              </a:rPr>
              <a:t>تنوع برامج السياحة وتخفيض أسعارها وتثقيف السياح وزيادة </a:t>
            </a:r>
            <a:r>
              <a:rPr lang="ar-IQ" sz="2800" b="1" dirty="0" smtClean="0">
                <a:solidFill>
                  <a:schemeClr val="tx1"/>
                </a:solidFill>
                <a:ea typeface="Calibri"/>
                <a:cs typeface="Simplified Arabic"/>
              </a:rPr>
              <a:t>وسائل</a:t>
            </a:r>
          </a:p>
          <a:p>
            <a:pPr indent="17145" algn="just">
              <a:lnSpc>
                <a:spcPct val="80000"/>
              </a:lnSpc>
              <a:spcAft>
                <a:spcPts val="800"/>
              </a:spcAft>
              <a:tabLst>
                <a:tab pos="1674495" algn="r"/>
              </a:tabLst>
            </a:pPr>
            <a:r>
              <a:rPr lang="ar-IQ" sz="2800" b="1" dirty="0" smtClean="0">
                <a:solidFill>
                  <a:schemeClr val="tx1"/>
                </a:solidFill>
                <a:ea typeface="Calibri"/>
                <a:cs typeface="Simplified Arabic"/>
              </a:rPr>
              <a:t> </a:t>
            </a:r>
            <a:r>
              <a:rPr lang="ar-IQ" sz="2800" b="1" dirty="0">
                <a:solidFill>
                  <a:schemeClr val="tx1"/>
                </a:solidFill>
                <a:ea typeface="Calibri"/>
                <a:cs typeface="Simplified Arabic"/>
              </a:rPr>
              <a:t>الإعلان والترويج وزيادة أنواعها وتوفير كافة وسائل </a:t>
            </a:r>
            <a:r>
              <a:rPr lang="ar-IQ" sz="2800" b="1" dirty="0" smtClean="0">
                <a:solidFill>
                  <a:schemeClr val="tx1"/>
                </a:solidFill>
                <a:ea typeface="Calibri"/>
                <a:cs typeface="Simplified Arabic"/>
              </a:rPr>
              <a:t>النقل</a:t>
            </a:r>
          </a:p>
          <a:p>
            <a:pPr indent="17145" algn="just">
              <a:lnSpc>
                <a:spcPct val="80000"/>
              </a:lnSpc>
              <a:spcAft>
                <a:spcPts val="800"/>
              </a:spcAft>
              <a:tabLst>
                <a:tab pos="1674495" algn="r"/>
              </a:tabLst>
            </a:pPr>
            <a:r>
              <a:rPr lang="ar-IQ" sz="2800" b="1" dirty="0" smtClean="0">
                <a:solidFill>
                  <a:schemeClr val="tx1"/>
                </a:solidFill>
                <a:ea typeface="Calibri"/>
                <a:cs typeface="Simplified Arabic"/>
              </a:rPr>
              <a:t> </a:t>
            </a:r>
            <a:r>
              <a:rPr lang="ar-IQ" sz="2800" b="1" dirty="0">
                <a:solidFill>
                  <a:schemeClr val="tx1"/>
                </a:solidFill>
                <a:ea typeface="Calibri"/>
                <a:cs typeface="Simplified Arabic"/>
              </a:rPr>
              <a:t>والمواصلات الممكنة وكذلك توفير مختلف الخدمات بمختلف الأسعار والدرجات.</a:t>
            </a:r>
            <a:endParaRPr lang="en-US" sz="2800" b="1" dirty="0">
              <a:solidFill>
                <a:schemeClr val="tx1"/>
              </a:solidFill>
              <a:ea typeface="Calibri"/>
              <a:cs typeface="Arial"/>
            </a:endParaRPr>
          </a:p>
          <a:p>
            <a:pPr>
              <a:lnSpc>
                <a:spcPct val="115000"/>
              </a:lnSpc>
              <a:spcAft>
                <a:spcPts val="1000"/>
              </a:spcAft>
            </a:pPr>
            <a:r>
              <a:rPr lang="en-US" sz="2800" b="1" dirty="0">
                <a:solidFill>
                  <a:schemeClr val="tx1"/>
                </a:solidFill>
                <a:ea typeface="Calibri"/>
                <a:cs typeface="Arial"/>
              </a:rPr>
              <a:t> </a:t>
            </a:r>
          </a:p>
        </p:txBody>
      </p:sp>
    </p:spTree>
    <p:extLst>
      <p:ext uri="{BB962C8B-B14F-4D97-AF65-F5344CB8AC3E}">
        <p14:creationId xmlns:p14="http://schemas.microsoft.com/office/powerpoint/2010/main" val="4012527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1772816"/>
            <a:ext cx="6768752" cy="247247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lgn="ctr">
              <a:lnSpc>
                <a:spcPct val="115000"/>
              </a:lnSpc>
              <a:spcAft>
                <a:spcPts val="1000"/>
              </a:spcAft>
            </a:pPr>
            <a:r>
              <a:rPr lang="ar-IQ" sz="4000" b="1" dirty="0">
                <a:solidFill>
                  <a:prstClr val="black"/>
                </a:solidFill>
                <a:ea typeface="Calibri"/>
              </a:rPr>
              <a:t>شكرا لأصغائكم </a:t>
            </a:r>
            <a:r>
              <a:rPr lang="ar-IQ" sz="4000" b="1" dirty="0" err="1">
                <a:solidFill>
                  <a:prstClr val="black"/>
                </a:solidFill>
                <a:ea typeface="Calibri"/>
              </a:rPr>
              <a:t>اعزائي</a:t>
            </a:r>
            <a:r>
              <a:rPr lang="ar-IQ" sz="4000" b="1" dirty="0">
                <a:solidFill>
                  <a:prstClr val="black"/>
                </a:solidFill>
                <a:ea typeface="Calibri"/>
              </a:rPr>
              <a:t> الطلبة </a:t>
            </a:r>
          </a:p>
          <a:p>
            <a:pPr lvl="0" algn="ctr">
              <a:lnSpc>
                <a:spcPct val="115000"/>
              </a:lnSpc>
              <a:spcAft>
                <a:spcPts val="1000"/>
              </a:spcAft>
            </a:pPr>
            <a:r>
              <a:rPr lang="ar-IQ" sz="4000" b="1" dirty="0">
                <a:solidFill>
                  <a:prstClr val="black"/>
                </a:solidFill>
                <a:ea typeface="Calibri"/>
              </a:rPr>
              <a:t>والى  محاضرة اخرى </a:t>
            </a:r>
          </a:p>
          <a:p>
            <a:pPr lvl="0">
              <a:lnSpc>
                <a:spcPct val="115000"/>
              </a:lnSpc>
              <a:spcAft>
                <a:spcPts val="1000"/>
              </a:spcAft>
            </a:pPr>
            <a:r>
              <a:rPr lang="ar-IQ" sz="4000" b="1" dirty="0" smtClean="0">
                <a:solidFill>
                  <a:prstClr val="black"/>
                </a:solidFill>
                <a:ea typeface="Calibri"/>
              </a:rPr>
              <a:t>              ان </a:t>
            </a:r>
            <a:r>
              <a:rPr lang="ar-IQ" sz="4000" b="1" dirty="0">
                <a:solidFill>
                  <a:prstClr val="black"/>
                </a:solidFill>
                <a:ea typeface="Calibri"/>
              </a:rPr>
              <a:t>شاء الله </a:t>
            </a:r>
            <a:endParaRPr lang="en-US" sz="4000" b="1" dirty="0">
              <a:solidFill>
                <a:prstClr val="black"/>
              </a:solidFill>
              <a:ea typeface="Calibri"/>
              <a:cs typeface="Arial"/>
            </a:endParaRPr>
          </a:p>
        </p:txBody>
      </p:sp>
    </p:spTree>
    <p:extLst>
      <p:ext uri="{BB962C8B-B14F-4D97-AF65-F5344CB8AC3E}">
        <p14:creationId xmlns:p14="http://schemas.microsoft.com/office/powerpoint/2010/main" val="4219060854"/>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197</Words>
  <Application>Microsoft Office PowerPoint</Application>
  <PresentationFormat>On-screen Show (4:3)</PresentationFormat>
  <Paragraphs>36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سمة Office</vt:lpstr>
      <vt:lpstr>تصنيفات الطلب السياحي أستاذ الاقتصاد السياحي  الهام خضير شبّر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تصنيفات الطلب السياحي استاذ الاقتصاد السياحي  الهام خضير شبّر </dc:title>
  <dc:creator>TheCastle</dc:creator>
  <cp:lastModifiedBy>Maher</cp:lastModifiedBy>
  <cp:revision>17</cp:revision>
  <dcterms:created xsi:type="dcterms:W3CDTF">2021-03-19T13:50:39Z</dcterms:created>
  <dcterms:modified xsi:type="dcterms:W3CDTF">2021-03-20T12:39:39Z</dcterms:modified>
</cp:coreProperties>
</file>