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6" d="100"/>
          <a:sy n="96" d="100"/>
        </p:scale>
        <p:origin x="-32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285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29961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05745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9722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79F57-B952-40B9-86E5-5D278A5C428B}" type="datetimeFigureOut">
              <a:rPr lang="ar-IQ" smtClean="0"/>
              <a:t>01/11/1441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79032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3179F57-B952-40B9-86E5-5D278A5C428B}"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83334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3179F57-B952-40B9-86E5-5D278A5C428B}" type="datetimeFigureOut">
              <a:rPr lang="ar-IQ" smtClean="0"/>
              <a:t>01/11/1441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80188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3179F57-B952-40B9-86E5-5D278A5C428B}" type="datetimeFigureOut">
              <a:rPr lang="ar-IQ" smtClean="0"/>
              <a:t>01/11/1441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62841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9F57-B952-40B9-86E5-5D278A5C428B}" type="datetimeFigureOut">
              <a:rPr lang="ar-IQ" smtClean="0"/>
              <a:t>01/11/1441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659167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8052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01/11/1441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3425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3179F57-B952-40B9-86E5-5D278A5C428B}" type="datetimeFigureOut">
              <a:rPr lang="ar-IQ" smtClean="0"/>
              <a:t>01/11/1441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957538-4DAB-41A0-B56D-0B4A5319EE62}" type="slidenum">
              <a:rPr lang="ar-IQ" smtClean="0"/>
              <a:t>‹#›</a:t>
            </a:fld>
            <a:endParaRPr lang="ar-IQ"/>
          </a:p>
        </p:txBody>
      </p:sp>
    </p:spTree>
    <p:extLst>
      <p:ext uri="{BB962C8B-B14F-4D97-AF65-F5344CB8AC3E}">
        <p14:creationId xmlns:p14="http://schemas.microsoft.com/office/powerpoint/2010/main" val="95202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b="1" dirty="0" smtClean="0"/>
              <a:t>إدارة سلوك الضيف</a:t>
            </a:r>
            <a:r>
              <a:rPr lang="en-US" b="1" dirty="0" smtClean="0"/>
              <a:t/>
            </a:r>
            <a:br>
              <a:rPr lang="en-US" b="1" dirty="0" smtClean="0"/>
            </a:br>
            <a:r>
              <a:rPr lang="en-US" dirty="0" smtClean="0"/>
              <a:t/>
            </a:r>
            <a:br>
              <a:rPr lang="en-US" dirty="0" smtClean="0"/>
            </a:br>
            <a:r>
              <a:rPr lang="en-US" dirty="0" smtClean="0"/>
              <a:t/>
            </a:r>
            <a:br>
              <a:rPr lang="en-US" dirty="0" smtClean="0"/>
            </a:br>
            <a:endParaRPr lang="ar-IQ" dirty="0"/>
          </a:p>
        </p:txBody>
      </p:sp>
      <p:sp>
        <p:nvSpPr>
          <p:cNvPr id="3" name="Subtitle 2"/>
          <p:cNvSpPr>
            <a:spLocks noGrp="1"/>
          </p:cNvSpPr>
          <p:nvPr>
            <p:ph type="subTitle" idx="1"/>
          </p:nvPr>
        </p:nvSpPr>
        <p:spPr>
          <a:xfrm>
            <a:off x="1371600" y="3657600"/>
            <a:ext cx="6400800" cy="1752600"/>
          </a:xfrm>
        </p:spPr>
        <p:txBody>
          <a:bodyPr>
            <a:normAutofit/>
          </a:bodyPr>
          <a:lstStyle/>
          <a:p>
            <a:r>
              <a:rPr lang="ar-IQ" b="1" dirty="0" smtClean="0"/>
              <a:t>المرحلة الاولى</a:t>
            </a:r>
            <a:endParaRPr lang="en-US" dirty="0"/>
          </a:p>
          <a:p>
            <a:r>
              <a:rPr lang="ar-IQ" b="1" dirty="0"/>
              <a:t>كلية العلوم السياحية</a:t>
            </a:r>
            <a:endParaRPr lang="en-US" dirty="0"/>
          </a:p>
          <a:p>
            <a:endParaRPr lang="ar-IQ" dirty="0"/>
          </a:p>
        </p:txBody>
      </p:sp>
    </p:spTree>
    <p:extLst>
      <p:ext uri="{BB962C8B-B14F-4D97-AF65-F5344CB8AC3E}">
        <p14:creationId xmlns:p14="http://schemas.microsoft.com/office/powerpoint/2010/main" val="145763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ar-IQ" b="1" dirty="0" smtClean="0"/>
              <a:t>الفصل الثالث: الاتجاهات النفسية للسائح</a:t>
            </a:r>
            <a:br>
              <a:rPr lang="ar-IQ" b="1" dirty="0" smtClean="0"/>
            </a:br>
            <a:r>
              <a:rPr lang="ar-IQ" sz="3600" b="1" dirty="0" smtClean="0"/>
              <a:t>المبحث الاول: مفهوم الاتجاهات، وخصائصها ومكوناتها</a:t>
            </a:r>
            <a:endParaRPr lang="ar-IQ" sz="3600" dirty="0"/>
          </a:p>
        </p:txBody>
      </p:sp>
      <p:sp>
        <p:nvSpPr>
          <p:cNvPr id="3" name="Content Placeholder 2"/>
          <p:cNvSpPr>
            <a:spLocks noGrp="1"/>
          </p:cNvSpPr>
          <p:nvPr>
            <p:ph idx="1"/>
          </p:nvPr>
        </p:nvSpPr>
        <p:spPr>
          <a:xfrm>
            <a:off x="457200" y="1600200"/>
            <a:ext cx="8229600" cy="4724400"/>
          </a:xfrm>
        </p:spPr>
        <p:txBody>
          <a:bodyPr>
            <a:noAutofit/>
          </a:bodyPr>
          <a:lstStyle/>
          <a:p>
            <a:r>
              <a:rPr lang="ar-IQ" sz="1800" b="1" dirty="0" smtClean="0"/>
              <a:t>مفهوم الاتجاهات:</a:t>
            </a:r>
          </a:p>
          <a:p>
            <a:pPr marL="0" indent="0">
              <a:buNone/>
            </a:pPr>
            <a:r>
              <a:rPr lang="ar-IQ" sz="1800" dirty="0" smtClean="0"/>
              <a:t>تعد من المحددات النفسية المؤثرة في سلوك الفرد، فالاتجاهات هي ميل دائم للشعور والتصرف بصورة معينة نحو شيء ما. والمفهوم، هو الموقف الذي يتخذه الفرد او الاستجابة التي يبديها ازاء شيء معين او حديث معين او قضية معينة اما بالقبول او الرفض نتيجة مروره بخبرة معينة، ويتميز الاتجاه بأنه مكتسب وثابت نسبياً.</a:t>
            </a:r>
          </a:p>
          <a:p>
            <a:pPr marL="396875" indent="-168275">
              <a:buNone/>
            </a:pPr>
            <a:r>
              <a:rPr lang="ar-IQ" sz="1800" dirty="0" smtClean="0"/>
              <a:t>- جوردن البورت، من اوائل المهتمين بالاتجاه وعرفه بأنه حالة استعداد عقلي وعصبي تنظم عن طريق الخبرة، وتفرض ديناميا على استجابات الفرد.</a:t>
            </a:r>
          </a:p>
          <a:p>
            <a:pPr marL="396875" indent="-168275">
              <a:buNone/>
            </a:pPr>
            <a:r>
              <a:rPr lang="ar-IQ" sz="1800" dirty="0" smtClean="0"/>
              <a:t>- فيوزون، عرفه بأنه احتمال وقوع سلوك محدد في موقف محدد.</a:t>
            </a:r>
          </a:p>
          <a:p>
            <a:r>
              <a:rPr lang="ar-IQ" sz="1800" b="1" dirty="0" smtClean="0"/>
              <a:t>الخصائص</a:t>
            </a:r>
            <a:r>
              <a:rPr lang="ar-IQ" sz="1800" dirty="0" smtClean="0"/>
              <a:t>:</a:t>
            </a:r>
          </a:p>
          <a:p>
            <a:pPr>
              <a:buFontTx/>
              <a:buChar char="-"/>
            </a:pPr>
            <a:r>
              <a:rPr lang="ar-IQ" sz="1800" dirty="0" smtClean="0"/>
              <a:t>الاتجاهات عبارة عن حالات من الاستعداد لدى الافراد نتيجة تفاعل للمعتقدات والمشاعر والدوافع.</a:t>
            </a:r>
          </a:p>
          <a:p>
            <a:pPr>
              <a:buFontTx/>
              <a:buChar char="-"/>
            </a:pPr>
            <a:r>
              <a:rPr lang="ar-IQ" sz="1800" dirty="0" smtClean="0"/>
              <a:t>هذه الاستعدادت ليست موروثه بمعنة ان الفرد لا يولد بها.</a:t>
            </a:r>
          </a:p>
          <a:p>
            <a:pPr>
              <a:buFontTx/>
              <a:buChar char="-"/>
            </a:pPr>
            <a:r>
              <a:rPr lang="ar-IQ" sz="1800" dirty="0" smtClean="0"/>
              <a:t>لا بد من توافر شيء معلوم (التنظيم المعرفي) لدى الفرد ليستطيع تكوين الاتجاه.</a:t>
            </a:r>
          </a:p>
          <a:p>
            <a:pPr>
              <a:buFontTx/>
              <a:buChar char="-"/>
            </a:pPr>
            <a:r>
              <a:rPr lang="ar-IQ" sz="1800" dirty="0" smtClean="0"/>
              <a:t>تتطور اتجاهات الفرد بتطور مراحل نموه واكتساب مزيد من الخبرة.</a:t>
            </a:r>
          </a:p>
          <a:p>
            <a:pPr>
              <a:buFontTx/>
              <a:buChar char="-"/>
            </a:pPr>
            <a:r>
              <a:rPr lang="ar-IQ" sz="1800" dirty="0" smtClean="0"/>
              <a:t>يمكن التعبير عن الاتجاه اما حركيا او لفظيا.</a:t>
            </a:r>
          </a:p>
          <a:p>
            <a:pPr>
              <a:buFontTx/>
              <a:buChar char="-"/>
            </a:pPr>
            <a:r>
              <a:rPr lang="ar-IQ" sz="1800" dirty="0" smtClean="0"/>
              <a:t>الاتجاهات لا يمكن ملاحظتها بطريقة مباشرة، ولكن يمكن الاستدلال عليها او استنتاجها من خلال ملاحظة سلوك الفرد.</a:t>
            </a:r>
          </a:p>
        </p:txBody>
      </p:sp>
    </p:spTree>
    <p:extLst>
      <p:ext uri="{BB962C8B-B14F-4D97-AF65-F5344CB8AC3E}">
        <p14:creationId xmlns:p14="http://schemas.microsoft.com/office/powerpoint/2010/main" val="1429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ar-IQ" b="1" dirty="0" smtClean="0"/>
              <a:t>مكونات الاتجاهات: </a:t>
            </a:r>
            <a:r>
              <a:rPr lang="ar-IQ" dirty="0" smtClean="0"/>
              <a:t>للاتجاهات ثلاثة مكونات</a:t>
            </a:r>
          </a:p>
          <a:p>
            <a:pPr marL="2057400" indent="-2057400">
              <a:buNone/>
            </a:pPr>
            <a:endParaRPr lang="ar-IQ" b="1" dirty="0" smtClean="0"/>
          </a:p>
          <a:p>
            <a:pPr marL="2057400" indent="-2057400">
              <a:buNone/>
            </a:pPr>
            <a:r>
              <a:rPr lang="ar-IQ" b="1" dirty="0" smtClean="0"/>
              <a:t>- المكون المعرفي: </a:t>
            </a:r>
            <a:r>
              <a:rPr lang="ar-IQ" dirty="0" smtClean="0"/>
              <a:t>يتعلق بمعلومات الفرد ومعتقداته عن الاتجاه، او معرفته بالوقائع حوله. وتعد معرفة الفرد واعتقاده في قيمة البيئة الطبيعية ومواردها واهميتها ومعرفته بالوقائع المتعلقة بالمخاطر الطبيعية بمثابة مثال للمكون المعرفي لاتجاهه نحو الطبيعة.</a:t>
            </a:r>
          </a:p>
          <a:p>
            <a:pPr marL="2057400" indent="-2057400">
              <a:buNone/>
            </a:pPr>
            <a:r>
              <a:rPr lang="ar-IQ" b="1" dirty="0" smtClean="0"/>
              <a:t>- المكون السلوكي: </a:t>
            </a:r>
            <a:r>
              <a:rPr lang="ar-IQ" dirty="0" smtClean="0"/>
              <a:t>يشير هذا المكون الى السلوكيات التي يقوم بها الفرد وتتعلق بموضوع الاتجاه، فعدم قطع الازهار والمحافظة على المساحات الخضراء والابقاء على برية الاماكن الطبيعية الخلوية أمثلة للمكون السلوكي للاتجاه نحو الطبيعة والذي يتأثر بكل من المكون الوجداني (المشاعر الايجابية نحو الطبيعة في هذه الحالة).</a:t>
            </a:r>
          </a:p>
          <a:p>
            <a:pPr marL="2057400" indent="-2057400">
              <a:buNone/>
            </a:pPr>
            <a:r>
              <a:rPr lang="ar-IQ" b="1" dirty="0" smtClean="0"/>
              <a:t>- المكون المعرفي: </a:t>
            </a:r>
            <a:r>
              <a:rPr lang="ar-IQ" dirty="0" smtClean="0"/>
              <a:t>وهو المعتقدات عن اهمية الحياة النباتية للانسان في احداث التوازن الايكولوجي والجمالي معا.</a:t>
            </a:r>
            <a:endParaRPr lang="ar-IQ" dirty="0"/>
          </a:p>
        </p:txBody>
      </p:sp>
    </p:spTree>
    <p:extLst>
      <p:ext uri="{BB962C8B-B14F-4D97-AF65-F5344CB8AC3E}">
        <p14:creationId xmlns:p14="http://schemas.microsoft.com/office/powerpoint/2010/main" val="3569253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200" b="1" dirty="0"/>
              <a:t>المبحث </a:t>
            </a:r>
            <a:r>
              <a:rPr lang="ar-IQ" sz="3200" b="1" dirty="0" smtClean="0"/>
              <a:t>الثاني: </a:t>
            </a:r>
            <a:br>
              <a:rPr lang="ar-IQ" sz="3200" b="1" dirty="0" smtClean="0"/>
            </a:br>
            <a:r>
              <a:rPr lang="ar-IQ" sz="3200" b="1" dirty="0" smtClean="0"/>
              <a:t>تغيير الاتجاهات في العمل السياحي ووظائفها وطبيعتها</a:t>
            </a:r>
            <a:endParaRPr lang="ar-IQ" sz="3200" dirty="0"/>
          </a:p>
        </p:txBody>
      </p:sp>
      <p:sp>
        <p:nvSpPr>
          <p:cNvPr id="3" name="Content Placeholder 2"/>
          <p:cNvSpPr>
            <a:spLocks noGrp="1"/>
          </p:cNvSpPr>
          <p:nvPr>
            <p:ph idx="1"/>
          </p:nvPr>
        </p:nvSpPr>
        <p:spPr/>
        <p:txBody>
          <a:bodyPr>
            <a:normAutofit fontScale="62500" lnSpcReduction="20000"/>
          </a:bodyPr>
          <a:lstStyle/>
          <a:p>
            <a:r>
              <a:rPr lang="ar-IQ" sz="2800" b="1" dirty="0" smtClean="0"/>
              <a:t>تغيير الاتجاهات في العمل السياحي:</a:t>
            </a:r>
          </a:p>
          <a:p>
            <a:pPr marL="0" indent="0">
              <a:buNone/>
            </a:pPr>
            <a:endParaRPr lang="ar-IQ" sz="2800" dirty="0" smtClean="0"/>
          </a:p>
          <a:p>
            <a:pPr marL="0" indent="0">
              <a:buNone/>
            </a:pPr>
            <a:r>
              <a:rPr lang="ar-IQ" sz="2800" dirty="0" smtClean="0"/>
              <a:t>عندما يكون هناك سعي ومحاولة لتغيير اتجاهات الافراد في بيئة العمل السياحي ومهما كانت الاساليب التي يمكن اتباعها في محاولة التغيير، فانه ينبغي التنبه الى عدد من العوامل التي تؤثر في عملية تغيير الاتجاهات، منها:</a:t>
            </a:r>
          </a:p>
          <a:p>
            <a:pPr marL="347663" indent="-347663">
              <a:buNone/>
            </a:pPr>
            <a:r>
              <a:rPr lang="ar-IQ" sz="2800" dirty="0" smtClean="0"/>
              <a:t>1- مدى الثقة في مصدر الرسالة الموجهة الى الافراد، ويقصد بذلك الشخص الذي يقوم بتبليغ الافراد بفكرة معينة.</a:t>
            </a:r>
          </a:p>
          <a:p>
            <a:pPr marL="347663" indent="-347663">
              <a:buNone/>
            </a:pPr>
            <a:r>
              <a:rPr lang="ar-IQ" sz="2800" dirty="0" smtClean="0"/>
              <a:t>2- مدى التوتر الذي تثيره الرسالة الموجهة الى الافراد ويقصد بذلك اي اعلان او تبليغ للافراد يمكن ان يثير لديهم قدرا من الخوف والتوتر </a:t>
            </a:r>
            <a:r>
              <a:rPr lang="ar-IQ" sz="2800" dirty="0"/>
              <a:t>الذي يؤدي </a:t>
            </a:r>
            <a:r>
              <a:rPr lang="ar-IQ" sz="2800" dirty="0" smtClean="0"/>
              <a:t>لتقليل الدافع ازاء سلوك معين.</a:t>
            </a:r>
          </a:p>
          <a:p>
            <a:pPr marL="347663" indent="-347663">
              <a:buNone/>
            </a:pPr>
            <a:r>
              <a:rPr lang="ar-IQ" sz="2800" dirty="0" smtClean="0"/>
              <a:t>3- نوعية الافراد الذين توجه اليهم الرسالة المتعلقة بتغيير الاتجاهات نحو البيئة، حيث يختلف الافراد بطبيعة الحال اختلافات بيئية في خبراتهم وما يتوفر لديهم من معلومات حول موضوع الرسالة والطريقة المناسبة لمخاطبتهم.</a:t>
            </a:r>
          </a:p>
          <a:p>
            <a:pPr marL="347663" indent="-347663">
              <a:buNone/>
            </a:pPr>
            <a:r>
              <a:rPr lang="ar-IQ" sz="2800" dirty="0" smtClean="0"/>
              <a:t>4- مدى الاتفاق بين المعايير الاجتماعية السائدة والاتجاهات المطلوب تغييرها، ذلك ان الفرد قد يغير من اتجاهاته.</a:t>
            </a:r>
          </a:p>
          <a:p>
            <a:pPr marL="347663" indent="-347663">
              <a:buNone/>
            </a:pPr>
            <a:r>
              <a:rPr lang="ar-IQ" sz="2800" dirty="0" smtClean="0"/>
              <a:t>5- مدى التوازن الذي يستطيع الفرد ان يحققه لذاته من الاراء التي تكون متعارضة عن طريق الرسائل والتبليغات المختلفة والموجهة اليه والتي تستهدف تغيير اتجاهاته نحو امر معين.</a:t>
            </a:r>
          </a:p>
          <a:p>
            <a:pPr marL="347663" indent="-347663">
              <a:buNone/>
            </a:pPr>
            <a:r>
              <a:rPr lang="ar-IQ" sz="2800" dirty="0" smtClean="0"/>
              <a:t>6- بصفة عامة يجب المزج والاخذ بالاسلوبين معا واستخدام التبليغات والئائل الموجهة بوسائل مختلفة.</a:t>
            </a:r>
            <a:endParaRPr lang="ar-IQ" sz="2800" dirty="0"/>
          </a:p>
        </p:txBody>
      </p:sp>
    </p:spTree>
    <p:extLst>
      <p:ext uri="{BB962C8B-B14F-4D97-AF65-F5344CB8AC3E}">
        <p14:creationId xmlns:p14="http://schemas.microsoft.com/office/powerpoint/2010/main" val="117888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ar-IQ" b="1" dirty="0" smtClean="0"/>
              <a:t>وظائف الاتجاهات في العمل السياحي</a:t>
            </a:r>
            <a:r>
              <a:rPr lang="ar-IQ" dirty="0" smtClean="0"/>
              <a:t>: اهم هذه الوظائف</a:t>
            </a:r>
          </a:p>
          <a:p>
            <a:pPr marL="1082675" indent="-1033463">
              <a:buNone/>
            </a:pPr>
            <a:r>
              <a:rPr lang="ar-IQ" dirty="0" smtClean="0"/>
              <a:t>1- وظيفة منفعية: تشير هذه الوظيفة الى مساعدة الفرد على انجاز اهداف معينة تمكنه من التكيف مع الجماعة.</a:t>
            </a:r>
          </a:p>
          <a:p>
            <a:pPr marL="1082675" indent="-1033463">
              <a:buNone/>
            </a:pPr>
            <a:r>
              <a:rPr lang="ar-IQ" dirty="0" smtClean="0"/>
              <a:t>2- وظيفة تنظيمية واقتصادية: يستجيب الفرد طبقا للاتجاهات التي يتبناها الى فئات من الاشخاص او الافكار او الحوادث او الاوضاع، وذلك باستخدام بعض القواعد البسيطة المنظمة التي تحدد سلوكه حيال هذه الفئات.</a:t>
            </a:r>
          </a:p>
          <a:p>
            <a:pPr marL="1082675" indent="-1033463">
              <a:buNone/>
            </a:pPr>
            <a:r>
              <a:rPr lang="ar-IQ" dirty="0" smtClean="0"/>
              <a:t>3- وظيفة تعبيرية: توفر الاتجاهات للفرد فرص للتعبير عن الذات وتحديد هوية معينة في الحياة المجتمعية، وتسمح له بالاستجابة للمثيرات </a:t>
            </a:r>
            <a:r>
              <a:rPr lang="ar-IQ" dirty="0" smtClean="0"/>
              <a:t>البيئية.</a:t>
            </a:r>
          </a:p>
          <a:p>
            <a:pPr marL="1082675" indent="-1082675">
              <a:buNone/>
            </a:pPr>
            <a:r>
              <a:rPr lang="ar-IQ" dirty="0" smtClean="0"/>
              <a:t>4- وظيفية دفاعية: تشير الدلائل الى ان اتجاهات الفرد ترتبط حاجاته ودوافعه الشخصية اكثر من ارتباطها بالخصائص الموضوعية.</a:t>
            </a:r>
          </a:p>
          <a:p>
            <a:r>
              <a:rPr lang="ar-IQ" b="1" dirty="0" smtClean="0"/>
              <a:t>طبيعة الاتجاهات لدى السائح:</a:t>
            </a:r>
          </a:p>
          <a:p>
            <a:pPr marL="228600" indent="-169863">
              <a:buFontTx/>
              <a:buChar char="-"/>
            </a:pPr>
            <a:r>
              <a:rPr lang="ar-IQ" dirty="0" smtClean="0"/>
              <a:t>حيث الكفين: كالمصافحة للتعبير عن الترحيب والحفاوة او اللامبالاة والفتور</a:t>
            </a:r>
          </a:p>
          <a:p>
            <a:pPr marL="228600" indent="-169863">
              <a:buFontTx/>
              <a:buChar char="-"/>
            </a:pPr>
            <a:r>
              <a:rPr lang="ar-IQ" dirty="0" smtClean="0"/>
              <a:t>حديث الذراعين: بالقبض بأحدى اليدين بكوع الاخرى يعكس مظهر عدواني او عصيان.</a:t>
            </a:r>
          </a:p>
          <a:p>
            <a:pPr marL="228600" indent="-169863">
              <a:buFontTx/>
              <a:buChar char="-"/>
            </a:pPr>
            <a:r>
              <a:rPr lang="ar-IQ" dirty="0" smtClean="0"/>
              <a:t>لغة الاستماع: لغة الجسد تبين مدى اهتمام المستهلك بحديث او شرح مقدم الخدمة.</a:t>
            </a:r>
          </a:p>
          <a:p>
            <a:pPr marL="228600" indent="-169863">
              <a:buFontTx/>
              <a:buChar char="-"/>
            </a:pPr>
            <a:r>
              <a:rPr lang="ar-IQ" dirty="0" smtClean="0"/>
              <a:t>حديث الاصابع والاضافر: كاستخدام مقدم الخدمة للسبابة لتأكيد كلامه والنقر بالاظافر لانهاء حديث المستهلك.</a:t>
            </a:r>
          </a:p>
          <a:p>
            <a:pPr marL="228600" indent="-169863">
              <a:buFontTx/>
              <a:buChar char="-"/>
            </a:pPr>
            <a:r>
              <a:rPr lang="ar-IQ" dirty="0" smtClean="0"/>
              <a:t>لغة الرأس والوجنة والكوعين: وضع الكوعين على المائدة وبضغط السبابة داخل وجنته للدلالة على التركيز على حديث المستهلك، او بالضغط على الوجنتين فأنه يعبر عن ضجره.</a:t>
            </a:r>
          </a:p>
          <a:p>
            <a:pPr marL="228600" indent="-169863">
              <a:buFontTx/>
              <a:buChar char="-"/>
            </a:pPr>
            <a:r>
              <a:rPr lang="ar-IQ" dirty="0" smtClean="0"/>
              <a:t>حديث النظارة والشعر: تحريل مقدم الخدمة نظارته على انفه ويحدق في المستهلك يجعله يشعر بعدم الارتياح.</a:t>
            </a:r>
          </a:p>
        </p:txBody>
      </p:sp>
      <p:sp>
        <p:nvSpPr>
          <p:cNvPr id="4" name="Title 1"/>
          <p:cNvSpPr>
            <a:spLocks noGrp="1"/>
          </p:cNvSpPr>
          <p:nvPr>
            <p:ph type="title"/>
          </p:nvPr>
        </p:nvSpPr>
        <p:spPr>
          <a:xfrm>
            <a:off x="457200" y="274638"/>
            <a:ext cx="8229600" cy="1143000"/>
          </a:xfrm>
        </p:spPr>
        <p:txBody>
          <a:bodyPr>
            <a:normAutofit/>
          </a:bodyPr>
          <a:lstStyle/>
          <a:p>
            <a:r>
              <a:rPr lang="ar-IQ" sz="2800" b="1" dirty="0"/>
              <a:t>المبحث </a:t>
            </a:r>
            <a:r>
              <a:rPr lang="ar-IQ" sz="2800" b="1" dirty="0" smtClean="0"/>
              <a:t>الثاني: </a:t>
            </a:r>
            <a:br>
              <a:rPr lang="ar-IQ" sz="2800" b="1" dirty="0" smtClean="0"/>
            </a:br>
            <a:r>
              <a:rPr lang="ar-IQ" sz="2800" b="1" dirty="0" smtClean="0"/>
              <a:t>تغيير الاتجاهات في العمل السياحي ووظائفها وطبيعتها</a:t>
            </a:r>
            <a:endParaRPr lang="ar-IQ" sz="2800" dirty="0"/>
          </a:p>
        </p:txBody>
      </p:sp>
    </p:spTree>
    <p:extLst>
      <p:ext uri="{BB962C8B-B14F-4D97-AF65-F5344CB8AC3E}">
        <p14:creationId xmlns:p14="http://schemas.microsoft.com/office/powerpoint/2010/main" val="135763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ar-IQ" sz="4400" b="1" dirty="0" smtClean="0"/>
              <a:t>تأثير الاتجاهات في سلوك السائح:</a:t>
            </a:r>
          </a:p>
          <a:p>
            <a:pPr marL="0" indent="0">
              <a:buNone/>
            </a:pPr>
            <a:r>
              <a:rPr lang="ar-IQ" dirty="0" smtClean="0"/>
              <a:t>نظرا للثبات النسبي للاتجاهات فإن تعديلها او تغييرها ليس بالامر الهين، وهي كالآتي:</a:t>
            </a:r>
          </a:p>
          <a:p>
            <a:pPr marL="1600200" indent="-1600200">
              <a:buNone/>
            </a:pPr>
            <a:r>
              <a:rPr lang="ar-IQ" dirty="0" smtClean="0"/>
              <a:t>1- خصائص وصفات من يقوم بالتواصل: بوجه عام عندما يكون القائم بعملية الاقناع محبوبا ومقبولا من المستمعين اليه يزداد نجاحه في احداث التغيير المطلوب في الاتجاهات.</a:t>
            </a:r>
          </a:p>
          <a:p>
            <a:pPr marL="1600200" indent="-1600200">
              <a:buNone/>
            </a:pPr>
            <a:r>
              <a:rPr lang="ar-IQ" dirty="0" smtClean="0"/>
              <a:t>2- خصائص عملية التواصل نفسها: بصفة عامة محتواها وما يستثيره من جوانب انفعالية على وجه التحديد.</a:t>
            </a:r>
          </a:p>
          <a:p>
            <a:pPr marL="1600200" indent="-1600200">
              <a:buNone/>
            </a:pPr>
            <a:r>
              <a:rPr lang="ar-IQ" dirty="0" smtClean="0"/>
              <a:t>3- صفات ملقي الاقناع: هذه الخصائص تحدد تباين الافراد في امكانية اقناعهم بيسر سواء كانت سمات شخصية او عمليات معرفية.</a:t>
            </a:r>
          </a:p>
          <a:p>
            <a:pPr marL="1600200" indent="-1600200">
              <a:buNone/>
            </a:pPr>
            <a:r>
              <a:rPr lang="ar-IQ" dirty="0" smtClean="0"/>
              <a:t>4- تأثير التعرض المتكرر لمجالات الاقناع: ترى دراسات كثيرة ان التعرض المتكرر في اطار حدود معينة لنفس المثير، يؤدي الى تغيير اتجاهاتنا نحوه في الاتجاه المرغوب.</a:t>
            </a:r>
          </a:p>
          <a:p>
            <a:pPr marL="0" indent="0">
              <a:buNone/>
            </a:pPr>
            <a:endParaRPr lang="ar-IQ" dirty="0" smtClean="0"/>
          </a:p>
          <a:p>
            <a:r>
              <a:rPr lang="ar-IQ" sz="3600" b="1" dirty="0" smtClean="0"/>
              <a:t>العوامل المؤثر في نمو الاتجاها لدى السائح: </a:t>
            </a:r>
            <a:r>
              <a:rPr lang="ar-IQ" dirty="0" smtClean="0"/>
              <a:t>عوامل تكوين الاتجاهات تتمثل في:</a:t>
            </a:r>
          </a:p>
          <a:p>
            <a:pPr marL="288925" indent="-288925">
              <a:buFontTx/>
              <a:buChar char="-"/>
            </a:pPr>
            <a:r>
              <a:rPr lang="ar-IQ" b="1" dirty="0" smtClean="0"/>
              <a:t>الاسرة</a:t>
            </a:r>
            <a:r>
              <a:rPr lang="ar-IQ" dirty="0" smtClean="0"/>
              <a:t>: تأثير الاسرة عملية غير منفصلة عن عملية التنشئة الاجتماعية، حيث يتعلم الطفل العديد من الاتجاهات المشابهة لاتجاهات والديه.</a:t>
            </a:r>
          </a:p>
          <a:p>
            <a:pPr marL="288925" indent="-288925">
              <a:buFontTx/>
              <a:buChar char="-"/>
            </a:pPr>
            <a:r>
              <a:rPr lang="ar-IQ" dirty="0" smtClean="0"/>
              <a:t>المدرسة: تلعب دورا هاما في تطوير وتكوين الاتجاهات لدى المتعلمين.</a:t>
            </a:r>
          </a:p>
          <a:p>
            <a:pPr marL="288925" indent="-288925">
              <a:buFontTx/>
              <a:buChar char="-"/>
            </a:pPr>
            <a:r>
              <a:rPr lang="ar-IQ" dirty="0" smtClean="0"/>
              <a:t>وسائل الاعلام: تقوم هذه الوسائل في تشكيل اتجاهات الفرد وتزوده بالمعارف المختلفة.</a:t>
            </a:r>
          </a:p>
          <a:p>
            <a:pPr marL="288925" indent="-288925">
              <a:buFontTx/>
              <a:buChar char="-"/>
            </a:pPr>
            <a:r>
              <a:rPr lang="ar-IQ" dirty="0" smtClean="0"/>
              <a:t>المجتمع بمؤسساته المختلفة: تلعب دورا بارزا في تكوين الاتجاهات.</a:t>
            </a:r>
            <a:endParaRPr lang="ar-IQ" dirty="0"/>
          </a:p>
        </p:txBody>
      </p:sp>
      <p:sp>
        <p:nvSpPr>
          <p:cNvPr id="4" name="Title 1"/>
          <p:cNvSpPr>
            <a:spLocks noGrp="1"/>
          </p:cNvSpPr>
          <p:nvPr>
            <p:ph type="title"/>
          </p:nvPr>
        </p:nvSpPr>
        <p:spPr>
          <a:xfrm>
            <a:off x="457200" y="274638"/>
            <a:ext cx="8229600" cy="1143000"/>
          </a:xfrm>
        </p:spPr>
        <p:txBody>
          <a:bodyPr>
            <a:normAutofit/>
          </a:bodyPr>
          <a:lstStyle/>
          <a:p>
            <a:r>
              <a:rPr lang="ar-IQ" sz="2800" b="1" dirty="0"/>
              <a:t>المبحث </a:t>
            </a:r>
            <a:r>
              <a:rPr lang="ar-IQ" sz="2800" b="1" dirty="0" smtClean="0"/>
              <a:t>الثالث: </a:t>
            </a:r>
            <a:r>
              <a:rPr lang="ar-IQ" sz="2800" b="1" dirty="0" smtClean="0"/>
              <a:t/>
            </a:r>
            <a:br>
              <a:rPr lang="ar-IQ" sz="2800" b="1" dirty="0" smtClean="0"/>
            </a:br>
            <a:r>
              <a:rPr lang="ar-IQ" sz="2800" b="1" dirty="0" smtClean="0"/>
              <a:t>تأثير الاتجاهات في سلوك السائح والعوامل المؤثرة عليها ومقاييسها </a:t>
            </a:r>
            <a:endParaRPr lang="ar-IQ" sz="2800" dirty="0"/>
          </a:p>
        </p:txBody>
      </p:sp>
    </p:spTree>
    <p:extLst>
      <p:ext uri="{BB962C8B-B14F-4D97-AF65-F5344CB8AC3E}">
        <p14:creationId xmlns:p14="http://schemas.microsoft.com/office/powerpoint/2010/main" val="167290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55000" lnSpcReduction="20000"/>
          </a:bodyPr>
          <a:lstStyle/>
          <a:p>
            <a:pPr marL="168275" indent="-168275"/>
            <a:r>
              <a:rPr lang="ar-IQ" sz="3600" b="1" dirty="0" smtClean="0"/>
              <a:t>مقاييس الاتجاه لدى السائح: </a:t>
            </a:r>
            <a:r>
              <a:rPr lang="ar-IQ" dirty="0" smtClean="0"/>
              <a:t>يمكن ان يقاس ويسجل السلوك بواحدة او اكثر من المظاهر التالية:</a:t>
            </a:r>
          </a:p>
          <a:p>
            <a:pPr marL="0" indent="0">
              <a:buNone/>
            </a:pPr>
            <a:r>
              <a:rPr lang="ar-IQ" dirty="0" smtClean="0"/>
              <a:t>أ - معدل تكرار السلوك.</a:t>
            </a:r>
          </a:p>
          <a:p>
            <a:pPr marL="0" indent="0">
              <a:buNone/>
            </a:pPr>
            <a:r>
              <a:rPr lang="ar-IQ" dirty="0" smtClean="0"/>
              <a:t>ب - مدة حدوث السلوك.</a:t>
            </a:r>
          </a:p>
          <a:p>
            <a:pPr marL="0" indent="0">
              <a:buNone/>
            </a:pPr>
            <a:r>
              <a:rPr lang="ar-IQ" dirty="0" smtClean="0"/>
              <a:t>ج‍ - طبوغرافية السلوك.</a:t>
            </a:r>
          </a:p>
          <a:p>
            <a:pPr marL="0" indent="0">
              <a:buNone/>
            </a:pPr>
            <a:r>
              <a:rPr lang="ar-IQ" dirty="0" smtClean="0"/>
              <a:t>د – قوة السلوك او شدته.</a:t>
            </a:r>
          </a:p>
          <a:p>
            <a:pPr marL="0" indent="0">
              <a:buNone/>
            </a:pPr>
            <a:r>
              <a:rPr lang="ar-IQ" dirty="0" smtClean="0"/>
              <a:t>ه‍ - كمون السلوك.</a:t>
            </a:r>
          </a:p>
          <a:p>
            <a:pPr marL="0" indent="0">
              <a:buNone/>
            </a:pPr>
            <a:r>
              <a:rPr lang="ar-IQ" dirty="0" smtClean="0"/>
              <a:t>و – مكان حدوث السلوك.</a:t>
            </a:r>
          </a:p>
          <a:p>
            <a:pPr marL="0" indent="0">
              <a:buNone/>
            </a:pPr>
            <a:endParaRPr lang="ar-IQ" dirty="0"/>
          </a:p>
          <a:p>
            <a:pPr marL="168275" indent="-168275"/>
            <a:r>
              <a:rPr lang="ar-IQ" sz="3600" b="1" dirty="0" smtClean="0"/>
              <a:t>اسباب حدوث السلوك غير المقبول:</a:t>
            </a:r>
          </a:p>
          <a:p>
            <a:pPr marL="288925" indent="-288925">
              <a:buAutoNum type="arabic1Minus"/>
            </a:pPr>
            <a:r>
              <a:rPr lang="ar-IQ" b="1" dirty="0" smtClean="0"/>
              <a:t>التنشئة الاجتماعية: </a:t>
            </a:r>
            <a:r>
              <a:rPr lang="ar-IQ" dirty="0" smtClean="0"/>
              <a:t>ان للاسرة والجيران والرفاق والمدرسة وثقافة المجتمع وقيمه آثارها الكبرى الى سلوك الفرد ومن امثلة المؤثرات:</a:t>
            </a:r>
          </a:p>
          <a:p>
            <a:pPr marL="0" indent="347663">
              <a:buNone/>
            </a:pPr>
            <a:r>
              <a:rPr lang="ar-IQ" dirty="0" smtClean="0"/>
              <a:t>- الحماية الزائدة.		- الاهمال الزائد.		- المساندة العمياء.</a:t>
            </a:r>
          </a:p>
          <a:p>
            <a:pPr marL="0" indent="347663">
              <a:buNone/>
            </a:pPr>
            <a:r>
              <a:rPr lang="ar-IQ" dirty="0" smtClean="0"/>
              <a:t>- التساهل.			- التسلط.			- الاهانة والتحقير.</a:t>
            </a:r>
          </a:p>
          <a:p>
            <a:pPr marL="0" indent="347663">
              <a:buNone/>
            </a:pPr>
            <a:r>
              <a:rPr lang="ar-IQ" dirty="0" smtClean="0"/>
              <a:t>- الاهانة والتحقير.		- التدليل الزائد.		- سلب حرية اتخاذ القرار.</a:t>
            </a:r>
          </a:p>
          <a:p>
            <a:pPr marL="0" indent="347663">
              <a:buNone/>
            </a:pPr>
            <a:r>
              <a:rPr lang="ar-IQ" dirty="0" smtClean="0"/>
              <a:t>- معاملة الذكر على انه انثى.	- العقاب المتذبذب.		- التفرقة بين الابناء.</a:t>
            </a:r>
          </a:p>
          <a:p>
            <a:pPr marL="0" indent="347663">
              <a:buNone/>
            </a:pPr>
            <a:r>
              <a:rPr lang="ar-IQ" dirty="0" smtClean="0"/>
              <a:t>- إثارة الالم النفسي من خلال اشعار الطفل بالذنب.</a:t>
            </a:r>
          </a:p>
          <a:p>
            <a:pPr marL="0" indent="0">
              <a:buNone/>
            </a:pPr>
            <a:r>
              <a:rPr lang="ar-IQ" dirty="0" smtClean="0"/>
              <a:t>ب- </a:t>
            </a:r>
            <a:r>
              <a:rPr lang="ar-IQ" b="1" dirty="0" smtClean="0"/>
              <a:t>الامراض العضوية: </a:t>
            </a:r>
            <a:r>
              <a:rPr lang="ar-IQ" dirty="0" smtClean="0"/>
              <a:t>كالاضطرابات السمعية او البصرية او البدانة او الضعف العام، لكل منها تأثيراتها على السلوك العام للطفل وظهور الاضطرابات السلوكية مثل الغيرة ، القلق، الخوف والخجل ما يتسبب في امراض سلوكية عديدة.</a:t>
            </a:r>
            <a:endParaRPr lang="ar-IQ" dirty="0"/>
          </a:p>
        </p:txBody>
      </p:sp>
    </p:spTree>
    <p:extLst>
      <p:ext uri="{BB962C8B-B14F-4D97-AF65-F5344CB8AC3E}">
        <p14:creationId xmlns:p14="http://schemas.microsoft.com/office/powerpoint/2010/main" val="2950113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2552</TotalTime>
  <Words>999</Words>
  <Application>Microsoft Office PowerPoint</Application>
  <PresentationFormat>On-screen Show (4:3)</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إدارة سلوك الضيف   </vt:lpstr>
      <vt:lpstr>الفصل الثالث: الاتجاهات النفسية للسائح المبحث الاول: مفهوم الاتجاهات، وخصائصها ومكوناتها</vt:lpstr>
      <vt:lpstr>PowerPoint Presentation</vt:lpstr>
      <vt:lpstr>المبحث الثاني:  تغيير الاتجاهات في العمل السياحي ووظائفها وطبيعتها</vt:lpstr>
      <vt:lpstr>المبحث الثاني:  تغيير الاتجاهات في العمل السياحي ووظائفها وطبيعتها</vt:lpstr>
      <vt:lpstr>المبحث الثالث:  تأثير الاتجاهات في سلوك السائح والعوامل المؤثرة عليها ومقاييسها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سلوك السائح (المستهلك) السياحي</dc:title>
  <dc:creator>Samer</dc:creator>
  <cp:lastModifiedBy>Samer</cp:lastModifiedBy>
  <cp:revision>128</cp:revision>
  <dcterms:created xsi:type="dcterms:W3CDTF">2020-06-03T18:56:25Z</dcterms:created>
  <dcterms:modified xsi:type="dcterms:W3CDTF">2020-06-21T16:59:37Z</dcterms:modified>
</cp:coreProperties>
</file>