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6" d="100"/>
          <a:sy n="96" d="100"/>
        </p:scale>
        <p:origin x="-32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26/10/1441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72857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26/10/1441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29961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26/10/1441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05745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26/10/1441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497221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179F57-B952-40B9-86E5-5D278A5C428B}" type="datetimeFigureOut">
              <a:rPr lang="ar-IQ" smtClean="0"/>
              <a:t>26/10/1441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79032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3179F57-B952-40B9-86E5-5D278A5C428B}" type="datetimeFigureOut">
              <a:rPr lang="ar-IQ" smtClean="0"/>
              <a:t>26/10/1441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83334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3179F57-B952-40B9-86E5-5D278A5C428B}" type="datetimeFigureOut">
              <a:rPr lang="ar-IQ" smtClean="0"/>
              <a:t>26/10/1441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780188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3179F57-B952-40B9-86E5-5D278A5C428B}" type="datetimeFigureOut">
              <a:rPr lang="ar-IQ" smtClean="0"/>
              <a:t>26/10/1441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62841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79F57-B952-40B9-86E5-5D278A5C428B}" type="datetimeFigureOut">
              <a:rPr lang="ar-IQ" smtClean="0"/>
              <a:t>26/10/1441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659167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9F57-B952-40B9-86E5-5D278A5C428B}" type="datetimeFigureOut">
              <a:rPr lang="ar-IQ" smtClean="0"/>
              <a:t>26/10/1441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8052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9F57-B952-40B9-86E5-5D278A5C428B}" type="datetimeFigureOut">
              <a:rPr lang="ar-IQ" smtClean="0"/>
              <a:t>26/10/1441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43425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3179F57-B952-40B9-86E5-5D278A5C428B}" type="datetimeFigureOut">
              <a:rPr lang="ar-IQ" smtClean="0"/>
              <a:t>26/10/1441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957538-4DAB-41A0-B56D-0B4A5319EE62}" type="slidenum">
              <a:rPr lang="ar-IQ" smtClean="0"/>
              <a:t>‹#›</a:t>
            </a:fld>
            <a:endParaRPr lang="ar-IQ"/>
          </a:p>
        </p:txBody>
      </p:sp>
    </p:spTree>
    <p:extLst>
      <p:ext uri="{BB962C8B-B14F-4D97-AF65-F5344CB8AC3E}">
        <p14:creationId xmlns:p14="http://schemas.microsoft.com/office/powerpoint/2010/main" val="952022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b="1" dirty="0" smtClean="0"/>
              <a:t>إدارة سلوك </a:t>
            </a:r>
            <a:r>
              <a:rPr lang="ar-IQ" b="1" dirty="0" smtClean="0"/>
              <a:t>الضيف</a:t>
            </a:r>
            <a:br>
              <a:rPr lang="ar-IQ" b="1" dirty="0" smtClean="0"/>
            </a:br>
            <a:r>
              <a:rPr lang="ar-IQ" b="1" dirty="0" smtClean="0"/>
              <a:t>الفصل الثاني</a:t>
            </a:r>
            <a:r>
              <a:rPr lang="en-US" dirty="0" smtClean="0"/>
              <a:t/>
            </a:r>
            <a:br>
              <a:rPr lang="en-US" dirty="0" smtClean="0"/>
            </a:br>
            <a:r>
              <a:rPr lang="en-US" dirty="0" smtClean="0"/>
              <a:t/>
            </a:r>
            <a:br>
              <a:rPr lang="en-US" dirty="0" smtClean="0"/>
            </a:br>
            <a:endParaRPr lang="ar-IQ" dirty="0"/>
          </a:p>
        </p:txBody>
      </p:sp>
      <p:sp>
        <p:nvSpPr>
          <p:cNvPr id="3" name="Subtitle 2"/>
          <p:cNvSpPr>
            <a:spLocks noGrp="1"/>
          </p:cNvSpPr>
          <p:nvPr>
            <p:ph type="subTitle" idx="1"/>
          </p:nvPr>
        </p:nvSpPr>
        <p:spPr>
          <a:xfrm>
            <a:off x="1371600" y="3657600"/>
            <a:ext cx="6400800" cy="1752600"/>
          </a:xfrm>
        </p:spPr>
        <p:txBody>
          <a:bodyPr>
            <a:normAutofit/>
          </a:bodyPr>
          <a:lstStyle/>
          <a:p>
            <a:r>
              <a:rPr lang="ar-IQ" b="1" dirty="0" smtClean="0"/>
              <a:t>المرحلة الاولى</a:t>
            </a:r>
            <a:endParaRPr lang="en-US" dirty="0"/>
          </a:p>
          <a:p>
            <a:r>
              <a:rPr lang="ar-IQ" b="1" dirty="0"/>
              <a:t>كلية العلوم السياحية</a:t>
            </a:r>
            <a:endParaRPr lang="en-US" dirty="0"/>
          </a:p>
          <a:p>
            <a:endParaRPr lang="ar-IQ" dirty="0"/>
          </a:p>
        </p:txBody>
      </p:sp>
    </p:spTree>
    <p:extLst>
      <p:ext uri="{BB962C8B-B14F-4D97-AF65-F5344CB8AC3E}">
        <p14:creationId xmlns:p14="http://schemas.microsoft.com/office/powerpoint/2010/main" val="145763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ar-IQ" b="1" dirty="0" smtClean="0"/>
              <a:t>الفصل الثاني : دوافع السائح</a:t>
            </a:r>
            <a:br>
              <a:rPr lang="ar-IQ" b="1" dirty="0" smtClean="0"/>
            </a:br>
            <a:r>
              <a:rPr lang="ar-IQ" sz="3600" b="1" dirty="0" smtClean="0"/>
              <a:t>المبحث الاول: تعريف الدوافع وعلاقته بسلوك السائح</a:t>
            </a:r>
            <a:endParaRPr lang="ar-IQ" sz="3600" dirty="0"/>
          </a:p>
        </p:txBody>
      </p:sp>
      <p:sp>
        <p:nvSpPr>
          <p:cNvPr id="3" name="Content Placeholder 2"/>
          <p:cNvSpPr>
            <a:spLocks noGrp="1"/>
          </p:cNvSpPr>
          <p:nvPr>
            <p:ph idx="1"/>
          </p:nvPr>
        </p:nvSpPr>
        <p:spPr>
          <a:xfrm>
            <a:off x="457200" y="1828800"/>
            <a:ext cx="8229600" cy="4038600"/>
          </a:xfrm>
        </p:spPr>
        <p:txBody>
          <a:bodyPr>
            <a:noAutofit/>
          </a:bodyPr>
          <a:lstStyle/>
          <a:p>
            <a:pPr marL="0" indent="0">
              <a:buNone/>
            </a:pPr>
            <a:r>
              <a:rPr lang="ar-IQ" sz="2200" b="1" dirty="0" smtClean="0"/>
              <a:t>مفهوم الدوافع:</a:t>
            </a:r>
          </a:p>
          <a:p>
            <a:pPr marL="0" indent="0">
              <a:buNone/>
            </a:pPr>
            <a:r>
              <a:rPr lang="ar-IQ" sz="2200" dirty="0" smtClean="0"/>
              <a:t>ان البحث في موضوع الدوافع يعد من الامور بالغة الصعوبة حتى بالنسبة للباحثين المحترفين فالابحاث تؤكد على حقيقة ان للفرد دوافع مختلفة بل ولكل فرد دوافع متباينة ومتغيرة، هذا يعني ان للفرد اكثر من دافع واحد.</a:t>
            </a:r>
          </a:p>
          <a:p>
            <a:pPr marL="0" indent="0">
              <a:buNone/>
            </a:pPr>
            <a:r>
              <a:rPr lang="ar-IQ" sz="2200" b="1" dirty="0" smtClean="0"/>
              <a:t>المفهوم العام للدوافع:</a:t>
            </a:r>
          </a:p>
          <a:p>
            <a:pPr marL="0" indent="0">
              <a:buNone/>
            </a:pPr>
            <a:r>
              <a:rPr lang="ar-IQ" sz="2200" dirty="0" smtClean="0"/>
              <a:t>تعرف الدافعية بأنها حالة داخلية جسمية او نفسية تدفع الفرد نحو سلوك في ظروف معينة وتوجهه نحو حاجة او هدف محدد، اي أنها قوة محركة منشطة وموجهة في وقت واحد.</a:t>
            </a:r>
          </a:p>
          <a:p>
            <a:pPr marL="0" indent="0">
              <a:buNone/>
            </a:pPr>
            <a:r>
              <a:rPr lang="ar-IQ" sz="2200" b="1" dirty="0" smtClean="0"/>
              <a:t>علاقة الدافع بالسلوك السياحي:</a:t>
            </a:r>
          </a:p>
          <a:p>
            <a:pPr marL="0" indent="0">
              <a:buNone/>
            </a:pPr>
            <a:r>
              <a:rPr lang="ar-IQ" sz="2200" dirty="0" smtClean="0"/>
              <a:t>تمثل الدوافع نقطة البداية للتحرك باتجاه سلوكي بصورة عملية بإشباع الحاجات او استجابة لمجموعة بواعث دافعة للتعرف، ويعتمد ذلك على طبيعة الحاجات ومكانتها في المجتمع المحيط به والظروف السائدة.</a:t>
            </a:r>
            <a:endParaRPr lang="ar-IQ" sz="2200" dirty="0"/>
          </a:p>
        </p:txBody>
      </p:sp>
    </p:spTree>
    <p:extLst>
      <p:ext uri="{BB962C8B-B14F-4D97-AF65-F5344CB8AC3E}">
        <p14:creationId xmlns:p14="http://schemas.microsoft.com/office/powerpoint/2010/main" val="142987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3600" b="1" dirty="0"/>
              <a:t>المبحث </a:t>
            </a:r>
            <a:r>
              <a:rPr lang="ar-IQ" sz="3600" b="1" dirty="0" smtClean="0"/>
              <a:t>الثاني: أهمية وانواع الدوافع</a:t>
            </a:r>
            <a:endParaRPr lang="ar-IQ" sz="3600" dirty="0"/>
          </a:p>
        </p:txBody>
      </p:sp>
      <p:sp>
        <p:nvSpPr>
          <p:cNvPr id="3" name="Content Placeholder 2"/>
          <p:cNvSpPr>
            <a:spLocks noGrp="1"/>
          </p:cNvSpPr>
          <p:nvPr>
            <p:ph idx="1"/>
          </p:nvPr>
        </p:nvSpPr>
        <p:spPr/>
        <p:txBody>
          <a:bodyPr>
            <a:normAutofit fontScale="77500" lnSpcReduction="20000"/>
          </a:bodyPr>
          <a:lstStyle/>
          <a:p>
            <a:pPr marL="0" indent="0">
              <a:buNone/>
            </a:pPr>
            <a:r>
              <a:rPr lang="ar-IQ" b="1" dirty="0" smtClean="0"/>
              <a:t>اهمية الدوافع:</a:t>
            </a:r>
          </a:p>
          <a:p>
            <a:pPr marL="119063" indent="169863">
              <a:buNone/>
            </a:pPr>
            <a:r>
              <a:rPr lang="ar-IQ" dirty="0" smtClean="0"/>
              <a:t>يعتبر موضوع الدوافع من الموضوعات المهمة في علم النفس بشكل عام وعلم النفس التربوي بشكل خاص، فهو يوثق الصلة بعملية الادراك والتذكر والتخيل والتفكير والتعلم وأساس دراسة الشخصية والصحة النفسية. وتكمن اهمية الدوافع في:</a:t>
            </a:r>
          </a:p>
          <a:p>
            <a:pPr marL="685800" indent="-396875">
              <a:buNone/>
            </a:pPr>
            <a:r>
              <a:rPr lang="ar-IQ" dirty="0" smtClean="0"/>
              <a:t>1- تساعد الانسان على زيادة معرفته بنفسه وبغيرهوتدفعه الى التصرف بما تقتضيه الظروف والمواقف المختلفة.</a:t>
            </a:r>
          </a:p>
          <a:p>
            <a:pPr marL="685800" indent="-396875">
              <a:buNone/>
            </a:pPr>
            <a:r>
              <a:rPr lang="ar-IQ" dirty="0" smtClean="0"/>
              <a:t>2- تجعل الفرد اكثر قدرة على تفسير تصرفات الآخرين، مثل معرفة الام والمربية بسلوك الاطفال وحاجته الى العطف وجذب الانتباه.</a:t>
            </a:r>
          </a:p>
          <a:p>
            <a:pPr marL="685800" indent="-396875">
              <a:buNone/>
            </a:pPr>
            <a:r>
              <a:rPr lang="ar-IQ" dirty="0" smtClean="0"/>
              <a:t>3- تساعد الدوافع على التنبؤ بالسوكل الانساني اذا عرف دوافعه.</a:t>
            </a:r>
          </a:p>
          <a:p>
            <a:pPr marL="685800" indent="-396875">
              <a:buNone/>
            </a:pPr>
            <a:r>
              <a:rPr lang="ar-IQ" dirty="0" smtClean="0"/>
              <a:t>4- تلعب اهمية الدوافع في عدة ميادين وخاصة ميدان التربية تساعد على حفز دافعية التلاميذ نحو التعلم المثمر.</a:t>
            </a:r>
          </a:p>
          <a:p>
            <a:pPr marL="685800" indent="-396875">
              <a:buNone/>
            </a:pPr>
            <a:r>
              <a:rPr lang="ar-IQ" dirty="0" smtClean="0"/>
              <a:t>5- تلعب الدوافع دورا مهما في ميدان العلاج النفسي.</a:t>
            </a:r>
          </a:p>
        </p:txBody>
      </p:sp>
    </p:spTree>
    <p:extLst>
      <p:ext uri="{BB962C8B-B14F-4D97-AF65-F5344CB8AC3E}">
        <p14:creationId xmlns:p14="http://schemas.microsoft.com/office/powerpoint/2010/main" val="2785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85000" lnSpcReduction="20000"/>
          </a:bodyPr>
          <a:lstStyle/>
          <a:p>
            <a:pPr marL="0" indent="0">
              <a:buNone/>
            </a:pPr>
            <a:r>
              <a:rPr lang="ar-IQ" sz="4300" b="1" dirty="0" smtClean="0"/>
              <a:t>انواع الدوافع:</a:t>
            </a:r>
          </a:p>
          <a:p>
            <a:pPr marL="0" indent="0">
              <a:buNone/>
            </a:pPr>
            <a:endParaRPr lang="ar-IQ" sz="4300" b="1" dirty="0" smtClean="0"/>
          </a:p>
          <a:p>
            <a:pPr marL="1768475" indent="-1768475">
              <a:buNone/>
            </a:pPr>
            <a:r>
              <a:rPr lang="ar-IQ" b="1" dirty="0" smtClean="0"/>
              <a:t>- الدافع الفطرية: </a:t>
            </a:r>
            <a:r>
              <a:rPr lang="ar-IQ" dirty="0" smtClean="0"/>
              <a:t>يقصد بها تلك الدوافع التي يولد الانسان وهو مزود بها، فلا يحتاج الفرد الى تعلمها مثل:</a:t>
            </a:r>
          </a:p>
          <a:p>
            <a:pPr marL="1768475" indent="-1768475">
              <a:buNone/>
            </a:pPr>
            <a:r>
              <a:rPr lang="ar-IQ" b="1" dirty="0" smtClean="0"/>
              <a:t>- دافع الامومة: </a:t>
            </a:r>
            <a:r>
              <a:rPr lang="ar-IQ" dirty="0" smtClean="0"/>
              <a:t>ان دافع الأمومة من الدوافع الفطرية، فحماية الصغار والالتصاق بها وإطعامها وسرعة العودة اليها عند فراقها.</a:t>
            </a:r>
          </a:p>
          <a:p>
            <a:pPr marL="1768475" indent="-1768475">
              <a:buNone/>
            </a:pPr>
            <a:r>
              <a:rPr lang="ar-IQ" b="1" dirty="0" smtClean="0"/>
              <a:t>- دوافع مكتسبة: </a:t>
            </a:r>
            <a:r>
              <a:rPr lang="ar-IQ" dirty="0" smtClean="0"/>
              <a:t>يقصد بها تلك الدوافع التي يكتسبها الانسان من البيئة من خلال التفاعل بين الانسان وبيئته، مثال دافعية التحصيل التي هي الرغبة للمشاركة في النشاطات العقلية المعقدة او الحاجة الى المعرفة.</a:t>
            </a:r>
          </a:p>
          <a:p>
            <a:pPr marL="1768475" indent="-1768475">
              <a:buNone/>
            </a:pPr>
            <a:r>
              <a:rPr lang="ar-IQ" b="1" dirty="0" smtClean="0"/>
              <a:t>- الدافعية الخارجية: </a:t>
            </a:r>
            <a:r>
              <a:rPr lang="ar-IQ" dirty="0" smtClean="0"/>
              <a:t>وهي التي يكون مصدرها خارجيا كالمعلم، إدارة المدرسة او اولياء الامور.</a:t>
            </a:r>
          </a:p>
          <a:p>
            <a:pPr marL="1768475" indent="-1768475">
              <a:buNone/>
            </a:pPr>
            <a:r>
              <a:rPr lang="ar-IQ" b="1" dirty="0" smtClean="0"/>
              <a:t>- الدافعية داخلية: </a:t>
            </a:r>
            <a:r>
              <a:rPr lang="ar-IQ" dirty="0" smtClean="0"/>
              <a:t>هي التي يكون مصدرها المتعلم نفسه، مدفوعا برغبة داخلية لارضاء ذاته.</a:t>
            </a:r>
          </a:p>
        </p:txBody>
      </p:sp>
    </p:spTree>
    <p:extLst>
      <p:ext uri="{BB962C8B-B14F-4D97-AF65-F5344CB8AC3E}">
        <p14:creationId xmlns:p14="http://schemas.microsoft.com/office/powerpoint/2010/main" val="3924344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b="1" dirty="0"/>
              <a:t>المبحث </a:t>
            </a:r>
            <a:r>
              <a:rPr lang="ar-IQ" b="1" dirty="0" smtClean="0"/>
              <a:t>الثالث: الدافعية في السياحة</a:t>
            </a:r>
            <a:endParaRPr lang="ar-IQ" dirty="0"/>
          </a:p>
        </p:txBody>
      </p:sp>
      <p:sp>
        <p:nvSpPr>
          <p:cNvPr id="3" name="Content Placeholder 2"/>
          <p:cNvSpPr>
            <a:spLocks noGrp="1"/>
          </p:cNvSpPr>
          <p:nvPr>
            <p:ph idx="1"/>
          </p:nvPr>
        </p:nvSpPr>
        <p:spPr/>
        <p:txBody>
          <a:bodyPr>
            <a:normAutofit fontScale="70000" lnSpcReduction="20000"/>
          </a:bodyPr>
          <a:lstStyle/>
          <a:p>
            <a:pPr marL="0" indent="0">
              <a:buNone/>
            </a:pPr>
            <a:r>
              <a:rPr lang="ar-IQ" dirty="0" smtClean="0"/>
              <a:t>للدافع دور مهم في تحديد وتوجيه سلوك الكائن الحي والذات الانسان. وقد عرف هيجان الدافعية بأنها : عملية داخلية بالنسبة للفرد تقوده الى ممارسة نوع ما من السوك للاستجابة الى مطالبه وحاجاته. وقد عرفها العديلي بأنها: القوى او الطاقات النفسية الداخلية التي توجه وتنسق تصرفات الفرد وسلوكه أثناء استجابته مع المواقف والمؤثرات البيئية المحيطة. والدافع السياحي يمكن ان ينظر اليها على اساس انها عملية مرحلية ومتعددة تمر بعدة خطوات قبل ان تصل الى عملية الاشباع والرضا وهي:</a:t>
            </a:r>
          </a:p>
          <a:p>
            <a:pPr marL="1600200" indent="-1600200">
              <a:buNone/>
            </a:pPr>
            <a:r>
              <a:rPr lang="ar-IQ" b="1" dirty="0" smtClean="0"/>
              <a:t>- الخطوة الاولى: </a:t>
            </a:r>
            <a:r>
              <a:rPr lang="ar-IQ" dirty="0" smtClean="0"/>
              <a:t>ظهور الحاجات والرغبات ودرجة الحاحها الداخلي الذي يتمثل في التوتر وعدم التوازن لدى الفرد.</a:t>
            </a:r>
          </a:p>
          <a:p>
            <a:pPr marL="1600200" indent="-1600200">
              <a:buNone/>
            </a:pPr>
            <a:r>
              <a:rPr lang="ar-IQ" b="1" dirty="0" smtClean="0"/>
              <a:t>- الخطوة الثانية: </a:t>
            </a:r>
            <a:r>
              <a:rPr lang="ar-IQ" dirty="0" smtClean="0"/>
              <a:t>وتعتبر هذه للبحث والاختيار من بين عدة بدائل لاشباع هذه الحاجات.</a:t>
            </a:r>
          </a:p>
          <a:p>
            <a:pPr marL="1600200" indent="-1600200">
              <a:buNone/>
            </a:pPr>
            <a:r>
              <a:rPr lang="ar-IQ" b="1" dirty="0" smtClean="0"/>
              <a:t>-</a:t>
            </a:r>
            <a:r>
              <a:rPr lang="ar-IQ" dirty="0" smtClean="0"/>
              <a:t> </a:t>
            </a:r>
            <a:r>
              <a:rPr lang="ar-IQ" b="1" dirty="0" smtClean="0"/>
              <a:t>الخطوة الثالثة: </a:t>
            </a:r>
            <a:r>
              <a:rPr lang="ar-IQ" dirty="0" smtClean="0"/>
              <a:t>وهي مرحلة ما بعد البحث تتحدد الهدف والسلوك المتبع لاشباع الحاجة لدى الفرد</a:t>
            </a:r>
          </a:p>
          <a:p>
            <a:pPr marL="1600200" indent="-1600200">
              <a:buNone/>
            </a:pPr>
            <a:r>
              <a:rPr lang="ar-IQ" b="1" dirty="0" smtClean="0"/>
              <a:t>- الخطوة الرابعة: </a:t>
            </a:r>
            <a:r>
              <a:rPr lang="ar-IQ" dirty="0" smtClean="0"/>
              <a:t>وهي مرحلة المراجعة والتقويم والربط بين هذه الحاجات.</a:t>
            </a:r>
          </a:p>
          <a:p>
            <a:pPr marL="1600200" indent="-1600200">
              <a:buNone/>
            </a:pPr>
            <a:r>
              <a:rPr lang="ar-IQ" b="1" dirty="0" smtClean="0"/>
              <a:t>- الخطوة الخامسة: </a:t>
            </a:r>
            <a:r>
              <a:rPr lang="ar-IQ" dirty="0" smtClean="0"/>
              <a:t>وهي مرحلة الجزاء ثوابا ام عقابا وتعتمد على تقويم الاداء.</a:t>
            </a:r>
          </a:p>
          <a:p>
            <a:pPr marL="1600200" indent="-1600200">
              <a:buNone/>
            </a:pPr>
            <a:r>
              <a:rPr lang="ar-IQ" b="1" dirty="0" smtClean="0"/>
              <a:t>الخطوة السادسة: </a:t>
            </a:r>
            <a:r>
              <a:rPr lang="ar-IQ" dirty="0" smtClean="0"/>
              <a:t>وهي الخطوة الاخيرة وهي ربط الفرد بين السلوك والجزاء الذي حصل عليه لإشباع الحاجة الاصلية.</a:t>
            </a:r>
          </a:p>
        </p:txBody>
      </p:sp>
    </p:spTree>
    <p:extLst>
      <p:ext uri="{BB962C8B-B14F-4D97-AF65-F5344CB8AC3E}">
        <p14:creationId xmlns:p14="http://schemas.microsoft.com/office/powerpoint/2010/main" val="3168860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70000" lnSpcReduction="20000"/>
          </a:bodyPr>
          <a:lstStyle/>
          <a:p>
            <a:pPr marL="0" indent="0">
              <a:buNone/>
            </a:pPr>
            <a:r>
              <a:rPr lang="ar-IQ" dirty="0" smtClean="0"/>
              <a:t>1- </a:t>
            </a:r>
            <a:r>
              <a:rPr lang="ar-IQ" b="1" dirty="0" smtClean="0"/>
              <a:t>النظرية الكلاسيكية لفريدريك تايلور</a:t>
            </a:r>
            <a:r>
              <a:rPr lang="ar-IQ" dirty="0" smtClean="0"/>
              <a:t>: وهي نظرية مدرسة الادارة العلمية التي ساعدت الادارة على زيادة الانتاج في زمن اقل وبجهد معقول مع تجاهل آدمية الفرد واساسها:</a:t>
            </a:r>
          </a:p>
          <a:p>
            <a:pPr>
              <a:buFontTx/>
              <a:buChar char="-"/>
            </a:pPr>
            <a:r>
              <a:rPr lang="ar-IQ" dirty="0" smtClean="0"/>
              <a:t>يؤدي تطبيق الاساليب العلمية في العمل الى الكفاية في الانتاج وإيجاد مقاييس ومعايير دقيقة لـتأدية وتنفيذ العمل في زمن أقل وجهد محدود عن طريق استخدام الزمن والحرة وتحديد مستويات العمل.</a:t>
            </a:r>
          </a:p>
          <a:p>
            <a:pPr>
              <a:buFontTx/>
              <a:buChar char="-"/>
            </a:pPr>
            <a:r>
              <a:rPr lang="ar-IQ" dirty="0" smtClean="0"/>
              <a:t>ان تطبيق الحوافز النقدية يؤدي الى زيادة الانتاج بمجهود وزمن معقولين وان الحوافز المادية هي الاساس لحفز الافراد وزيادة الانتاج.</a:t>
            </a:r>
          </a:p>
          <a:p>
            <a:pPr marL="0" indent="0">
              <a:buNone/>
            </a:pPr>
            <a:r>
              <a:rPr lang="ar-IQ" dirty="0" smtClean="0"/>
              <a:t>وينتمي تايلور الى علماء الادارة الاوائل الذين اعتمدوا على نظرية بسيطة لدوافع العمل والذين افترضوا بأن الانسان يعمل فقط من أجل المال وتتحدد قوة اندفاعه بمبلغ هذا المال: وفيما يأتي الافتراضات الضمنية:</a:t>
            </a:r>
          </a:p>
          <a:p>
            <a:pPr marL="514350" indent="-514350">
              <a:buAutoNum type="arabic1Minus"/>
            </a:pPr>
            <a:r>
              <a:rPr lang="ar-IQ" dirty="0" smtClean="0"/>
              <a:t>الانسان هو كائن اقتصادي يعمل بسبب حاجة وبدافع الحصول على دخل.</a:t>
            </a:r>
          </a:p>
          <a:p>
            <a:pPr marL="514350" indent="-514350">
              <a:buAutoNum type="arabic1Minus"/>
            </a:pPr>
            <a:r>
              <a:rPr lang="ar-IQ" dirty="0" smtClean="0"/>
              <a:t>الانساه هو كائن عقلاني يسعى لتعظيم مدخولاته ويبذل الجهد المناسب مع الدخل الحاصل عليه.</a:t>
            </a:r>
          </a:p>
          <a:p>
            <a:pPr marL="514350" indent="-514350">
              <a:buAutoNum type="arabic1Minus"/>
            </a:pPr>
            <a:r>
              <a:rPr lang="ar-IQ" dirty="0" smtClean="0"/>
              <a:t>يكون الانسان راضيا عن عمله اذا حقق دخلا عاليا.</a:t>
            </a:r>
            <a:endParaRPr lang="ar-IQ" dirty="0"/>
          </a:p>
        </p:txBody>
      </p:sp>
      <p:sp>
        <p:nvSpPr>
          <p:cNvPr id="2" name="TextBox 1"/>
          <p:cNvSpPr txBox="1"/>
          <p:nvPr/>
        </p:nvSpPr>
        <p:spPr>
          <a:xfrm>
            <a:off x="457200" y="304800"/>
            <a:ext cx="8229600" cy="830997"/>
          </a:xfrm>
          <a:prstGeom prst="rect">
            <a:avLst/>
          </a:prstGeom>
          <a:noFill/>
        </p:spPr>
        <p:txBody>
          <a:bodyPr wrap="square" rtlCol="1">
            <a:spAutoFit/>
          </a:bodyPr>
          <a:lstStyle/>
          <a:p>
            <a:r>
              <a:rPr lang="ar-IQ" sz="2400" b="1" dirty="0"/>
              <a:t>نظريات الدافعية</a:t>
            </a:r>
          </a:p>
          <a:p>
            <a:r>
              <a:rPr lang="ar-IQ" sz="2400" dirty="0"/>
              <a:t>المطلب الاول: النظرية </a:t>
            </a:r>
            <a:r>
              <a:rPr lang="ar-IQ" sz="2400" dirty="0" smtClean="0"/>
              <a:t>الكلاسيكية</a:t>
            </a:r>
            <a:endParaRPr lang="ar-IQ" sz="2400" dirty="0"/>
          </a:p>
        </p:txBody>
      </p:sp>
    </p:spTree>
    <p:extLst>
      <p:ext uri="{BB962C8B-B14F-4D97-AF65-F5344CB8AC3E}">
        <p14:creationId xmlns:p14="http://schemas.microsoft.com/office/powerpoint/2010/main" val="3598760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normAutofit fontScale="77500" lnSpcReduction="20000"/>
          </a:bodyPr>
          <a:lstStyle/>
          <a:p>
            <a:pPr marL="0" indent="0">
              <a:buNone/>
            </a:pPr>
            <a:r>
              <a:rPr lang="ar-IQ" dirty="0" smtClean="0"/>
              <a:t>2- </a:t>
            </a:r>
            <a:r>
              <a:rPr lang="ar-IQ" b="1" dirty="0" smtClean="0"/>
              <a:t>نظرية </a:t>
            </a:r>
            <a:r>
              <a:rPr lang="en-US" b="1" dirty="0" smtClean="0"/>
              <a:t>YX</a:t>
            </a:r>
            <a:r>
              <a:rPr lang="ar-IQ" b="1" dirty="0" smtClean="0"/>
              <a:t> لدوجلاس ماك جريجور</a:t>
            </a:r>
            <a:r>
              <a:rPr lang="ar-IQ" dirty="0" smtClean="0"/>
              <a:t>:</a:t>
            </a:r>
          </a:p>
          <a:p>
            <a:pPr marL="0" indent="0">
              <a:buNone/>
            </a:pPr>
            <a:r>
              <a:rPr lang="ar-IQ" dirty="0" smtClean="0"/>
              <a:t>فند جريجور بعض الفرضيات الدفاعية تحت عنوان نظرية </a:t>
            </a:r>
            <a:r>
              <a:rPr lang="en-US" dirty="0" smtClean="0"/>
              <a:t>X</a:t>
            </a:r>
            <a:r>
              <a:rPr lang="ar-IQ" dirty="0" smtClean="0"/>
              <a:t> التي وصفها بالنظرية التقليدية للتوجيه والصبط وهي:</a:t>
            </a:r>
          </a:p>
          <a:p>
            <a:pPr>
              <a:buFontTx/>
              <a:buChar char="-"/>
            </a:pPr>
            <a:r>
              <a:rPr lang="ar-IQ" dirty="0" smtClean="0"/>
              <a:t>الانسان العادي بطبيعته يكره العمل ويحاول الابتعاد عنه.</a:t>
            </a:r>
          </a:p>
          <a:p>
            <a:pPr>
              <a:buFontTx/>
              <a:buChar char="-"/>
            </a:pPr>
            <a:r>
              <a:rPr lang="ar-IQ" dirty="0" smtClean="0"/>
              <a:t>هذه الكراهية تحتم تهديد معظم الناس بالعقوبة لجعلهم يبذلون الجهد اللازم لانجاز اهداف المؤسسة.</a:t>
            </a:r>
          </a:p>
          <a:p>
            <a:pPr marL="0" indent="0">
              <a:buNone/>
            </a:pPr>
            <a:r>
              <a:rPr lang="ar-IQ" dirty="0" smtClean="0"/>
              <a:t>وقد لاحظ جريجور ان هناك فئة من المديرين تطبق نظرية </a:t>
            </a:r>
            <a:r>
              <a:rPr lang="en-US" dirty="0" smtClean="0"/>
              <a:t>X</a:t>
            </a:r>
            <a:r>
              <a:rPr lang="ar-IQ" dirty="0" smtClean="0"/>
              <a:t> والتي تنظر الى الفرد العادي على انه بطبيعته كسول لا يود العمل لا يعمل الا قليل لا طموح له ويكره المسؤولية وكل ما يهمه هو ذاته فقط.</a:t>
            </a:r>
          </a:p>
          <a:p>
            <a:pPr marL="0" indent="0">
              <a:buNone/>
            </a:pPr>
            <a:r>
              <a:rPr lang="ar-IQ" dirty="0" smtClean="0"/>
              <a:t>ويعتقد ماك جريجور بان الأبحث الحديثة في علوم السلوك قد اوضحت ان الافتراضات البديلة فيما يسميه بنظرية </a:t>
            </a:r>
            <a:r>
              <a:rPr lang="en-US" dirty="0" smtClean="0"/>
              <a:t>Y</a:t>
            </a:r>
            <a:r>
              <a:rPr lang="ar-IQ" dirty="0" smtClean="0"/>
              <a:t> قد تكون اكثر صحة من مبادئ نظرية </a:t>
            </a:r>
            <a:r>
              <a:rPr lang="en-US" dirty="0" smtClean="0"/>
              <a:t>X</a:t>
            </a:r>
            <a:r>
              <a:rPr lang="ar-IQ" dirty="0" smtClean="0"/>
              <a:t> وهي : بذل الجهد الجسماني والعقلي في العمل امر طبيعي مثله مثل التعب والراحة.</a:t>
            </a:r>
          </a:p>
        </p:txBody>
      </p:sp>
      <p:sp>
        <p:nvSpPr>
          <p:cNvPr id="4" name="TextBox 3"/>
          <p:cNvSpPr txBox="1"/>
          <p:nvPr/>
        </p:nvSpPr>
        <p:spPr>
          <a:xfrm>
            <a:off x="457200" y="381000"/>
            <a:ext cx="8229600" cy="830997"/>
          </a:xfrm>
          <a:prstGeom prst="rect">
            <a:avLst/>
          </a:prstGeom>
          <a:noFill/>
        </p:spPr>
        <p:txBody>
          <a:bodyPr wrap="square" rtlCol="1">
            <a:spAutoFit/>
          </a:bodyPr>
          <a:lstStyle/>
          <a:p>
            <a:r>
              <a:rPr lang="ar-IQ" sz="2400" b="1" dirty="0"/>
              <a:t>نظريات الدافعية</a:t>
            </a:r>
          </a:p>
          <a:p>
            <a:r>
              <a:rPr lang="ar-IQ" sz="2400" dirty="0"/>
              <a:t>المطلب الاول: النظرية </a:t>
            </a:r>
            <a:r>
              <a:rPr lang="ar-IQ" sz="2400" dirty="0" smtClean="0"/>
              <a:t>الكلاسيكية</a:t>
            </a:r>
            <a:endParaRPr lang="ar-IQ" sz="2400" dirty="0"/>
          </a:p>
        </p:txBody>
      </p:sp>
    </p:spTree>
    <p:extLst>
      <p:ext uri="{BB962C8B-B14F-4D97-AF65-F5344CB8AC3E}">
        <p14:creationId xmlns:p14="http://schemas.microsoft.com/office/powerpoint/2010/main" val="368958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2400" b="1" dirty="0"/>
              <a:t>نظريات الدافعية</a:t>
            </a:r>
            <a:br>
              <a:rPr lang="ar-IQ" sz="2400" b="1" dirty="0"/>
            </a:br>
            <a:r>
              <a:rPr lang="ar-IQ" sz="2400" dirty="0"/>
              <a:t>المطلب الاول: النظرية </a:t>
            </a:r>
            <a:r>
              <a:rPr lang="ar-IQ" sz="2400" dirty="0" smtClean="0"/>
              <a:t>الكلاسيكية</a:t>
            </a:r>
            <a:endParaRPr lang="ar-IQ" sz="2400" dirty="0"/>
          </a:p>
        </p:txBody>
      </p:sp>
      <p:sp>
        <p:nvSpPr>
          <p:cNvPr id="3" name="Content Placeholder 2"/>
          <p:cNvSpPr>
            <a:spLocks noGrp="1"/>
          </p:cNvSpPr>
          <p:nvPr>
            <p:ph idx="1"/>
          </p:nvPr>
        </p:nvSpPr>
        <p:spPr/>
        <p:txBody>
          <a:bodyPr>
            <a:normAutofit fontScale="55000" lnSpcReduction="20000"/>
          </a:bodyPr>
          <a:lstStyle/>
          <a:p>
            <a:pPr marL="0" indent="0">
              <a:buNone/>
            </a:pPr>
            <a:r>
              <a:rPr lang="ar-IQ" dirty="0" smtClean="0"/>
              <a:t>3- نظرية العلاقات الانسانية لتون مايو:</a:t>
            </a:r>
          </a:p>
          <a:p>
            <a:pPr marL="0" indent="0">
              <a:buNone/>
            </a:pPr>
            <a:r>
              <a:rPr lang="ar-IQ" dirty="0" smtClean="0"/>
              <a:t>تقوم هذه النظرية على أهمية فهم الافراد ايا كان مستواهم لبعضهم البعض من حيث سلوكهم وتصرفاتهم وميولهم، حيث ترى هذه النظرية ان الحوافز المادية فقط لن تؤدي وحدها الى رفع معدلات الاداء بل يجب ان نستعمل حوافز اخرى معنوية، حيث تفترض هذه النظرية ان الفرد بطبيعته نشيط يحب العمل وطموح ولا تنحصر حاجاته في المادة بل تتعداها الى حاجات نفسية واجتماعية.</a:t>
            </a:r>
          </a:p>
          <a:p>
            <a:pPr marL="0" indent="0">
              <a:buNone/>
            </a:pPr>
            <a:r>
              <a:rPr lang="ar-IQ" dirty="0" smtClean="0"/>
              <a:t>4- نظرية الحاجات الانسانية لماسلو:</a:t>
            </a:r>
          </a:p>
          <a:p>
            <a:pPr marL="0" indent="0">
              <a:buNone/>
            </a:pPr>
            <a:r>
              <a:rPr lang="ar-IQ" dirty="0" smtClean="0"/>
              <a:t>تعتبر نظرية ابراهام ماسلو، مهمة لتفسير سلوك الانسان في مجال العمل وتتلخص في:</a:t>
            </a:r>
          </a:p>
          <a:p>
            <a:pPr marL="517525" indent="-228600">
              <a:buAutoNum type="arabic1Minus"/>
            </a:pPr>
            <a:r>
              <a:rPr lang="ar-IQ" dirty="0" smtClean="0"/>
              <a:t>يملك الانسان حاجة مركزية هي الحاجة لتحقيق الذات وهي التي تقود كل فرد لمواصلة نموه وتعلمه ونضجه.</a:t>
            </a:r>
          </a:p>
          <a:p>
            <a:pPr marL="517525" indent="-228600">
              <a:buAutoNum type="arabic1Minus"/>
            </a:pPr>
            <a:r>
              <a:rPr lang="ar-IQ" dirty="0" smtClean="0"/>
              <a:t>للانسان مجموعة كبيرة من الحاجات الفرعية الضرورية وهي:</a:t>
            </a:r>
          </a:p>
          <a:p>
            <a:pPr marL="804863" indent="-179388">
              <a:buFontTx/>
              <a:buChar char="-"/>
            </a:pPr>
            <a:r>
              <a:rPr lang="ar-IQ" dirty="0" smtClean="0"/>
              <a:t>الحاجات المادية او الفيزيولوجية: مثل الماء والهواء والغذاء وغيرها اهم دوافع الفرد وبعد إشباعها تبدأ الحاجات الاخرى.</a:t>
            </a:r>
          </a:p>
          <a:p>
            <a:pPr marL="804863" indent="-179388">
              <a:buFontTx/>
              <a:buChar char="-"/>
            </a:pPr>
            <a:r>
              <a:rPr lang="ar-IQ" dirty="0" smtClean="0"/>
              <a:t>حاجات الطمأنينة والأمن: مثل الحماية من المخاطر المادية والصحية والتدهور الاقتصادي.</a:t>
            </a:r>
          </a:p>
          <a:p>
            <a:pPr marL="804863" indent="-179388">
              <a:buFontTx/>
              <a:buChar char="-"/>
            </a:pPr>
            <a:r>
              <a:rPr lang="ar-IQ" dirty="0" smtClean="0"/>
              <a:t>حاجات اجتماعية: كالحب والانتماء وعلاقة الفرد بالآخرين.</a:t>
            </a:r>
          </a:p>
          <a:p>
            <a:pPr marL="804863" indent="-179388">
              <a:buFontTx/>
              <a:buChar char="-"/>
            </a:pPr>
            <a:r>
              <a:rPr lang="ar-IQ" dirty="0" smtClean="0"/>
              <a:t>حاجات التقدير: مكانته بالمجتمع والمركز والقوة والنفوذ.</a:t>
            </a:r>
          </a:p>
          <a:p>
            <a:pPr marL="804863" indent="-179388">
              <a:buFontTx/>
              <a:buChar char="-"/>
            </a:pPr>
            <a:r>
              <a:rPr lang="ar-IQ" dirty="0" smtClean="0"/>
              <a:t>حاجة الانجاز: تحقيق كل ما يتفق مع قدراته ومواهبه وتحقيق النجاج.</a:t>
            </a:r>
          </a:p>
          <a:p>
            <a:pPr marL="0" indent="0">
              <a:buNone/>
            </a:pPr>
            <a:r>
              <a:rPr lang="ar-IQ" dirty="0" smtClean="0"/>
              <a:t>والحاجة ليست دائما دافعة لسلوك معين، فهي تكون دافعة طالما لم يتم اشباعها ومتى ما اشبعت فهي ليست دافعة.</a:t>
            </a:r>
          </a:p>
        </p:txBody>
      </p:sp>
    </p:spTree>
    <p:extLst>
      <p:ext uri="{BB962C8B-B14F-4D97-AF65-F5344CB8AC3E}">
        <p14:creationId xmlns:p14="http://schemas.microsoft.com/office/powerpoint/2010/main" val="532322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1714</TotalTime>
  <Words>1052</Words>
  <Application>Microsoft Office PowerPoint</Application>
  <PresentationFormat>On-screen Show (4:3)</PresentationFormat>
  <Paragraphs>63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إدارة سلوك الضيف الفصل الثاني  </vt:lpstr>
      <vt:lpstr>الفصل الثاني : دوافع السائح المبحث الاول: تعريف الدوافع وعلاقته بسلوك السائح</vt:lpstr>
      <vt:lpstr>المبحث الثاني: أهمية وانواع الدوافع</vt:lpstr>
      <vt:lpstr>PowerPoint Presentation</vt:lpstr>
      <vt:lpstr>المبحث الثالث: الدافعية في السياحة</vt:lpstr>
      <vt:lpstr>PowerPoint Presentation</vt:lpstr>
      <vt:lpstr>PowerPoint Presentation</vt:lpstr>
      <vt:lpstr>نظريات الدافعية المطلب الاول: النظرية الكلاسيكية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سلوك السائح (المستهلك) السياحي</dc:title>
  <dc:creator>Samer</dc:creator>
  <cp:lastModifiedBy>Samer</cp:lastModifiedBy>
  <cp:revision>99</cp:revision>
  <dcterms:created xsi:type="dcterms:W3CDTF">2020-06-03T18:56:25Z</dcterms:created>
  <dcterms:modified xsi:type="dcterms:W3CDTF">2020-06-17T17:45:25Z</dcterms:modified>
</cp:coreProperties>
</file>