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57" r:id="rId3"/>
    <p:sldId id="258" r:id="rId4"/>
    <p:sldId id="259" r:id="rId5"/>
    <p:sldId id="260" r:id="rId6"/>
    <p:sldId id="261" r:id="rId7"/>
    <p:sldId id="264" r:id="rId8"/>
    <p:sldId id="265" r:id="rId9"/>
    <p:sldId id="266" r:id="rId10"/>
    <p:sldId id="267" r:id="rId11"/>
    <p:sldId id="268"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82" d="100"/>
          <a:sy n="82" d="100"/>
        </p:scale>
        <p:origin x="-714" y="-4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6BB0257-F491-4162-8CAA-23DC5D57A5F8}"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1759187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6BB0257-F491-4162-8CAA-23DC5D57A5F8}"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75794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6BB0257-F491-4162-8CAA-23DC5D57A5F8}"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57003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6BB0257-F491-4162-8CAA-23DC5D57A5F8}"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149936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BB0257-F491-4162-8CAA-23DC5D57A5F8}"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390748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6BB0257-F491-4162-8CAA-23DC5D57A5F8}" type="datetimeFigureOut">
              <a:rPr lang="ar-IQ" smtClean="0"/>
              <a:t>13/10/1441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1322466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6BB0257-F491-4162-8CAA-23DC5D57A5F8}" type="datetimeFigureOut">
              <a:rPr lang="ar-IQ" smtClean="0"/>
              <a:t>13/10/1441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1900321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6BB0257-F491-4162-8CAA-23DC5D57A5F8}" type="datetimeFigureOut">
              <a:rPr lang="ar-IQ" smtClean="0"/>
              <a:t>13/10/1441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126097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B0257-F491-4162-8CAA-23DC5D57A5F8}" type="datetimeFigureOut">
              <a:rPr lang="ar-IQ" smtClean="0"/>
              <a:t>13/10/1441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26377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BB0257-F491-4162-8CAA-23DC5D57A5F8}" type="datetimeFigureOut">
              <a:rPr lang="ar-IQ" smtClean="0"/>
              <a:t>13/10/1441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312419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BB0257-F491-4162-8CAA-23DC5D57A5F8}" type="datetimeFigureOut">
              <a:rPr lang="ar-IQ" smtClean="0"/>
              <a:t>13/10/1441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5520240-DB35-46C6-BDC8-3D0185929FD2}" type="slidenum">
              <a:rPr lang="ar-IQ" smtClean="0"/>
              <a:t>‹#›</a:t>
            </a:fld>
            <a:endParaRPr lang="ar-IQ"/>
          </a:p>
        </p:txBody>
      </p:sp>
    </p:spTree>
    <p:extLst>
      <p:ext uri="{BB962C8B-B14F-4D97-AF65-F5344CB8AC3E}">
        <p14:creationId xmlns:p14="http://schemas.microsoft.com/office/powerpoint/2010/main" val="2759512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6BB0257-F491-4162-8CAA-23DC5D57A5F8}" type="datetimeFigureOut">
              <a:rPr lang="ar-IQ" smtClean="0"/>
              <a:t>13/10/1441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5520240-DB35-46C6-BDC8-3D0185929FD2}" type="slidenum">
              <a:rPr lang="ar-IQ" smtClean="0"/>
              <a:t>‹#›</a:t>
            </a:fld>
            <a:endParaRPr lang="ar-IQ"/>
          </a:p>
        </p:txBody>
      </p:sp>
    </p:spTree>
    <p:extLst>
      <p:ext uri="{BB962C8B-B14F-4D97-AF65-F5344CB8AC3E}">
        <p14:creationId xmlns:p14="http://schemas.microsoft.com/office/powerpoint/2010/main" val="1154384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b="1" dirty="0" smtClean="0"/>
              <a:t>سلوك السائح</a:t>
            </a:r>
            <a:r>
              <a:rPr lang="en-US" dirty="0" smtClean="0"/>
              <a:t/>
            </a:r>
            <a:br>
              <a:rPr lang="en-US" dirty="0" smtClean="0"/>
            </a:br>
            <a:r>
              <a:rPr lang="ar-IQ" b="1" dirty="0" smtClean="0"/>
              <a:t>(المستهلك) السياحي</a:t>
            </a:r>
            <a:r>
              <a:rPr lang="en-US" dirty="0" smtClean="0"/>
              <a:t/>
            </a:r>
            <a:br>
              <a:rPr lang="en-US" dirty="0" smtClean="0"/>
            </a:br>
            <a:endParaRPr lang="ar-IQ" dirty="0"/>
          </a:p>
        </p:txBody>
      </p:sp>
      <p:sp>
        <p:nvSpPr>
          <p:cNvPr id="3" name="Subtitle 2"/>
          <p:cNvSpPr>
            <a:spLocks noGrp="1"/>
          </p:cNvSpPr>
          <p:nvPr>
            <p:ph type="subTitle" idx="1"/>
          </p:nvPr>
        </p:nvSpPr>
        <p:spPr/>
        <p:txBody>
          <a:bodyPr>
            <a:normAutofit/>
          </a:bodyPr>
          <a:lstStyle/>
          <a:p>
            <a:r>
              <a:rPr lang="ar-IQ" b="1" dirty="0" smtClean="0"/>
              <a:t>المرحلة </a:t>
            </a:r>
            <a:r>
              <a:rPr lang="ar-IQ" b="1" dirty="0"/>
              <a:t>الثانية</a:t>
            </a:r>
            <a:endParaRPr lang="en-US" dirty="0"/>
          </a:p>
          <a:p>
            <a:r>
              <a:rPr lang="ar-IQ" b="1" dirty="0"/>
              <a:t>كلية العلوم السياحية</a:t>
            </a:r>
            <a:endParaRPr lang="en-US" dirty="0"/>
          </a:p>
          <a:p>
            <a:endParaRPr lang="ar-IQ" dirty="0"/>
          </a:p>
        </p:txBody>
      </p:sp>
    </p:spTree>
    <p:extLst>
      <p:ext uri="{BB962C8B-B14F-4D97-AF65-F5344CB8AC3E}">
        <p14:creationId xmlns:p14="http://schemas.microsoft.com/office/powerpoint/2010/main" val="949979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r>
              <a:rPr lang="ar-IQ" b="1" dirty="0" smtClean="0"/>
              <a:t>خامسا: النماذج ذات العلاقة بسلوك السائح:</a:t>
            </a:r>
          </a:p>
          <a:p>
            <a:pPr marL="0" indent="0">
              <a:buNone/>
            </a:pPr>
            <a:endParaRPr lang="ar-IQ" dirty="0" smtClean="0"/>
          </a:p>
          <a:p>
            <a:pPr marL="0" indent="0">
              <a:buNone/>
            </a:pPr>
            <a:r>
              <a:rPr lang="ar-IQ" dirty="0" smtClean="0"/>
              <a:t>هناك عدة نماذج قدمت لتحليل السلوك السياحي وعلاقته بإتخاذ القرارات، فيما يلي ابرزها:</a:t>
            </a:r>
          </a:p>
          <a:p>
            <a:pPr marL="0" indent="0">
              <a:buNone/>
            </a:pPr>
            <a:r>
              <a:rPr lang="ar-IQ" dirty="0" smtClean="0"/>
              <a:t>1- نموذج </a:t>
            </a:r>
            <a:r>
              <a:rPr lang="en-US" dirty="0" err="1" smtClean="0"/>
              <a:t>Wahab</a:t>
            </a:r>
            <a:r>
              <a:rPr lang="en-US" dirty="0" smtClean="0"/>
              <a:t> s, </a:t>
            </a:r>
            <a:r>
              <a:rPr lang="en-US" dirty="0" err="1" smtClean="0"/>
              <a:t>Grampon</a:t>
            </a:r>
            <a:r>
              <a:rPr lang="en-US" dirty="0" smtClean="0"/>
              <a:t> and </a:t>
            </a:r>
            <a:r>
              <a:rPr lang="en-US" dirty="0" err="1" smtClean="0"/>
              <a:t>Rothfie</a:t>
            </a:r>
            <a:r>
              <a:rPr lang="en-US" dirty="0" smtClean="0"/>
              <a:t> (1976)</a:t>
            </a:r>
            <a:r>
              <a:rPr lang="ar-IQ" dirty="0" smtClean="0"/>
              <a:t> : ويعتبر هذا النموذج من اولى المحاولات التي استهدفت فهم سلوك الشراء السياحي ويتضمن النموذج مراحل اتخاذ القرار المتمثلة في:</a:t>
            </a:r>
          </a:p>
          <a:p>
            <a:pPr marL="514350" indent="-514350">
              <a:buAutoNum type="arabic1Minus"/>
            </a:pPr>
            <a:r>
              <a:rPr lang="ar-IQ" dirty="0" smtClean="0"/>
              <a:t>تكوين اطار أولي حول الوجهة السياحية.</a:t>
            </a:r>
          </a:p>
          <a:p>
            <a:pPr marL="514350" indent="-514350">
              <a:buAutoNum type="arabic1Minus"/>
            </a:pPr>
            <a:r>
              <a:rPr lang="ar-IQ" dirty="0" smtClean="0"/>
              <a:t>تحديد البدائل المفاهيمية التي يتم الاختيار بينها.</a:t>
            </a:r>
          </a:p>
          <a:p>
            <a:pPr marL="514350" indent="-514350">
              <a:buAutoNum type="arabic1Minus"/>
            </a:pPr>
            <a:r>
              <a:rPr lang="ar-IQ" dirty="0" smtClean="0"/>
              <a:t>جمع الحقائق حول الموضوع والتأكد منها.</a:t>
            </a:r>
          </a:p>
          <a:p>
            <a:pPr marL="514350" indent="-514350">
              <a:buAutoNum type="arabic1Minus"/>
            </a:pPr>
            <a:r>
              <a:rPr lang="ar-IQ" dirty="0" smtClean="0"/>
              <a:t>تفسير الافتراضات التي تستنبط من الحقائق.</a:t>
            </a:r>
          </a:p>
          <a:p>
            <a:pPr marL="514350" indent="-514350">
              <a:buAutoNum type="arabic1Minus"/>
            </a:pPr>
            <a:r>
              <a:rPr lang="ar-IQ" dirty="0" smtClean="0"/>
              <a:t>تصميم المنبهات التي قد تعرقل او تدفع لاتخاذ القرار.</a:t>
            </a:r>
          </a:p>
          <a:p>
            <a:pPr marL="514350" indent="-514350">
              <a:buAutoNum type="arabic1Minus"/>
            </a:pPr>
            <a:r>
              <a:rPr lang="ar-IQ" dirty="0" smtClean="0"/>
              <a:t>تحديد التكاليف والمنافع للقرار وبدائله.</a:t>
            </a:r>
          </a:p>
          <a:p>
            <a:pPr marL="514350" indent="-514350">
              <a:buAutoNum type="arabic1Minus"/>
            </a:pPr>
            <a:r>
              <a:rPr lang="ar-IQ" dirty="0" smtClean="0"/>
              <a:t>اتخاذ القرار.</a:t>
            </a:r>
          </a:p>
          <a:p>
            <a:pPr marL="514350" indent="-514350">
              <a:buAutoNum type="arabic1Minus"/>
            </a:pPr>
            <a:r>
              <a:rPr lang="ar-IQ" dirty="0" smtClean="0"/>
              <a:t>نتائج القرار السلبية والايجابية.</a:t>
            </a:r>
          </a:p>
        </p:txBody>
      </p:sp>
    </p:spTree>
    <p:extLst>
      <p:ext uri="{BB962C8B-B14F-4D97-AF65-F5344CB8AC3E}">
        <p14:creationId xmlns:p14="http://schemas.microsoft.com/office/powerpoint/2010/main" val="384363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7500" lnSpcReduction="20000"/>
          </a:bodyPr>
          <a:lstStyle/>
          <a:p>
            <a:pPr marL="404813" indent="-404813">
              <a:buNone/>
            </a:pPr>
            <a:r>
              <a:rPr lang="ar-IQ" dirty="0" smtClean="0"/>
              <a:t>2- نموذج شمول (</a:t>
            </a:r>
            <a:r>
              <a:rPr lang="en-US" dirty="0" err="1" smtClean="0"/>
              <a:t>Schmoll</a:t>
            </a:r>
            <a:r>
              <a:rPr lang="en-US" dirty="0" smtClean="0"/>
              <a:t> 1977</a:t>
            </a:r>
            <a:r>
              <a:rPr lang="ar-IQ" dirty="0" smtClean="0"/>
              <a:t>): نموذج خاص بعملية قرار السفر يستند لنموذجي (</a:t>
            </a:r>
            <a:r>
              <a:rPr lang="en-US" dirty="0" err="1" smtClean="0"/>
              <a:t>Hward</a:t>
            </a:r>
            <a:r>
              <a:rPr lang="en-US" dirty="0" smtClean="0"/>
              <a:t> </a:t>
            </a:r>
            <a:r>
              <a:rPr lang="en-US" dirty="0" err="1" smtClean="0"/>
              <a:t>Sheth</a:t>
            </a:r>
            <a:r>
              <a:rPr lang="en-US" dirty="0" smtClean="0"/>
              <a:t> 1969</a:t>
            </a:r>
            <a:r>
              <a:rPr lang="ar-IQ" dirty="0" smtClean="0"/>
              <a:t>) و (</a:t>
            </a:r>
            <a:r>
              <a:rPr lang="en-US" dirty="0" err="1" smtClean="0"/>
              <a:t>Nicocia</a:t>
            </a:r>
            <a:r>
              <a:rPr lang="en-US" dirty="0" smtClean="0"/>
              <a:t> 1966</a:t>
            </a:r>
            <a:r>
              <a:rPr lang="ar-IQ" dirty="0" smtClean="0"/>
              <a:t>) لسلوك المستهلك. ويستند على الدوافع والرغبات والحاجات والتوقعات كمحددات شخصية واجتماعية لسلوك المسافر.</a:t>
            </a:r>
          </a:p>
          <a:p>
            <a:pPr marL="404813" indent="-404813">
              <a:buNone/>
            </a:pPr>
            <a:r>
              <a:rPr lang="ar-IQ" dirty="0" smtClean="0"/>
              <a:t>3- نموذج </a:t>
            </a:r>
            <a:r>
              <a:rPr lang="en-US" dirty="0" smtClean="0"/>
              <a:t>Mayo and Jervis 1981</a:t>
            </a:r>
            <a:r>
              <a:rPr lang="ar-IQ" dirty="0" smtClean="0"/>
              <a:t>: يتصف بالحاجة لمحلة البحث عن المعلومات وبالتالي يحتاج فترة زمنية قبل ان يتضح ويؤدي للشراء.</a:t>
            </a:r>
          </a:p>
          <a:p>
            <a:pPr marL="404813" indent="-404813">
              <a:buNone/>
            </a:pPr>
            <a:r>
              <a:rPr lang="ar-IQ" dirty="0" smtClean="0"/>
              <a:t>4- نموذج </a:t>
            </a:r>
            <a:r>
              <a:rPr lang="en-US" dirty="0" smtClean="0"/>
              <a:t>Mathieson and </a:t>
            </a:r>
            <a:r>
              <a:rPr lang="en-US" dirty="0" err="1" smtClean="0"/>
              <a:t>walt</a:t>
            </a:r>
            <a:r>
              <a:rPr lang="ar-IQ" dirty="0" smtClean="0"/>
              <a:t>: يتضمن خمسة مراحلة لتفسير سلوك الشراء لدى المسافر وهي:</a:t>
            </a:r>
          </a:p>
          <a:p>
            <a:pPr marL="463550" indent="0">
              <a:buNone/>
            </a:pPr>
            <a:r>
              <a:rPr lang="ar-IQ" dirty="0" smtClean="0"/>
              <a:t>أ- معلومات  خاصة بالسائح مثل العمر، الدخل، التعليم، الخبرات والدوافع.</a:t>
            </a:r>
          </a:p>
          <a:p>
            <a:pPr marL="463550" indent="0">
              <a:buNone/>
            </a:pPr>
            <a:r>
              <a:rPr lang="ar-IQ" dirty="0" smtClean="0"/>
              <a:t>ب- الوعي بالسفر وهو الصورة الذهنية في جهة القصد.</a:t>
            </a:r>
          </a:p>
          <a:p>
            <a:pPr marL="463550" indent="0">
              <a:buNone/>
            </a:pPr>
            <a:r>
              <a:rPr lang="ar-IQ" dirty="0" smtClean="0"/>
              <a:t>ج‍ - سمات عناصر الجذب وهي موارد وخواص جهة القصد.</a:t>
            </a:r>
          </a:p>
          <a:p>
            <a:pPr marL="463550" indent="0">
              <a:buNone/>
            </a:pPr>
            <a:r>
              <a:rPr lang="ar-IQ" dirty="0" smtClean="0"/>
              <a:t>د- سمات الرحلة (المسافة، فترة الرحلة، المخاطر).</a:t>
            </a:r>
          </a:p>
          <a:p>
            <a:pPr marL="463550" indent="0">
              <a:buNone/>
            </a:pPr>
            <a:r>
              <a:rPr lang="ar-IQ" dirty="0" smtClean="0"/>
              <a:t>ر‍ - امتياز الرحلة ب‍ (اللاملموسية، الفنائية، التجانس).</a:t>
            </a:r>
          </a:p>
          <a:p>
            <a:pPr marL="463550" indent="0">
              <a:buNone/>
            </a:pPr>
            <a:r>
              <a:rPr lang="ar-IQ" dirty="0" smtClean="0"/>
              <a:t>ز-الانتفاع من الرحلة وتقديمها بعدين متزامنين.</a:t>
            </a:r>
          </a:p>
        </p:txBody>
      </p:sp>
    </p:spTree>
    <p:extLst>
      <p:ext uri="{BB962C8B-B14F-4D97-AF65-F5344CB8AC3E}">
        <p14:creationId xmlns:p14="http://schemas.microsoft.com/office/powerpoint/2010/main" val="3562721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b="1" dirty="0"/>
              <a:t>الفصل </a:t>
            </a:r>
            <a:r>
              <a:rPr lang="ar-IQ" b="1" dirty="0" smtClean="0"/>
              <a:t>الثاني</a:t>
            </a:r>
            <a:endParaRPr lang="ar-IQ" dirty="0"/>
          </a:p>
        </p:txBody>
      </p:sp>
      <p:sp>
        <p:nvSpPr>
          <p:cNvPr id="3" name="Content Placeholder 2"/>
          <p:cNvSpPr>
            <a:spLocks noGrp="1"/>
          </p:cNvSpPr>
          <p:nvPr>
            <p:ph idx="1"/>
          </p:nvPr>
        </p:nvSpPr>
        <p:spPr/>
        <p:txBody>
          <a:bodyPr>
            <a:normAutofit fontScale="55000" lnSpcReduction="20000"/>
          </a:bodyPr>
          <a:lstStyle/>
          <a:p>
            <a:r>
              <a:rPr lang="ar-IQ" b="1" dirty="0"/>
              <a:t>اولا : مراحل أتخاذ قرار الشراء لدى </a:t>
            </a:r>
            <a:r>
              <a:rPr lang="ar-IQ" b="1" dirty="0" smtClean="0"/>
              <a:t>السائح (المستهلك </a:t>
            </a:r>
            <a:r>
              <a:rPr lang="ar-IQ" b="1" dirty="0"/>
              <a:t>السياحي).</a:t>
            </a:r>
            <a:endParaRPr lang="en-US" dirty="0"/>
          </a:p>
          <a:p>
            <a:pPr marL="0" indent="0">
              <a:buNone/>
            </a:pPr>
            <a:r>
              <a:rPr lang="ar-IQ" dirty="0"/>
              <a:t>1</a:t>
            </a:r>
            <a:r>
              <a:rPr lang="ar-IQ" dirty="0" smtClean="0"/>
              <a:t>) مرحلة </a:t>
            </a:r>
            <a:r>
              <a:rPr lang="ar-IQ" dirty="0"/>
              <a:t>ما قبل </a:t>
            </a:r>
            <a:r>
              <a:rPr lang="ar-IQ" dirty="0" smtClean="0"/>
              <a:t>الشراء: فيما يأتي مختلف </a:t>
            </a:r>
            <a:r>
              <a:rPr lang="ar-IQ" dirty="0"/>
              <a:t>عناصر هذه </a:t>
            </a:r>
            <a:r>
              <a:rPr lang="ar-IQ" dirty="0" smtClean="0"/>
              <a:t>المرحلة:</a:t>
            </a:r>
            <a:endParaRPr lang="en-US" dirty="0"/>
          </a:p>
          <a:p>
            <a:pPr marL="0" indent="0">
              <a:buNone/>
            </a:pPr>
            <a:r>
              <a:rPr lang="ar-IQ" dirty="0" smtClean="0"/>
              <a:t>      أ- الشعور </a:t>
            </a:r>
            <a:r>
              <a:rPr lang="ar-IQ" dirty="0"/>
              <a:t>بالرغبة (الحاجة)</a:t>
            </a:r>
            <a:endParaRPr lang="en-US" dirty="0"/>
          </a:p>
          <a:p>
            <a:pPr marL="0" indent="0">
              <a:buNone/>
            </a:pPr>
            <a:r>
              <a:rPr lang="ar-IQ" dirty="0" smtClean="0"/>
              <a:t>     ب-البحث </a:t>
            </a:r>
            <a:r>
              <a:rPr lang="ar-IQ" dirty="0"/>
              <a:t>عن </a:t>
            </a:r>
            <a:r>
              <a:rPr lang="ar-IQ" dirty="0" smtClean="0"/>
              <a:t>المعلومات.</a:t>
            </a:r>
          </a:p>
          <a:p>
            <a:pPr marL="0" indent="0">
              <a:buNone/>
            </a:pPr>
            <a:r>
              <a:rPr lang="ar-IQ" dirty="0" smtClean="0"/>
              <a:t>           - المصادر الداخلية</a:t>
            </a:r>
            <a:r>
              <a:rPr lang="ar-IQ" dirty="0"/>
              <a:t>.</a:t>
            </a:r>
            <a:endParaRPr lang="ar-IQ" dirty="0" smtClean="0"/>
          </a:p>
          <a:p>
            <a:pPr marL="0" indent="0">
              <a:buNone/>
            </a:pPr>
            <a:r>
              <a:rPr lang="ar-IQ" dirty="0" smtClean="0"/>
              <a:t>           - مصادر رسمية. </a:t>
            </a:r>
          </a:p>
          <a:p>
            <a:pPr marL="0" indent="0">
              <a:buNone/>
            </a:pPr>
            <a:r>
              <a:rPr lang="ar-IQ" dirty="0" smtClean="0"/>
              <a:t>           - مصادر مستقلة</a:t>
            </a:r>
            <a:r>
              <a:rPr lang="ar-IQ" dirty="0"/>
              <a:t>.</a:t>
            </a:r>
            <a:endParaRPr lang="en-US" dirty="0"/>
          </a:p>
          <a:p>
            <a:pPr marL="0" indent="0">
              <a:buNone/>
            </a:pPr>
            <a:r>
              <a:rPr lang="ar-IQ" dirty="0" smtClean="0"/>
              <a:t>     ج- تقييم </a:t>
            </a:r>
            <a:r>
              <a:rPr lang="ar-IQ" dirty="0"/>
              <a:t>البدائل</a:t>
            </a:r>
            <a:r>
              <a:rPr lang="ar-IQ" dirty="0" smtClean="0"/>
              <a:t>.</a:t>
            </a:r>
          </a:p>
          <a:p>
            <a:pPr marL="0" indent="0">
              <a:buNone/>
            </a:pPr>
            <a:r>
              <a:rPr lang="ar-IQ" dirty="0" smtClean="0"/>
              <a:t>     د- </a:t>
            </a:r>
            <a:r>
              <a:rPr lang="ar-IQ" dirty="0"/>
              <a:t>إختيار البديل الأفضل</a:t>
            </a:r>
            <a:endParaRPr lang="en-US" dirty="0"/>
          </a:p>
          <a:p>
            <a:pPr marL="0" indent="0">
              <a:buNone/>
            </a:pPr>
            <a:r>
              <a:rPr lang="ar-IQ" dirty="0"/>
              <a:t>2</a:t>
            </a:r>
            <a:r>
              <a:rPr lang="ar-IQ" dirty="0" smtClean="0"/>
              <a:t>) القرار الشرائي.</a:t>
            </a:r>
            <a:r>
              <a:rPr lang="ar-IQ" dirty="0"/>
              <a:t> تتوقف نية الشراء لدى المستهلك على مجموعة من العوامل هي:</a:t>
            </a:r>
            <a:endParaRPr lang="en-US" dirty="0"/>
          </a:p>
          <a:p>
            <a:pPr marL="0" indent="0">
              <a:buNone/>
            </a:pPr>
            <a:r>
              <a:rPr lang="ar-IQ" dirty="0" smtClean="0"/>
              <a:t>     أ - عوامل إقتصادية.</a:t>
            </a:r>
          </a:p>
          <a:p>
            <a:pPr marL="0" indent="0">
              <a:buNone/>
            </a:pPr>
            <a:r>
              <a:rPr lang="ar-IQ" dirty="0" smtClean="0"/>
              <a:t>     ب - عوامل اجتماعية.</a:t>
            </a:r>
          </a:p>
          <a:p>
            <a:pPr marL="0" indent="0">
              <a:buNone/>
            </a:pPr>
            <a:r>
              <a:rPr lang="ar-IQ" dirty="0"/>
              <a:t> </a:t>
            </a:r>
            <a:r>
              <a:rPr lang="ar-IQ" dirty="0" smtClean="0"/>
              <a:t>    ج‍ - </a:t>
            </a:r>
            <a:r>
              <a:rPr lang="ar-IQ" dirty="0"/>
              <a:t>عوامل </a:t>
            </a:r>
            <a:r>
              <a:rPr lang="ar-IQ" dirty="0" smtClean="0"/>
              <a:t>نفسية:</a:t>
            </a:r>
          </a:p>
          <a:p>
            <a:pPr marL="0" indent="0">
              <a:buNone/>
            </a:pPr>
            <a:r>
              <a:rPr lang="ar-IQ" dirty="0"/>
              <a:t> </a:t>
            </a:r>
            <a:r>
              <a:rPr lang="ar-IQ" dirty="0" smtClean="0"/>
              <a:t>       - مواقف الأخرين.</a:t>
            </a:r>
          </a:p>
          <a:p>
            <a:pPr marL="0" indent="0">
              <a:buNone/>
            </a:pPr>
            <a:r>
              <a:rPr lang="ar-IQ" dirty="0" smtClean="0"/>
              <a:t>        - </a:t>
            </a:r>
            <a:r>
              <a:rPr lang="ar-IQ" dirty="0"/>
              <a:t>العوامل الموقفية غير </a:t>
            </a:r>
            <a:r>
              <a:rPr lang="ar-IQ" dirty="0" smtClean="0"/>
              <a:t>المتوقعة. </a:t>
            </a:r>
          </a:p>
          <a:p>
            <a:pPr marL="0" indent="0">
              <a:buNone/>
            </a:pPr>
            <a:r>
              <a:rPr lang="ar-IQ" dirty="0" smtClean="0"/>
              <a:t>     د - المخاطر </a:t>
            </a:r>
            <a:r>
              <a:rPr lang="ar-IQ" dirty="0"/>
              <a:t>المتعلقة بنية </a:t>
            </a:r>
            <a:r>
              <a:rPr lang="ar-IQ" dirty="0" smtClean="0"/>
              <a:t>الشراء</a:t>
            </a:r>
            <a:r>
              <a:rPr lang="ar-IQ" dirty="0"/>
              <a:t>.	</a:t>
            </a:r>
            <a:r>
              <a:rPr lang="ar-IQ" dirty="0" smtClean="0"/>
              <a:t>					</a:t>
            </a:r>
          </a:p>
        </p:txBody>
      </p:sp>
    </p:spTree>
    <p:extLst>
      <p:ext uri="{BB962C8B-B14F-4D97-AF65-F5344CB8AC3E}">
        <p14:creationId xmlns:p14="http://schemas.microsoft.com/office/powerpoint/2010/main" val="1004612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6592"/>
            <a:ext cx="8229600" cy="3329608"/>
          </a:xfrm>
        </p:spPr>
        <p:txBody>
          <a:bodyPr>
            <a:normAutofit fontScale="85000" lnSpcReduction="20000"/>
          </a:bodyPr>
          <a:lstStyle/>
          <a:p>
            <a:pPr marL="0" indent="0">
              <a:buNone/>
            </a:pPr>
            <a:r>
              <a:rPr lang="ar-IQ" b="1" dirty="0">
                <a:solidFill>
                  <a:schemeClr val="bg1">
                    <a:lumMod val="50000"/>
                  </a:schemeClr>
                </a:solidFill>
              </a:rPr>
              <a:t>اولا : مراحل أتخاذ قرار الشراء لدى السائح (المستهلك السياحي</a:t>
            </a:r>
            <a:r>
              <a:rPr lang="ar-IQ" b="1" dirty="0" smtClean="0">
                <a:solidFill>
                  <a:schemeClr val="bg1">
                    <a:lumMod val="50000"/>
                  </a:schemeClr>
                </a:solidFill>
              </a:rPr>
              <a:t>).</a:t>
            </a:r>
          </a:p>
          <a:p>
            <a:pPr marL="0" indent="0">
              <a:buNone/>
            </a:pPr>
            <a:endParaRPr lang="ar-IQ" b="1" dirty="0" smtClean="0">
              <a:solidFill>
                <a:schemeClr val="bg1">
                  <a:lumMod val="50000"/>
                </a:schemeClr>
              </a:solidFill>
            </a:endParaRPr>
          </a:p>
          <a:p>
            <a:pPr marL="396875" indent="-396875">
              <a:buNone/>
            </a:pPr>
            <a:r>
              <a:rPr lang="ar-IQ" dirty="0"/>
              <a:t>3) مرحلة ما بعد </a:t>
            </a:r>
            <a:r>
              <a:rPr lang="ar-IQ" dirty="0" smtClean="0"/>
              <a:t>الشراء: إن </a:t>
            </a:r>
            <a:r>
              <a:rPr lang="ar-IQ" dirty="0"/>
              <a:t>رضا المستهلك السياحي على السلعة أو الخدمة المقدمة له يمر بمراحل مختلفة تتمتل فيمل يلي:</a:t>
            </a:r>
            <a:endParaRPr lang="en-US" dirty="0"/>
          </a:p>
          <a:p>
            <a:pPr marL="862012" indent="-514350">
              <a:buAutoNum type="arabic1Minus"/>
            </a:pPr>
            <a:r>
              <a:rPr lang="ar-IQ" dirty="0" smtClean="0"/>
              <a:t>التوقع </a:t>
            </a:r>
            <a:r>
              <a:rPr lang="ar-IQ" dirty="0"/>
              <a:t>من السلعة أو </a:t>
            </a:r>
            <a:r>
              <a:rPr lang="ar-IQ" dirty="0" smtClean="0"/>
              <a:t>الخدمة. </a:t>
            </a:r>
          </a:p>
          <a:p>
            <a:pPr marL="862012" indent="-514350">
              <a:buAutoNum type="arabic1Minus"/>
            </a:pPr>
            <a:r>
              <a:rPr lang="ar-IQ" dirty="0" smtClean="0"/>
              <a:t>ب- أداء </a:t>
            </a:r>
            <a:r>
              <a:rPr lang="ar-IQ" dirty="0"/>
              <a:t>السلعة أو </a:t>
            </a:r>
            <a:r>
              <a:rPr lang="ar-IQ" dirty="0" smtClean="0"/>
              <a:t>الخدمة.</a:t>
            </a:r>
          </a:p>
          <a:p>
            <a:pPr marL="685800" indent="-338138">
              <a:buNone/>
            </a:pPr>
            <a:r>
              <a:rPr lang="ar-IQ" dirty="0" smtClean="0"/>
              <a:t>ج- المقارنة.</a:t>
            </a:r>
            <a:endParaRPr lang="en-US" dirty="0"/>
          </a:p>
          <a:p>
            <a:pPr marL="685800" indent="-338138">
              <a:buNone/>
            </a:pPr>
            <a:r>
              <a:rPr lang="ar-IQ" dirty="0" smtClean="0"/>
              <a:t>د- الرضا </a:t>
            </a:r>
            <a:r>
              <a:rPr lang="ar-IQ" dirty="0"/>
              <a:t>وعدم </a:t>
            </a:r>
            <a:r>
              <a:rPr lang="ar-IQ" dirty="0" smtClean="0"/>
              <a:t>الرضا.</a:t>
            </a:r>
            <a:endParaRPr lang="en-US" dirty="0"/>
          </a:p>
        </p:txBody>
      </p:sp>
    </p:spTree>
    <p:extLst>
      <p:ext uri="{BB962C8B-B14F-4D97-AF65-F5344CB8AC3E}">
        <p14:creationId xmlns:p14="http://schemas.microsoft.com/office/powerpoint/2010/main" val="2489678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47500" lnSpcReduction="20000"/>
          </a:bodyPr>
          <a:lstStyle/>
          <a:p>
            <a:pPr marL="0" indent="0">
              <a:buNone/>
            </a:pPr>
            <a:r>
              <a:rPr lang="ar-IQ" b="1" dirty="0"/>
              <a:t>ثانيا:  العوامل النفسية المؤثرة على سلوك السائح( المستهلك السياحي) .</a:t>
            </a:r>
            <a:endParaRPr lang="en-US" dirty="0"/>
          </a:p>
          <a:p>
            <a:pPr marL="1033463" indent="-1033463">
              <a:buNone/>
            </a:pPr>
            <a:r>
              <a:rPr lang="ar-IQ" dirty="0" smtClean="0"/>
              <a:t>1- الدوافع: وهي </a:t>
            </a:r>
            <a:r>
              <a:rPr lang="ar-IQ" dirty="0"/>
              <a:t>تلك "الحالة الداخلية للمستهلك التي تنشطه وبحركة وبدفعة إلى سلوك محدد لإشباع حاجاته </a:t>
            </a:r>
            <a:r>
              <a:rPr lang="ar-IQ" dirty="0" smtClean="0"/>
              <a:t>ورغباته، وتقسم الدوافع الى:</a:t>
            </a:r>
          </a:p>
          <a:p>
            <a:pPr marL="0" indent="347663">
              <a:buNone/>
            </a:pPr>
            <a:r>
              <a:rPr lang="ar-IQ" dirty="0" smtClean="0"/>
              <a:t>- دوافع </a:t>
            </a:r>
            <a:r>
              <a:rPr lang="ar-IQ" dirty="0"/>
              <a:t>رشيدة: </a:t>
            </a:r>
            <a:endParaRPr lang="ar-IQ" dirty="0" smtClean="0"/>
          </a:p>
          <a:p>
            <a:pPr marL="0" indent="347663">
              <a:buNone/>
            </a:pPr>
            <a:r>
              <a:rPr lang="ar-IQ" dirty="0" smtClean="0"/>
              <a:t>- دوافع </a:t>
            </a:r>
            <a:r>
              <a:rPr lang="ar-IQ" dirty="0"/>
              <a:t>عاطفية </a:t>
            </a:r>
            <a:r>
              <a:rPr lang="ar-IQ" dirty="0" smtClean="0"/>
              <a:t>:</a:t>
            </a:r>
            <a:endParaRPr lang="en-US" dirty="0"/>
          </a:p>
          <a:p>
            <a:pPr marL="0" indent="0">
              <a:buNone/>
            </a:pPr>
            <a:endParaRPr lang="ar-IQ" dirty="0" smtClean="0"/>
          </a:p>
          <a:p>
            <a:pPr marL="0" indent="0">
              <a:buNone/>
            </a:pPr>
            <a:r>
              <a:rPr lang="ar-IQ" dirty="0" smtClean="0"/>
              <a:t>كما </a:t>
            </a:r>
            <a:r>
              <a:rPr lang="ar-IQ" dirty="0"/>
              <a:t>قام باحثون ؛أخرون بالتمييز بين الأنواع التالية </a:t>
            </a:r>
            <a:r>
              <a:rPr lang="ar-IQ" dirty="0" smtClean="0"/>
              <a:t>:</a:t>
            </a:r>
            <a:endParaRPr lang="en-US" dirty="0" smtClean="0"/>
          </a:p>
          <a:p>
            <a:pPr marL="0" indent="347663">
              <a:buNone/>
            </a:pPr>
            <a:r>
              <a:rPr lang="ar-IQ" dirty="0" smtClean="0"/>
              <a:t>- الدوافع الأولوية.</a:t>
            </a:r>
            <a:endParaRPr lang="en-US" dirty="0" smtClean="0"/>
          </a:p>
          <a:p>
            <a:pPr marL="0" indent="347663">
              <a:buNone/>
            </a:pPr>
            <a:r>
              <a:rPr lang="ar-IQ" dirty="0" smtClean="0"/>
              <a:t>- الدوافع الثانوية.</a:t>
            </a:r>
            <a:endParaRPr lang="en-US" dirty="0"/>
          </a:p>
          <a:p>
            <a:pPr marL="0" indent="347663">
              <a:buNone/>
            </a:pPr>
            <a:r>
              <a:rPr lang="ar-IQ" dirty="0" smtClean="0"/>
              <a:t>- دوافع التعامل.</a:t>
            </a:r>
          </a:p>
          <a:p>
            <a:pPr marL="0" indent="0">
              <a:buNone/>
            </a:pPr>
            <a:endParaRPr lang="en-US" dirty="0"/>
          </a:p>
          <a:p>
            <a:pPr marL="1082675" indent="-1082675">
              <a:buNone/>
            </a:pPr>
            <a:r>
              <a:rPr lang="ar-IQ" dirty="0" smtClean="0"/>
              <a:t>2-الإدراك: </a:t>
            </a:r>
          </a:p>
          <a:p>
            <a:r>
              <a:rPr lang="ar-IQ" dirty="0" smtClean="0"/>
              <a:t>تعريف الإدراك: هي </a:t>
            </a:r>
            <a:r>
              <a:rPr lang="ar-IQ" dirty="0"/>
              <a:t>قدرة الشخص على إستقبال و تحليل المعلومات وإعطائها تفسير معين </a:t>
            </a:r>
            <a:r>
              <a:rPr lang="ar-IQ" dirty="0" smtClean="0"/>
              <a:t>والقيام بتنظيمها.</a:t>
            </a:r>
          </a:p>
          <a:p>
            <a:r>
              <a:rPr lang="ar-IQ" dirty="0" smtClean="0"/>
              <a:t>خطوات </a:t>
            </a:r>
            <a:r>
              <a:rPr lang="ar-IQ" dirty="0"/>
              <a:t>عملية الإدراك </a:t>
            </a:r>
            <a:r>
              <a:rPr lang="ar-IQ" dirty="0" smtClean="0"/>
              <a:t>:</a:t>
            </a:r>
          </a:p>
          <a:p>
            <a:pPr marL="514350" indent="-166688">
              <a:buAutoNum type="arabic1Minus"/>
            </a:pPr>
            <a:r>
              <a:rPr lang="ar-IQ" dirty="0" smtClean="0"/>
              <a:t>مرحلة </a:t>
            </a:r>
            <a:r>
              <a:rPr lang="ar-IQ" dirty="0"/>
              <a:t>التعرض(إستقبال</a:t>
            </a:r>
            <a:r>
              <a:rPr lang="ar-IQ" dirty="0" smtClean="0"/>
              <a:t>).</a:t>
            </a:r>
          </a:p>
          <a:p>
            <a:pPr marL="514350" indent="-166688">
              <a:buAutoNum type="arabic1Minus"/>
            </a:pPr>
            <a:r>
              <a:rPr lang="ar-IQ" dirty="0"/>
              <a:t>مرحلة </a:t>
            </a:r>
            <a:r>
              <a:rPr lang="ar-IQ" dirty="0" smtClean="0"/>
              <a:t>الإنتباه.</a:t>
            </a:r>
          </a:p>
          <a:p>
            <a:pPr marL="514350" indent="-166688">
              <a:buAutoNum type="arabic1Minus"/>
            </a:pPr>
            <a:r>
              <a:rPr lang="ar-IQ" dirty="0" smtClean="0"/>
              <a:t>مرحلة التحليل.</a:t>
            </a:r>
          </a:p>
          <a:p>
            <a:pPr marL="514350" indent="-166688">
              <a:buAutoNum type="arabic1Minus"/>
            </a:pPr>
            <a:r>
              <a:rPr lang="ar-IQ" dirty="0" smtClean="0"/>
              <a:t>مرحلة التفسير والاستخلاص.</a:t>
            </a:r>
            <a:endParaRPr lang="en-US" dirty="0"/>
          </a:p>
          <a:p>
            <a:endParaRPr lang="en-US" dirty="0"/>
          </a:p>
          <a:p>
            <a:pPr marL="0" indent="0">
              <a:buNone/>
            </a:pPr>
            <a:r>
              <a:rPr lang="ar-IQ" dirty="0"/>
              <a:t>3-التعلم .</a:t>
            </a:r>
            <a:endParaRPr lang="en-US" dirty="0"/>
          </a:p>
          <a:p>
            <a:pPr marL="0" indent="0">
              <a:buNone/>
            </a:pPr>
            <a:r>
              <a:rPr lang="ar-IQ" dirty="0"/>
              <a:t>4-الشخصية .</a:t>
            </a:r>
            <a:endParaRPr lang="en-US" dirty="0"/>
          </a:p>
          <a:p>
            <a:pPr marL="0" indent="0">
              <a:buNone/>
            </a:pPr>
            <a:r>
              <a:rPr lang="ar-IQ" dirty="0"/>
              <a:t>5-الاتجاهات </a:t>
            </a:r>
            <a:r>
              <a:rPr lang="ar-IQ" dirty="0" smtClean="0"/>
              <a:t>: الإتجاه </a:t>
            </a:r>
            <a:r>
              <a:rPr lang="ar-IQ" dirty="0"/>
              <a:t>يتكون من ثلاث عناصر:</a:t>
            </a:r>
            <a:endParaRPr lang="en-US" dirty="0"/>
          </a:p>
          <a:p>
            <a:pPr marL="576263" indent="-228600">
              <a:buNone/>
            </a:pPr>
            <a:r>
              <a:rPr lang="ar-IQ" dirty="0"/>
              <a:t>أ- المكون الإدراكي: وهو أول عنصر من عناصر الاتجاهات ويتعلق بالمعارف و المعتقدات .</a:t>
            </a:r>
            <a:endParaRPr lang="en-US" dirty="0"/>
          </a:p>
          <a:p>
            <a:pPr marL="576263" indent="-228600">
              <a:buNone/>
            </a:pPr>
            <a:r>
              <a:rPr lang="ar-IQ" dirty="0"/>
              <a:t>ب-المكون العاطفي : وهو يعبرعن ردود الأفعال العاطفية وشعور الفرد نحو منتج </a:t>
            </a:r>
            <a:r>
              <a:rPr lang="ar-IQ" dirty="0" smtClean="0"/>
              <a:t>معين.</a:t>
            </a:r>
            <a:endParaRPr lang="en-US" dirty="0"/>
          </a:p>
          <a:p>
            <a:pPr marL="576263" indent="-228600">
              <a:buNone/>
            </a:pPr>
            <a:r>
              <a:rPr lang="ar-IQ" dirty="0"/>
              <a:t>ج- المكون السلوكي:و هو بعيد عن الميل أو التصرف الذي يقوم به المستهلك نحو السلعة أو الخدمة</a:t>
            </a:r>
            <a:r>
              <a:rPr lang="ar-IQ" dirty="0" smtClean="0"/>
              <a:t>.</a:t>
            </a:r>
            <a:endParaRPr lang="en-US" dirty="0"/>
          </a:p>
        </p:txBody>
      </p:sp>
    </p:spTree>
    <p:extLst>
      <p:ext uri="{BB962C8B-B14F-4D97-AF65-F5344CB8AC3E}">
        <p14:creationId xmlns:p14="http://schemas.microsoft.com/office/powerpoint/2010/main" val="124130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47500" lnSpcReduction="20000"/>
          </a:bodyPr>
          <a:lstStyle/>
          <a:p>
            <a:r>
              <a:rPr lang="ar-IQ" sz="5100" b="1" dirty="0"/>
              <a:t>ثالثا: </a:t>
            </a:r>
            <a:r>
              <a:rPr lang="ar-IQ" sz="5100" b="1" dirty="0" smtClean="0"/>
              <a:t>العوامل </a:t>
            </a:r>
            <a:r>
              <a:rPr lang="ar-IQ" sz="5100" b="1" dirty="0"/>
              <a:t>البيئية المؤثرة على سلوك المستهلك السياحي</a:t>
            </a:r>
            <a:r>
              <a:rPr lang="ar-IQ" sz="5100" b="1" dirty="0" smtClean="0"/>
              <a:t>.</a:t>
            </a:r>
          </a:p>
          <a:p>
            <a:pPr marL="0" indent="0">
              <a:buNone/>
            </a:pPr>
            <a:r>
              <a:rPr lang="ar-IQ" sz="2800" dirty="0"/>
              <a:t>هناك العديد من العوامل و المؤثرات الخارجية التي تلعب دورا هاما لتوجيه سلوك سائح ، حيث أن اغلب حاجات الفرد تنشأ و تتبلور من خلال المجتمع الذي يعيش فيه، كما أن الطريقة التي يحاول من خلالها الفرد </a:t>
            </a:r>
            <a:r>
              <a:rPr lang="ar-IQ" sz="2800" dirty="0"/>
              <a:t>إشباع هذه الحاجات مرتبطة بالجماعات التي ينتمي إليها</a:t>
            </a:r>
            <a:r>
              <a:rPr lang="ar-IQ" sz="2800" dirty="0" smtClean="0"/>
              <a:t>.</a:t>
            </a:r>
          </a:p>
          <a:p>
            <a:pPr marL="0" indent="0">
              <a:buNone/>
            </a:pPr>
            <a:r>
              <a:rPr lang="ar-IQ" sz="2800" dirty="0"/>
              <a:t>1- الجماعات المرجعية: ينتمي كل فرد إلى عدد من الجماعات مثل:</a:t>
            </a:r>
            <a:endParaRPr lang="en-US" sz="2800" dirty="0"/>
          </a:p>
          <a:p>
            <a:pPr marL="0" indent="457200">
              <a:buNone/>
            </a:pPr>
            <a:r>
              <a:rPr lang="ar-IQ" sz="2800" dirty="0"/>
              <a:t>- جماعات دينية.</a:t>
            </a:r>
            <a:endParaRPr lang="en-US" sz="2800" dirty="0"/>
          </a:p>
          <a:p>
            <a:pPr marL="0" indent="457200">
              <a:buNone/>
            </a:pPr>
            <a:r>
              <a:rPr lang="ar-IQ" sz="2800" dirty="0"/>
              <a:t>- العائلة.</a:t>
            </a:r>
            <a:endParaRPr lang="en-US" sz="2800" dirty="0"/>
          </a:p>
          <a:p>
            <a:pPr marL="0" indent="457200">
              <a:buNone/>
            </a:pPr>
            <a:r>
              <a:rPr lang="ar-IQ" sz="2800" dirty="0"/>
              <a:t>- الأصدقاء.</a:t>
            </a:r>
            <a:endParaRPr lang="en-US" sz="2800" dirty="0"/>
          </a:p>
          <a:p>
            <a:pPr marL="0" indent="457200">
              <a:buNone/>
            </a:pPr>
            <a:r>
              <a:rPr lang="ar-IQ" sz="2800" dirty="0"/>
              <a:t>- جماعات ثقافية.</a:t>
            </a:r>
            <a:endParaRPr lang="en-US" sz="2800" dirty="0"/>
          </a:p>
          <a:p>
            <a:pPr marL="0" indent="457200">
              <a:buNone/>
            </a:pPr>
            <a:r>
              <a:rPr lang="ar-IQ" sz="2800" dirty="0"/>
              <a:t>...وغيرها</a:t>
            </a:r>
            <a:r>
              <a:rPr lang="ar-IQ" sz="2800" dirty="0" smtClean="0"/>
              <a:t>.</a:t>
            </a:r>
          </a:p>
          <a:p>
            <a:pPr marL="0" indent="228600">
              <a:buNone/>
            </a:pPr>
            <a:endParaRPr lang="ar-IQ" sz="2800" dirty="0" smtClean="0"/>
          </a:p>
          <a:p>
            <a:pPr marL="0" indent="228600">
              <a:buNone/>
            </a:pPr>
            <a:r>
              <a:rPr lang="ar-IQ" sz="2800" dirty="0" smtClean="0"/>
              <a:t>أنواع </a:t>
            </a:r>
            <a:r>
              <a:rPr lang="ar-IQ" sz="2800" dirty="0"/>
              <a:t>الجماعات المرجعية:</a:t>
            </a:r>
            <a:endParaRPr lang="en-US" sz="2800" dirty="0"/>
          </a:p>
          <a:p>
            <a:pPr marL="228600" indent="0">
              <a:buNone/>
            </a:pPr>
            <a:r>
              <a:rPr lang="ar-IQ" sz="2800" dirty="0"/>
              <a:t>1- جماعات أولية وثانوية:</a:t>
            </a:r>
            <a:endParaRPr lang="en-US" sz="2800" dirty="0"/>
          </a:p>
          <a:p>
            <a:pPr marL="746125" indent="-288925">
              <a:buNone/>
            </a:pPr>
            <a:r>
              <a:rPr lang="ar-IQ" sz="2800" dirty="0"/>
              <a:t>1-1:جماعات أولية: هي تلك الجماعات التي يكون المستهلك على الاتصال دائم و متكرر بها و التي يكون رأيها مهما للمستهلك مثل العائلة ،الأصدقاء و الزملاء.</a:t>
            </a:r>
            <a:endParaRPr lang="en-US" sz="2800" dirty="0"/>
          </a:p>
          <a:p>
            <a:pPr marL="746125" indent="-288925">
              <a:buNone/>
            </a:pPr>
            <a:r>
              <a:rPr lang="ar-IQ" sz="2800" dirty="0"/>
              <a:t>1-2:جماعات ثانوية: فهي الجماعات التي يكون اتصال المستهلك بها على فترات متقطعة متباعدة و لا يكون رأيها دائما مهم مثل الجمعيات و النوادي..</a:t>
            </a:r>
            <a:endParaRPr lang="en-US" sz="2800" dirty="0"/>
          </a:p>
          <a:p>
            <a:pPr marL="228600" indent="0">
              <a:buNone/>
            </a:pPr>
            <a:r>
              <a:rPr lang="ar-IQ" sz="2800" dirty="0"/>
              <a:t>2- الجماعات الرسمية و غير الرسمية:</a:t>
            </a:r>
            <a:endParaRPr lang="en-US" sz="2800" dirty="0"/>
          </a:p>
          <a:p>
            <a:pPr marL="746125" indent="-228600">
              <a:buNone/>
            </a:pPr>
            <a:r>
              <a:rPr lang="ar-IQ" sz="2800" dirty="0"/>
              <a:t>2-1:الجماعات الرسمية: تعتبر هذه الجماعات، جماعات تتميز بالتنظيم و تسير وفق منهج و أهداف محددة، بحيث تتميز بالرسمية كل الجماعات التي لديها أعضاء ورئيس و مكتب،بالإضافة إلى اجتماعاتها بصفة منتظمة مثل جمعيات حماية البيئة ،جمعيات حماية المستهلك.</a:t>
            </a:r>
            <a:endParaRPr lang="en-US" sz="2800" dirty="0"/>
          </a:p>
          <a:p>
            <a:pPr marL="746125" indent="-228600">
              <a:buNone/>
            </a:pPr>
            <a:r>
              <a:rPr lang="ar-IQ" sz="2800" dirty="0"/>
              <a:t>2-2:الجماعات غير الرسمية: هي الجماعات التي لا تدخل تحت إطار نظامي، بحيث ليس لها أهداف محددة و لا يلتقي أعضائها بصفة منظمة مثل التقاء بعض متقاعدين و تنظيمهم في رحلات سياحية...</a:t>
            </a:r>
            <a:endParaRPr lang="en-US" sz="2800" dirty="0"/>
          </a:p>
          <a:p>
            <a:pPr marL="228600" indent="0">
              <a:buNone/>
            </a:pPr>
            <a:endParaRPr lang="ar-IQ" sz="2800" dirty="0" smtClean="0"/>
          </a:p>
          <a:p>
            <a:pPr marL="228600" indent="0">
              <a:buNone/>
            </a:pPr>
            <a:r>
              <a:rPr lang="ar-IQ" sz="2800" dirty="0" smtClean="0"/>
              <a:t>خصائص </a:t>
            </a:r>
            <a:r>
              <a:rPr lang="ar-IQ" sz="2800" dirty="0"/>
              <a:t>الجماعات المرجعية: تتميز بالخصائص التالية:</a:t>
            </a:r>
            <a:endParaRPr lang="en-US" sz="2800" dirty="0"/>
          </a:p>
          <a:p>
            <a:pPr marL="625475" indent="-168275">
              <a:buNone/>
            </a:pPr>
            <a:r>
              <a:rPr lang="ar-IQ" sz="2800" dirty="0"/>
              <a:t>- تلعب الجماعات المرجعية دورا كبيرا في التأثير على قيم الفرد و اتجاهاته و سلوكه المتعلق بالاستهلاك.</a:t>
            </a:r>
            <a:endParaRPr lang="en-US" sz="2800" dirty="0"/>
          </a:p>
          <a:p>
            <a:pPr marL="625475" indent="-168275">
              <a:buNone/>
            </a:pPr>
            <a:r>
              <a:rPr lang="ar-IQ" sz="2800" dirty="0"/>
              <a:t>- هي المجموعات التي يتطلع المستهلك إلى الاقتداء بها و بتصرفاتها باعتبارها الإطار المرجعي الأساسي لاتخاذ قراره الشرائي ، ولا شرط أن يكون احتكاك المستهلك بهذه الجماعات مباشر بل يكون دون اتصال مباشر.</a:t>
            </a:r>
            <a:endParaRPr lang="en-US" sz="2800" dirty="0"/>
          </a:p>
          <a:p>
            <a:pPr marL="625475" indent="-168275">
              <a:buNone/>
            </a:pPr>
            <a:r>
              <a:rPr lang="ar-IQ" sz="2800" dirty="0"/>
              <a:t>- هي فرد أو مجموعة من الأفراد تستعمل كمرشد للسلوك في مواقف معينة.</a:t>
            </a:r>
            <a:endParaRPr lang="en-US" sz="2800" dirty="0"/>
          </a:p>
        </p:txBody>
      </p:sp>
    </p:spTree>
    <p:extLst>
      <p:ext uri="{BB962C8B-B14F-4D97-AF65-F5344CB8AC3E}">
        <p14:creationId xmlns:p14="http://schemas.microsoft.com/office/powerpoint/2010/main" val="253240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62500" lnSpcReduction="20000"/>
          </a:bodyPr>
          <a:lstStyle/>
          <a:p>
            <a:pPr marL="0" indent="0">
              <a:buNone/>
            </a:pPr>
            <a:r>
              <a:rPr lang="ar-IQ" dirty="0" smtClean="0"/>
              <a:t>2- الثقافة</a:t>
            </a:r>
            <a:r>
              <a:rPr lang="ar-IQ" dirty="0"/>
              <a:t>:</a:t>
            </a:r>
            <a:endParaRPr lang="en-US" dirty="0"/>
          </a:p>
          <a:p>
            <a:pPr marL="288925" indent="0">
              <a:buNone/>
            </a:pPr>
            <a:r>
              <a:rPr lang="ar-IQ" dirty="0" smtClean="0"/>
              <a:t>هي مركب، </a:t>
            </a:r>
            <a:r>
              <a:rPr lang="ar-IQ" dirty="0"/>
              <a:t>مزيج او توليفة من المعرفة </a:t>
            </a:r>
            <a:r>
              <a:rPr lang="ar-IQ" dirty="0" smtClean="0"/>
              <a:t>والعقائد والأخلاقيات والقانون والقيم والديانات </a:t>
            </a:r>
            <a:r>
              <a:rPr lang="ar-IQ" dirty="0"/>
              <a:t>التي يكسبها الفرد من المجتمع الذي يعيش فيه </a:t>
            </a:r>
            <a:r>
              <a:rPr lang="ar-IQ" dirty="0" smtClean="0"/>
              <a:t>والتي </a:t>
            </a:r>
            <a:r>
              <a:rPr lang="ar-IQ" dirty="0"/>
              <a:t>توجه سلوك المستهلك.</a:t>
            </a:r>
            <a:endParaRPr lang="en-US" dirty="0"/>
          </a:p>
          <a:p>
            <a:pPr marL="288925" indent="0">
              <a:buNone/>
            </a:pPr>
            <a:r>
              <a:rPr lang="ar-IQ" dirty="0"/>
              <a:t>نستنتج من هذا التعريف أن الثقافة تتميز بما يلي:</a:t>
            </a:r>
            <a:endParaRPr lang="en-US" dirty="0"/>
          </a:p>
          <a:p>
            <a:pPr marL="625475" indent="-168275">
              <a:buNone/>
            </a:pPr>
            <a:r>
              <a:rPr lang="ar-IQ" dirty="0"/>
              <a:t>- تعتبر الثقافة سلوك مكتسب، أي أن الفرد لايرثها و إنما يكتسبها من جراء تعايشه وتعامله </a:t>
            </a:r>
            <a:r>
              <a:rPr lang="ar-IQ" dirty="0" smtClean="0"/>
              <a:t>وتفاعله </a:t>
            </a:r>
            <a:r>
              <a:rPr lang="ar-IQ" dirty="0"/>
              <a:t>مع أفراد المجتمع الآخرين.</a:t>
            </a:r>
            <a:endParaRPr lang="en-US" dirty="0"/>
          </a:p>
          <a:p>
            <a:pPr marL="625475" indent="-168275">
              <a:buNone/>
            </a:pPr>
            <a:r>
              <a:rPr lang="ar-IQ" dirty="0"/>
              <a:t>- ان معتقدات الفرد </a:t>
            </a:r>
            <a:r>
              <a:rPr lang="ar-IQ" dirty="0" smtClean="0"/>
              <a:t>وقيمه ومختلف </a:t>
            </a:r>
            <a:r>
              <a:rPr lang="ar-IQ" dirty="0"/>
              <a:t>مكونات الثقافة تؤثر على الطريقة التي يستجيب بها المستهلك لمواقف معينة </a:t>
            </a:r>
            <a:r>
              <a:rPr lang="ar-IQ" dirty="0" smtClean="0"/>
              <a:t>وسلوكات </a:t>
            </a:r>
            <a:r>
              <a:rPr lang="ar-IQ" dirty="0"/>
              <a:t>شرائية.</a:t>
            </a:r>
            <a:endParaRPr lang="en-US" dirty="0"/>
          </a:p>
          <a:p>
            <a:pPr marL="288925" indent="0">
              <a:buNone/>
            </a:pPr>
            <a:r>
              <a:rPr lang="ar-IQ" dirty="0"/>
              <a:t>الثقافة الجزئية: يوجد داخل كل ثقافة عدد كبير من الثقافات الجزئية او الفرعية حيث تكون السلوكات متميزة </a:t>
            </a:r>
            <a:r>
              <a:rPr lang="ar-IQ" dirty="0" smtClean="0"/>
              <a:t>ومختلفة </a:t>
            </a:r>
            <a:r>
              <a:rPr lang="ar-IQ" dirty="0"/>
              <a:t>نوعا ما وهذا الذي يدفع المستهلك السياحي الى استهلاك سلع </a:t>
            </a:r>
            <a:r>
              <a:rPr lang="ar-IQ" dirty="0" smtClean="0"/>
              <a:t>وخدمات </a:t>
            </a:r>
            <a:r>
              <a:rPr lang="ar-IQ" dirty="0"/>
              <a:t>ورفض </a:t>
            </a:r>
            <a:r>
              <a:rPr lang="ar-IQ" dirty="0" smtClean="0"/>
              <a:t>سلع </a:t>
            </a:r>
            <a:r>
              <a:rPr lang="ar-IQ" dirty="0"/>
              <a:t>و خدمات اخرى.</a:t>
            </a:r>
            <a:endParaRPr lang="en-US" dirty="0"/>
          </a:p>
          <a:p>
            <a:pPr marL="457200" indent="0">
              <a:buNone/>
            </a:pPr>
            <a:r>
              <a:rPr lang="ar-IQ" dirty="0"/>
              <a:t>وتوجد عدة معايير تساعد في تحديد ثقافة جزئية</a:t>
            </a:r>
            <a:r>
              <a:rPr lang="ar-IQ" dirty="0" smtClean="0"/>
              <a:t>، منها </a:t>
            </a:r>
            <a:r>
              <a:rPr lang="ar-IQ" dirty="0"/>
              <a:t>ما يلي:</a:t>
            </a:r>
            <a:endParaRPr lang="en-US" dirty="0"/>
          </a:p>
          <a:p>
            <a:pPr marL="457200" indent="0">
              <a:buNone/>
            </a:pPr>
            <a:r>
              <a:rPr lang="ar-IQ" dirty="0"/>
              <a:t>- المنطقة الجغرافية.</a:t>
            </a:r>
            <a:endParaRPr lang="en-US" dirty="0"/>
          </a:p>
          <a:p>
            <a:pPr marL="457200" indent="0">
              <a:buNone/>
            </a:pPr>
            <a:r>
              <a:rPr lang="ar-IQ" dirty="0"/>
              <a:t>- السن.</a:t>
            </a:r>
            <a:endParaRPr lang="en-US" dirty="0"/>
          </a:p>
          <a:p>
            <a:pPr marL="457200" indent="0">
              <a:buNone/>
            </a:pPr>
            <a:r>
              <a:rPr lang="ar-IQ" dirty="0"/>
              <a:t>- الجنس.</a:t>
            </a:r>
            <a:endParaRPr lang="en-US" dirty="0"/>
          </a:p>
          <a:p>
            <a:pPr marL="457200" indent="0">
              <a:buNone/>
            </a:pPr>
            <a:r>
              <a:rPr lang="ar-IQ" dirty="0"/>
              <a:t>- الديانة.</a:t>
            </a:r>
            <a:endParaRPr lang="en-US" dirty="0"/>
          </a:p>
          <a:p>
            <a:pPr marL="457200" indent="0">
              <a:buNone/>
            </a:pPr>
            <a:r>
              <a:rPr lang="ar-IQ" dirty="0"/>
              <a:t>- الأصل أو العرق.</a:t>
            </a:r>
            <a:endParaRPr lang="en-US" dirty="0"/>
          </a:p>
          <a:p>
            <a:pPr marL="457200" indent="0">
              <a:buNone/>
            </a:pPr>
            <a:r>
              <a:rPr lang="ar-IQ" dirty="0"/>
              <a:t>...وغيرها</a:t>
            </a:r>
            <a:r>
              <a:rPr lang="ar-IQ" dirty="0" smtClean="0"/>
              <a:t>.</a:t>
            </a:r>
            <a:endParaRPr lang="en-US" dirty="0"/>
          </a:p>
        </p:txBody>
      </p:sp>
    </p:spTree>
    <p:extLst>
      <p:ext uri="{BB962C8B-B14F-4D97-AF65-F5344CB8AC3E}">
        <p14:creationId xmlns:p14="http://schemas.microsoft.com/office/powerpoint/2010/main" val="434534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62500" lnSpcReduction="20000"/>
          </a:bodyPr>
          <a:lstStyle/>
          <a:p>
            <a:pPr marL="0" indent="0">
              <a:buNone/>
            </a:pPr>
            <a:r>
              <a:rPr lang="ar-IQ" dirty="0"/>
              <a:t>3- الطبقات الاجتماعية:</a:t>
            </a:r>
            <a:endParaRPr lang="en-US" dirty="0"/>
          </a:p>
          <a:p>
            <a:pPr marL="0" indent="0">
              <a:buNone/>
            </a:pPr>
            <a:endParaRPr lang="ar-IQ" dirty="0" smtClean="0"/>
          </a:p>
          <a:p>
            <a:pPr marL="0" indent="0">
              <a:buNone/>
            </a:pPr>
            <a:r>
              <a:rPr lang="ar-IQ" dirty="0" smtClean="0"/>
              <a:t>تعريف </a:t>
            </a:r>
            <a:r>
              <a:rPr lang="ar-IQ" dirty="0"/>
              <a:t>الطبقات الاجتماعية :تعرف بأنها: مجموعة متجانسة من الأفراد الذين لهم نفس القيم و الاتجاهات و الاهتمامات و اللذين يبدون أوجه متقاربة بخصوص سلوكهم الشرائي".</a:t>
            </a:r>
            <a:endParaRPr lang="en-US" dirty="0"/>
          </a:p>
          <a:p>
            <a:pPr marL="0" indent="0">
              <a:buNone/>
            </a:pPr>
            <a:r>
              <a:rPr lang="ar-IQ" dirty="0"/>
              <a:t>يتضح من خلال هذا التعريف أن الطبقات الاجتماعية ما هي إلا محاولة لترتيب افراد المجتمع الى مجموعات معينة </a:t>
            </a:r>
            <a:r>
              <a:rPr lang="ar-IQ" dirty="0" smtClean="0"/>
              <a:t>ومتقاربة </a:t>
            </a:r>
            <a:r>
              <a:rPr lang="ar-IQ" dirty="0"/>
              <a:t>في السلوك </a:t>
            </a:r>
            <a:r>
              <a:rPr lang="ar-IQ" dirty="0" smtClean="0"/>
              <a:t>والاراء والاتجاهات وطريقة </a:t>
            </a:r>
            <a:r>
              <a:rPr lang="ar-IQ" dirty="0"/>
              <a:t>اتخاذ القرارات الشرائية</a:t>
            </a:r>
            <a:r>
              <a:rPr lang="ar-IQ" dirty="0" smtClean="0"/>
              <a:t>.</a:t>
            </a:r>
          </a:p>
          <a:p>
            <a:pPr marL="0" indent="0">
              <a:buNone/>
            </a:pPr>
            <a:endParaRPr lang="en-US" dirty="0"/>
          </a:p>
          <a:p>
            <a:pPr marL="0" indent="0">
              <a:buNone/>
            </a:pPr>
            <a:r>
              <a:rPr lang="ar-IQ" dirty="0"/>
              <a:t>خصائص الطبقة الاجتماعية: من اهم خصائصها ما يلي:</a:t>
            </a:r>
            <a:endParaRPr lang="en-US" dirty="0"/>
          </a:p>
          <a:p>
            <a:pPr marL="0" indent="0">
              <a:buNone/>
            </a:pPr>
            <a:r>
              <a:rPr lang="ar-IQ" dirty="0"/>
              <a:t>- الطبقة الاجتماعية تنتج سلوكات متجانسة،ان المستهلكين المنتمين إلى نفس الطبقة يميلون الى التشابه (النسبي) في السلوك</a:t>
            </a:r>
            <a:r>
              <a:rPr lang="ar-IQ" dirty="0" smtClean="0"/>
              <a:t>، وهذا </a:t>
            </a:r>
            <a:r>
              <a:rPr lang="ar-IQ" dirty="0"/>
              <a:t>عكس الأشخاص المنتمين إلى طبقات مختلفة، و يؤدي هذا التشابه او الاختلاف الى اتخاذ قرارات شرائية متجانسة او العكس </a:t>
            </a:r>
            <a:r>
              <a:rPr lang="ar-IQ" dirty="0" smtClean="0"/>
              <a:t>مختلفة، ويمكن للطبقات الاجتماعية ان تستخدم كمعيار لتقسيم السوق الى قطاعات.</a:t>
            </a:r>
            <a:endParaRPr lang="en-US" dirty="0" smtClean="0"/>
          </a:p>
          <a:p>
            <a:pPr marL="739775" indent="-400050">
              <a:buNone/>
            </a:pPr>
            <a:r>
              <a:rPr lang="ar-IQ" dirty="0" smtClean="0"/>
              <a:t>أ- </a:t>
            </a:r>
            <a:r>
              <a:rPr lang="ar-IQ" dirty="0"/>
              <a:t>الطبقة الاجتماعية متعددة الجوانب.</a:t>
            </a:r>
            <a:endParaRPr lang="en-US" dirty="0"/>
          </a:p>
          <a:p>
            <a:pPr marL="739775" indent="-400050">
              <a:buNone/>
            </a:pPr>
            <a:r>
              <a:rPr lang="ar-IQ" dirty="0" smtClean="0"/>
              <a:t>ب- </a:t>
            </a:r>
            <a:r>
              <a:rPr lang="ar-IQ" dirty="0"/>
              <a:t>الطبقة الاجتماعية تنقل الثقافة حيث تعتبر وسيلة هامة تساعد على نقل الثقافة الى مختلف الطبقات الأخرى.</a:t>
            </a:r>
            <a:endParaRPr lang="en-US" dirty="0"/>
          </a:p>
          <a:p>
            <a:pPr marL="739775" indent="-400050">
              <a:buNone/>
            </a:pPr>
            <a:r>
              <a:rPr lang="ar-IQ" dirty="0" smtClean="0"/>
              <a:t>ج‍- </a:t>
            </a:r>
            <a:r>
              <a:rPr lang="ar-IQ" dirty="0"/>
              <a:t>طبقة ا</a:t>
            </a:r>
            <a:r>
              <a:rPr lang="ar-IQ" dirty="0" smtClean="0"/>
              <a:t>جتماعية </a:t>
            </a:r>
            <a:r>
              <a:rPr lang="ar-IQ" dirty="0"/>
              <a:t>ديناميكية</a:t>
            </a:r>
            <a:r>
              <a:rPr lang="ar-IQ" dirty="0" smtClean="0"/>
              <a:t>، حيث </a:t>
            </a:r>
            <a:r>
              <a:rPr lang="ar-IQ" dirty="0"/>
              <a:t>يمكن أن تغير بعض الأفراد طبقاتهم الاجتماعية </a:t>
            </a:r>
            <a:r>
              <a:rPr lang="ar-IQ" dirty="0" smtClean="0"/>
              <a:t>فهي </a:t>
            </a:r>
            <a:r>
              <a:rPr lang="ar-IQ" dirty="0"/>
              <a:t>ليست ثابتة</a:t>
            </a:r>
            <a:r>
              <a:rPr lang="ar-IQ" dirty="0" smtClean="0"/>
              <a:t>.</a:t>
            </a:r>
            <a:endParaRPr lang="en-US" dirty="0"/>
          </a:p>
        </p:txBody>
      </p:sp>
    </p:spTree>
    <p:extLst>
      <p:ext uri="{BB962C8B-B14F-4D97-AF65-F5344CB8AC3E}">
        <p14:creationId xmlns:p14="http://schemas.microsoft.com/office/powerpoint/2010/main" val="36303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62500" lnSpcReduction="20000"/>
          </a:bodyPr>
          <a:lstStyle/>
          <a:p>
            <a:pPr marL="0" indent="0">
              <a:buNone/>
            </a:pPr>
            <a:r>
              <a:rPr lang="ar-IQ" dirty="0"/>
              <a:t>4- العوامل الموقفية:</a:t>
            </a:r>
            <a:endParaRPr lang="en-US" dirty="0"/>
          </a:p>
          <a:p>
            <a:pPr marL="339725" indent="0">
              <a:buNone/>
            </a:pPr>
            <a:r>
              <a:rPr lang="ar-IQ" dirty="0"/>
              <a:t>تعد العوامل الموقفية من العوامل الخارجية المؤثرة في السلوك الشرائي للمستهلك،وهي عوامل مستقلة لا علاقة لها بكل من خصائص المستهلك بحد ذاته او خصائص المنتج موضوع الشراء حيث تتعلق بمكان وزمان الشراء،مثل،</a:t>
            </a:r>
            <a:endParaRPr lang="en-US" dirty="0"/>
          </a:p>
          <a:p>
            <a:pPr marL="339725" indent="0">
              <a:buNone/>
            </a:pPr>
            <a:r>
              <a:rPr lang="ar-IQ" dirty="0" smtClean="0"/>
              <a:t>أ - </a:t>
            </a:r>
            <a:r>
              <a:rPr lang="ar-IQ" dirty="0"/>
              <a:t>البيئة الاجتماعية المحيطة ،مثل وجود أفراد آخرين مع المستهلك حين شراء المنتج.</a:t>
            </a:r>
            <a:endParaRPr lang="en-US" dirty="0"/>
          </a:p>
          <a:p>
            <a:pPr marL="339725" indent="0">
              <a:buNone/>
            </a:pPr>
            <a:r>
              <a:rPr lang="ar-IQ" dirty="0" smtClean="0"/>
              <a:t>ب - </a:t>
            </a:r>
            <a:r>
              <a:rPr lang="ar-IQ" dirty="0"/>
              <a:t>البيئة المادية المحيطة.</a:t>
            </a:r>
            <a:endParaRPr lang="en-US" dirty="0"/>
          </a:p>
          <a:p>
            <a:pPr marL="339725" indent="0">
              <a:buNone/>
            </a:pPr>
            <a:r>
              <a:rPr lang="ar-IQ" dirty="0" smtClean="0"/>
              <a:t>ج - </a:t>
            </a:r>
            <a:r>
              <a:rPr lang="ar-IQ" dirty="0"/>
              <a:t>المؤثرات الزمنية</a:t>
            </a:r>
            <a:r>
              <a:rPr lang="ar-IQ" dirty="0" smtClean="0"/>
              <a:t>.</a:t>
            </a:r>
          </a:p>
          <a:p>
            <a:pPr marL="339725" indent="0">
              <a:buNone/>
            </a:pPr>
            <a:endParaRPr lang="en-US" dirty="0"/>
          </a:p>
          <a:p>
            <a:pPr marL="0" indent="0">
              <a:buNone/>
            </a:pPr>
            <a:r>
              <a:rPr lang="ar-IQ" dirty="0"/>
              <a:t>5- عوامل خارجية أخرى:</a:t>
            </a:r>
            <a:endParaRPr lang="en-US" dirty="0"/>
          </a:p>
          <a:p>
            <a:pPr marL="339725" indent="0">
              <a:buAutoNum type="arabic1Minus"/>
            </a:pPr>
            <a:r>
              <a:rPr lang="ar-IQ" dirty="0" smtClean="0"/>
              <a:t> العوامل </a:t>
            </a:r>
            <a:r>
              <a:rPr lang="ar-IQ" dirty="0"/>
              <a:t>الأمنية: يعد الأمن الأساس الجوهري لكافة الأنشطة </a:t>
            </a:r>
            <a:endParaRPr lang="ar-IQ" dirty="0" smtClean="0"/>
          </a:p>
          <a:p>
            <a:pPr marL="339725" indent="0">
              <a:buAutoNum type="arabic1Minus"/>
            </a:pPr>
            <a:r>
              <a:rPr lang="ar-IQ" dirty="0" smtClean="0"/>
              <a:t>الموسمية </a:t>
            </a:r>
            <a:r>
              <a:rPr lang="ar-IQ" dirty="0"/>
              <a:t>و ظروف النشاط السياحية: تعاني السياحة في بعض الدول من حالة عدم التوازن المستديمة طوال السنة وهي السمة الغالبة على السياحة و يصعب التغلب عليها طالما أن السوق تتأثر بعوامل مختلفة أخرى منها ما يلي:</a:t>
            </a:r>
            <a:endParaRPr lang="en-US" dirty="0"/>
          </a:p>
          <a:p>
            <a:pPr marL="339725" indent="0">
              <a:buNone/>
            </a:pPr>
            <a:r>
              <a:rPr lang="ar-IQ" dirty="0"/>
              <a:t>- المناخ.</a:t>
            </a:r>
            <a:endParaRPr lang="en-US" dirty="0"/>
          </a:p>
          <a:p>
            <a:pPr marL="339725" indent="0">
              <a:buNone/>
            </a:pPr>
            <a:r>
              <a:rPr lang="ar-IQ" dirty="0"/>
              <a:t>- العطل و اوقات الفراغ.</a:t>
            </a:r>
            <a:endParaRPr lang="en-US" dirty="0"/>
          </a:p>
          <a:p>
            <a:pPr marL="339725" indent="0">
              <a:buNone/>
            </a:pPr>
            <a:r>
              <a:rPr lang="ar-IQ" dirty="0"/>
              <a:t>- طول ساعات النهار.</a:t>
            </a:r>
            <a:endParaRPr lang="en-US" dirty="0"/>
          </a:p>
          <a:p>
            <a:pPr marL="339725" indent="0">
              <a:buNone/>
            </a:pPr>
            <a:r>
              <a:rPr lang="ar-IQ" dirty="0"/>
              <a:t>...و غيرها .</a:t>
            </a:r>
            <a:endParaRPr lang="en-US" dirty="0"/>
          </a:p>
          <a:p>
            <a:pPr marL="339725" indent="0">
              <a:buNone/>
            </a:pPr>
            <a:endParaRPr lang="ar-IQ" dirty="0"/>
          </a:p>
        </p:txBody>
      </p:sp>
    </p:spTree>
    <p:extLst>
      <p:ext uri="{BB962C8B-B14F-4D97-AF65-F5344CB8AC3E}">
        <p14:creationId xmlns:p14="http://schemas.microsoft.com/office/powerpoint/2010/main" val="1742700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fontScale="62500" lnSpcReduction="20000"/>
          </a:bodyPr>
          <a:lstStyle/>
          <a:p>
            <a:pPr marL="0" indent="0">
              <a:buNone/>
            </a:pPr>
            <a:r>
              <a:rPr lang="ar-IQ" b="1" dirty="0"/>
              <a:t>رابعا : مراحل قرار شراء السائح (المستهلك السياحي )لمنتج سياحي:</a:t>
            </a:r>
            <a:endParaRPr lang="en-US" dirty="0"/>
          </a:p>
          <a:p>
            <a:pPr marL="0" indent="0">
              <a:buNone/>
            </a:pPr>
            <a:r>
              <a:rPr lang="ar-IQ" dirty="0"/>
              <a:t>يمر السائح عند اتخاذ قرار التعامل مع منتجات سياحية بعدة </a:t>
            </a:r>
            <a:r>
              <a:rPr lang="ar-IQ" dirty="0" smtClean="0"/>
              <a:t>مراحل </a:t>
            </a:r>
            <a:r>
              <a:rPr lang="ar-IQ" dirty="0"/>
              <a:t>أساسية، يحب أن يكون رجل التسويق على معرفة كاملة بها وهذه </a:t>
            </a:r>
            <a:r>
              <a:rPr lang="ar-IQ" dirty="0" smtClean="0"/>
              <a:t>المراحل </a:t>
            </a:r>
            <a:r>
              <a:rPr lang="ar-IQ" dirty="0"/>
              <a:t>هي كالآتي:</a:t>
            </a:r>
            <a:endParaRPr lang="en-US" dirty="0"/>
          </a:p>
          <a:p>
            <a:pPr marL="574675" indent="-292100">
              <a:buNone/>
            </a:pPr>
            <a:r>
              <a:rPr lang="ar-IQ" dirty="0" smtClean="0"/>
              <a:t>1- التوازن</a:t>
            </a:r>
            <a:r>
              <a:rPr lang="ar-IQ" dirty="0"/>
              <a:t>: يمكن التعبير عن الحالة بالمعادلة </a:t>
            </a:r>
            <a:r>
              <a:rPr lang="ar-IQ" dirty="0" smtClean="0"/>
              <a:t>التالية:الكم </a:t>
            </a:r>
            <a:r>
              <a:rPr lang="ar-IQ" dirty="0"/>
              <a:t>من المنافع التي سيحصل عليها السائح أكبر أو تساوي الكم من التكاليف والجهد والوقت الذي سيتحمله السائح </a:t>
            </a:r>
            <a:endParaRPr lang="ar-IQ" dirty="0" smtClean="0"/>
          </a:p>
          <a:p>
            <a:pPr marL="574675" indent="-292100">
              <a:buNone/>
            </a:pPr>
            <a:r>
              <a:rPr lang="ar-IQ" dirty="0" smtClean="0"/>
              <a:t>2- حالة </a:t>
            </a:r>
            <a:r>
              <a:rPr lang="ar-IQ" dirty="0"/>
              <a:t>التوتر أو عدم التوازن: وينتج عدم التوازن </a:t>
            </a:r>
            <a:r>
              <a:rPr lang="ar-IQ" dirty="0" smtClean="0"/>
              <a:t>من </a:t>
            </a:r>
            <a:r>
              <a:rPr lang="ar-IQ" dirty="0"/>
              <a:t>خلال تنبيه حواس السائح لأهمية القيام بعملية السياحية بشكل عام، حيث لن يهدأ هذا التوتر إلا من خلال قيامه بالرحلة المروج لها</a:t>
            </a:r>
            <a:r>
              <a:rPr lang="ar-IQ" dirty="0" smtClean="0"/>
              <a:t>.</a:t>
            </a:r>
          </a:p>
          <a:p>
            <a:pPr marL="574675" indent="-292100">
              <a:buNone/>
            </a:pPr>
            <a:r>
              <a:rPr lang="en-US" dirty="0" smtClean="0"/>
              <a:t> </a:t>
            </a:r>
            <a:r>
              <a:rPr lang="ar-IQ" dirty="0" smtClean="0"/>
              <a:t>3- حالة </a:t>
            </a:r>
            <a:r>
              <a:rPr lang="ar-IQ" dirty="0"/>
              <a:t>الإدراك: </a:t>
            </a:r>
            <a:r>
              <a:rPr lang="ar-IQ" dirty="0" smtClean="0"/>
              <a:t>يتم </a:t>
            </a:r>
            <a:r>
              <a:rPr lang="ar-IQ" dirty="0"/>
              <a:t>فيها إدراك السائح لأهمية القيام بالتعامل مع مزيج الخدمات السياحية، الذي يشبع رغباته واحتياجاته ويزيل حالة التوتر والقلق.</a:t>
            </a:r>
            <a:endParaRPr lang="en-US" dirty="0"/>
          </a:p>
          <a:p>
            <a:pPr marL="574675" indent="-292100">
              <a:buNone/>
            </a:pPr>
            <a:r>
              <a:rPr lang="ar-IQ" dirty="0" smtClean="0"/>
              <a:t>4- البحث </a:t>
            </a:r>
            <a:r>
              <a:rPr lang="ar-IQ" dirty="0"/>
              <a:t>عن المعلومات: يتم الحصول عليها عادة من المعارف، كالأصدقاء الذي سبق لهم أن تعاملوا مع هذه </a:t>
            </a:r>
            <a:r>
              <a:rPr lang="ar-IQ" dirty="0" smtClean="0"/>
              <a:t>البرامج </a:t>
            </a:r>
            <a:r>
              <a:rPr lang="ar-IQ" dirty="0"/>
              <a:t>السياحية </a:t>
            </a:r>
            <a:r>
              <a:rPr lang="ar-IQ" dirty="0" smtClean="0"/>
              <a:t>المعروضة.</a:t>
            </a:r>
            <a:endParaRPr lang="en-US" dirty="0"/>
          </a:p>
          <a:p>
            <a:pPr marL="574675" indent="-292100">
              <a:buNone/>
            </a:pPr>
            <a:r>
              <a:rPr lang="ar-IQ" dirty="0" smtClean="0"/>
              <a:t>5- المعرفة</a:t>
            </a:r>
            <a:r>
              <a:rPr lang="ar-IQ" dirty="0"/>
              <a:t>: </a:t>
            </a:r>
            <a:r>
              <a:rPr lang="ar-IQ" dirty="0" smtClean="0"/>
              <a:t>أي </a:t>
            </a:r>
            <a:r>
              <a:rPr lang="ar-IQ" dirty="0"/>
              <a:t>الدراية التامة حول كل ما يتعلق بجوانب هذا البرنامج السياحي.</a:t>
            </a:r>
            <a:endParaRPr lang="en-US" dirty="0"/>
          </a:p>
          <a:p>
            <a:pPr marL="574675" indent="-292100">
              <a:buNone/>
            </a:pPr>
            <a:r>
              <a:rPr lang="ar-IQ" dirty="0" smtClean="0"/>
              <a:t>6- التقييم</a:t>
            </a:r>
            <a:r>
              <a:rPr lang="ar-IQ" dirty="0"/>
              <a:t>: بعد جمع المعلومات والتعرف والمام بكل جوانب البرنامج السياحي يقوم السائح بعملية التقييم والتي تتم عن طريق تقييم المنافع التي سيحصل عليها من خلال استفادته من الخدمات السياحية ومقارنتها مع التكاليف والجهد والوقت الذي سيتحمله.</a:t>
            </a:r>
            <a:endParaRPr lang="en-US" dirty="0"/>
          </a:p>
          <a:p>
            <a:pPr marL="574675" indent="-292100">
              <a:buNone/>
            </a:pPr>
            <a:r>
              <a:rPr lang="ar-IQ" dirty="0" smtClean="0"/>
              <a:t>7- التفضيل</a:t>
            </a:r>
            <a:r>
              <a:rPr lang="ar-IQ" dirty="0"/>
              <a:t>: وهي المرحلة الحاسمة لدى السائح أين يقوم بالمفاضلة بين </a:t>
            </a:r>
            <a:r>
              <a:rPr lang="ar-IQ" dirty="0" smtClean="0"/>
              <a:t>البرامج </a:t>
            </a:r>
            <a:r>
              <a:rPr lang="ar-IQ" dirty="0"/>
              <a:t>السياحية</a:t>
            </a:r>
            <a:endParaRPr lang="en-US" dirty="0"/>
          </a:p>
          <a:p>
            <a:pPr marL="574675" indent="-292100">
              <a:buNone/>
            </a:pPr>
            <a:r>
              <a:rPr lang="ar-IQ" dirty="0" smtClean="0"/>
              <a:t>8- القرار</a:t>
            </a:r>
            <a:r>
              <a:rPr lang="ar-IQ" dirty="0"/>
              <a:t>: </a:t>
            </a:r>
            <a:r>
              <a:rPr lang="ar-IQ" dirty="0" smtClean="0"/>
              <a:t>إما </a:t>
            </a:r>
            <a:r>
              <a:rPr lang="ar-IQ" dirty="0"/>
              <a:t>بالرضا والتواصل أو عدم الرضا والانقطاع.</a:t>
            </a:r>
            <a:endParaRPr lang="en-US" dirty="0"/>
          </a:p>
          <a:p>
            <a:pPr marL="574675" indent="-292100">
              <a:buNone/>
            </a:pPr>
            <a:r>
              <a:rPr lang="ar-IQ" dirty="0" smtClean="0"/>
              <a:t>9- التوازن </a:t>
            </a:r>
            <a:r>
              <a:rPr lang="ar-IQ" dirty="0"/>
              <a:t>وخلق رغبة جديدة: بإمكان السياحة أن تخلق رغبة جديدة لدى السائح عند بلوغه مرحلة التوازن، لكون الإنسان متعدد ومتجدد الرغبات ويسعى دائما لاكتساب وتجريب الجديد. </a:t>
            </a:r>
          </a:p>
        </p:txBody>
      </p:sp>
    </p:spTree>
    <p:extLst>
      <p:ext uri="{BB962C8B-B14F-4D97-AF65-F5344CB8AC3E}">
        <p14:creationId xmlns:p14="http://schemas.microsoft.com/office/powerpoint/2010/main" val="1771912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1613</Words>
  <Application>Microsoft Office PowerPoint</Application>
  <PresentationFormat>On-screen Show (4:3)</PresentationFormat>
  <Paragraphs>140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سلوك السائح (المستهلك) السياحي </vt:lpstr>
      <vt:lpstr>الفصل الثاني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dc:title>
  <dc:creator>Samer</dc:creator>
  <cp:lastModifiedBy>Samer</cp:lastModifiedBy>
  <cp:revision>18</cp:revision>
  <dcterms:created xsi:type="dcterms:W3CDTF">2020-06-04T12:56:10Z</dcterms:created>
  <dcterms:modified xsi:type="dcterms:W3CDTF">2020-06-04T15:16:39Z</dcterms:modified>
</cp:coreProperties>
</file>