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6" d="100"/>
          <a:sy n="96" d="100"/>
        </p:scale>
        <p:origin x="-32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72857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29961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05745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3179F57-B952-40B9-86E5-5D278A5C428B}"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497221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79F57-B952-40B9-86E5-5D278A5C428B}" type="datetimeFigureOut">
              <a:rPr lang="ar-IQ" smtClean="0"/>
              <a:t>13/10/1441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79032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3179F57-B952-40B9-86E5-5D278A5C428B}" type="datetimeFigureOut">
              <a:rPr lang="ar-IQ" smtClean="0"/>
              <a:t>13/10/1441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83334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3179F57-B952-40B9-86E5-5D278A5C428B}" type="datetimeFigureOut">
              <a:rPr lang="ar-IQ" smtClean="0"/>
              <a:t>13/10/1441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780188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3179F57-B952-40B9-86E5-5D278A5C428B}" type="datetimeFigureOut">
              <a:rPr lang="ar-IQ" smtClean="0"/>
              <a:t>13/10/1441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62841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9F57-B952-40B9-86E5-5D278A5C428B}" type="datetimeFigureOut">
              <a:rPr lang="ar-IQ" smtClean="0"/>
              <a:t>13/10/1441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1659167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9F57-B952-40B9-86E5-5D278A5C428B}" type="datetimeFigureOut">
              <a:rPr lang="ar-IQ" smtClean="0"/>
              <a:t>13/10/1441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8052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9F57-B952-40B9-86E5-5D278A5C428B}" type="datetimeFigureOut">
              <a:rPr lang="ar-IQ" smtClean="0"/>
              <a:t>13/10/1441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957538-4DAB-41A0-B56D-0B4A5319EE62}" type="slidenum">
              <a:rPr lang="ar-IQ" smtClean="0"/>
              <a:t>‹#›</a:t>
            </a:fld>
            <a:endParaRPr lang="ar-IQ"/>
          </a:p>
        </p:txBody>
      </p:sp>
    </p:spTree>
    <p:extLst>
      <p:ext uri="{BB962C8B-B14F-4D97-AF65-F5344CB8AC3E}">
        <p14:creationId xmlns:p14="http://schemas.microsoft.com/office/powerpoint/2010/main" val="343425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3179F57-B952-40B9-86E5-5D278A5C428B}" type="datetimeFigureOut">
              <a:rPr lang="ar-IQ" smtClean="0"/>
              <a:t>13/10/1441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957538-4DAB-41A0-B56D-0B4A5319EE62}" type="slidenum">
              <a:rPr lang="ar-IQ" smtClean="0"/>
              <a:t>‹#›</a:t>
            </a:fld>
            <a:endParaRPr lang="ar-IQ"/>
          </a:p>
        </p:txBody>
      </p:sp>
    </p:spTree>
    <p:extLst>
      <p:ext uri="{BB962C8B-B14F-4D97-AF65-F5344CB8AC3E}">
        <p14:creationId xmlns:p14="http://schemas.microsoft.com/office/powerpoint/2010/main" val="952022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b="1" dirty="0" smtClean="0"/>
              <a:t>سلوك السائح</a:t>
            </a:r>
            <a:r>
              <a:rPr lang="en-US" dirty="0" smtClean="0"/>
              <a:t/>
            </a:r>
            <a:br>
              <a:rPr lang="en-US" dirty="0" smtClean="0"/>
            </a:br>
            <a:r>
              <a:rPr lang="ar-IQ" b="1" dirty="0" smtClean="0"/>
              <a:t>(المستهلك) السياحي</a:t>
            </a:r>
            <a:r>
              <a:rPr lang="en-US" dirty="0" smtClean="0"/>
              <a:t/>
            </a:r>
            <a:br>
              <a:rPr lang="en-US" dirty="0" smtClean="0"/>
            </a:br>
            <a:endParaRPr lang="ar-IQ" dirty="0"/>
          </a:p>
        </p:txBody>
      </p:sp>
      <p:sp>
        <p:nvSpPr>
          <p:cNvPr id="3" name="Subtitle 2"/>
          <p:cNvSpPr>
            <a:spLocks noGrp="1"/>
          </p:cNvSpPr>
          <p:nvPr>
            <p:ph type="subTitle" idx="1"/>
          </p:nvPr>
        </p:nvSpPr>
        <p:spPr/>
        <p:txBody>
          <a:bodyPr>
            <a:normAutofit/>
          </a:bodyPr>
          <a:lstStyle/>
          <a:p>
            <a:r>
              <a:rPr lang="ar-IQ" b="1" dirty="0" smtClean="0"/>
              <a:t>المرحلة </a:t>
            </a:r>
            <a:r>
              <a:rPr lang="ar-IQ" b="1" dirty="0"/>
              <a:t>الثانية</a:t>
            </a:r>
            <a:endParaRPr lang="en-US" dirty="0"/>
          </a:p>
          <a:p>
            <a:r>
              <a:rPr lang="ar-IQ" b="1" dirty="0"/>
              <a:t>كلية العلوم السياحية</a:t>
            </a:r>
            <a:endParaRPr lang="en-US" dirty="0"/>
          </a:p>
          <a:p>
            <a:endParaRPr lang="ar-IQ" dirty="0"/>
          </a:p>
        </p:txBody>
      </p:sp>
    </p:spTree>
    <p:extLst>
      <p:ext uri="{BB962C8B-B14F-4D97-AF65-F5344CB8AC3E}">
        <p14:creationId xmlns:p14="http://schemas.microsoft.com/office/powerpoint/2010/main" val="1457634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ar-IQ" b="1" dirty="0" smtClean="0"/>
              <a:t>الفصل الاول</a:t>
            </a:r>
            <a:br>
              <a:rPr lang="ar-IQ" b="1" dirty="0" smtClean="0"/>
            </a:br>
            <a:r>
              <a:rPr lang="ar-SA" b="1" dirty="0" smtClean="0"/>
              <a:t>سلوك </a:t>
            </a:r>
            <a:r>
              <a:rPr lang="ar-SA" b="1" dirty="0"/>
              <a:t>السائح (المستهلك السياحي):</a:t>
            </a:r>
            <a:r>
              <a:rPr lang="ar-SA" dirty="0"/>
              <a:t> </a:t>
            </a:r>
            <a:endParaRPr lang="ar-IQ" dirty="0"/>
          </a:p>
        </p:txBody>
      </p:sp>
      <p:sp>
        <p:nvSpPr>
          <p:cNvPr id="3" name="Content Placeholder 2"/>
          <p:cNvSpPr>
            <a:spLocks noGrp="1"/>
          </p:cNvSpPr>
          <p:nvPr>
            <p:ph idx="1"/>
          </p:nvPr>
        </p:nvSpPr>
        <p:spPr>
          <a:xfrm>
            <a:off x="457200" y="1828800"/>
            <a:ext cx="8229600" cy="4038600"/>
          </a:xfrm>
        </p:spPr>
        <p:txBody>
          <a:bodyPr>
            <a:noAutofit/>
          </a:bodyPr>
          <a:lstStyle/>
          <a:p>
            <a:pPr marL="0" indent="0">
              <a:buNone/>
            </a:pPr>
            <a:r>
              <a:rPr lang="ar-SA" sz="2200" dirty="0"/>
              <a:t>حضي موضوع سلوك المستهلك بشكل عام وسلوك السائح بشكل خاص باهتمام العديد من الباحثين وفي مختلف المجالات العلمية ، الاقتصادية ، النفسية الاجتماعية محاولين بذلك فهم أنواع ومراحل قراراته الشرائية الخاصة بالسلع والخدمات بهدف تلبية واشباع حاجاته ورغباته</a:t>
            </a:r>
            <a:r>
              <a:rPr lang="en-US" sz="2200" dirty="0" smtClean="0"/>
              <a:t>.</a:t>
            </a:r>
            <a:r>
              <a:rPr lang="ar-IQ" sz="2200" dirty="0" smtClean="0"/>
              <a:t> </a:t>
            </a:r>
            <a:r>
              <a:rPr lang="ar-SA" sz="2200" dirty="0"/>
              <a:t>ان سلوك السائح معقدا لايمكن دراسته بصورة مستقلة عن المنبهات الخارجية تلك التي يمكن ان تكون المحفزات والمحرضات التي تسهل حدوث هذا النوع من السلوك المطلوب من السائح ام يسلكه لغرض فهمه فهما دقيقا وموضوعيا </a:t>
            </a:r>
            <a:r>
              <a:rPr lang="en-US" sz="2200" dirty="0" smtClean="0"/>
              <a:t>.</a:t>
            </a:r>
            <a:endParaRPr lang="ar-IQ" sz="2200" dirty="0" smtClean="0"/>
          </a:p>
          <a:p>
            <a:pPr marL="0" indent="0">
              <a:buNone/>
            </a:pPr>
            <a:r>
              <a:rPr lang="ar-SA" sz="2200" dirty="0"/>
              <a:t>ومن جانب آخر فان السلوك ليس سلوكا فرديا اذ ان العلاقة بين الفرد والجماعة هي التي تجعل استجاباته تختلف عن استجابة الاخرين من اعمار زمنية اخرى. كما ان العوامل الثقافية والاقتصادية تتحكم في نمط السلوك العام وسلوك السائح بشكل خاص كما تتحطم في نمطية جوانب السلوك الاخرى اذ ان ممارسات السلوك التي يوظفها الافراد والجماعات لا تكون عشوائية في تعبيرها بل تتبلور في الاطر البنيوية التي </a:t>
            </a:r>
            <a:r>
              <a:rPr lang="ar-SA" sz="2200" dirty="0" smtClean="0"/>
              <a:t>توجهها</a:t>
            </a:r>
            <a:r>
              <a:rPr lang="ar-IQ" sz="2200" dirty="0" smtClean="0"/>
              <a:t>.</a:t>
            </a:r>
            <a:endParaRPr lang="ar-IQ" sz="2200" dirty="0"/>
          </a:p>
        </p:txBody>
      </p:sp>
    </p:spTree>
    <p:extLst>
      <p:ext uri="{BB962C8B-B14F-4D97-AF65-F5344CB8AC3E}">
        <p14:creationId xmlns:p14="http://schemas.microsoft.com/office/powerpoint/2010/main" val="142987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5334000"/>
          </a:xfrm>
        </p:spPr>
        <p:txBody>
          <a:bodyPr>
            <a:normAutofit fontScale="85000" lnSpcReduction="20000"/>
          </a:bodyPr>
          <a:lstStyle/>
          <a:p>
            <a:r>
              <a:rPr lang="ar-IQ" sz="2800" b="1" dirty="0" smtClean="0"/>
              <a:t>اولا : مفهوم المستهلك </a:t>
            </a:r>
            <a:r>
              <a:rPr lang="ar-IQ" sz="2800" b="1" dirty="0" smtClean="0"/>
              <a:t>وأنواعه</a:t>
            </a:r>
          </a:p>
          <a:p>
            <a:pPr marL="0" indent="0">
              <a:buNone/>
            </a:pPr>
            <a:endParaRPr lang="ar-IQ" sz="2800" dirty="0" smtClean="0"/>
          </a:p>
          <a:p>
            <a:pPr marL="0" indent="0">
              <a:buNone/>
            </a:pPr>
            <a:r>
              <a:rPr lang="ar-IQ" sz="2800" dirty="0" smtClean="0"/>
              <a:t>ويستخدم </a:t>
            </a:r>
            <a:r>
              <a:rPr lang="ar-IQ" sz="2800" dirty="0"/>
              <a:t>مصطلح المستهلك بالإشارة إلى نوعين من المستهلكين:</a:t>
            </a:r>
            <a:endParaRPr lang="en-US" sz="2800" dirty="0"/>
          </a:p>
          <a:p>
            <a:pPr marL="0" indent="0">
              <a:buNone/>
            </a:pPr>
            <a:r>
              <a:rPr lang="ar-IQ" sz="2800" dirty="0"/>
              <a:t>أ)المستهلك </a:t>
            </a:r>
            <a:r>
              <a:rPr lang="ar-IQ" sz="2800" dirty="0" smtClean="0"/>
              <a:t>النهائي: يمكن </a:t>
            </a:r>
            <a:r>
              <a:rPr lang="ar-IQ" sz="2800" dirty="0"/>
              <a:t>تعريفه بأنه شخص يقوم بشراء سلع و خدمات لإستعماله الخاص أو العائلي.</a:t>
            </a:r>
            <a:endParaRPr lang="en-US" sz="2800" dirty="0"/>
          </a:p>
          <a:p>
            <a:pPr marL="0" indent="0">
              <a:buNone/>
            </a:pPr>
            <a:r>
              <a:rPr lang="ar-IQ" sz="2800" dirty="0"/>
              <a:t> ب)المستهلك </a:t>
            </a:r>
            <a:r>
              <a:rPr lang="ar-IQ" sz="2800" dirty="0" smtClean="0"/>
              <a:t>الصناعي:</a:t>
            </a:r>
            <a:r>
              <a:rPr lang="ar-IQ" sz="2800" b="1" dirty="0" smtClean="0"/>
              <a:t> </a:t>
            </a:r>
            <a:r>
              <a:rPr lang="ar-IQ" sz="2800" dirty="0" smtClean="0"/>
              <a:t>يعرف </a:t>
            </a:r>
            <a:r>
              <a:rPr lang="ar-IQ" sz="2800" dirty="0"/>
              <a:t>بأنه الشخص الإعتباري (المؤسسات)الذين يشترون السلع والخدمات بهدف إستخدامها في سلع و خدمات أخرى ومن أجل إستخدامها في أداء أنشطة </a:t>
            </a:r>
            <a:r>
              <a:rPr lang="ar-IQ" sz="2800" dirty="0" smtClean="0"/>
              <a:t>أخرى</a:t>
            </a:r>
            <a:r>
              <a:rPr lang="ar-IQ" sz="2800" dirty="0" smtClean="0"/>
              <a:t>.</a:t>
            </a:r>
          </a:p>
          <a:p>
            <a:pPr marL="0" indent="0">
              <a:buNone/>
            </a:pPr>
            <a:endParaRPr lang="ar-IQ" sz="2800" dirty="0" smtClean="0"/>
          </a:p>
          <a:p>
            <a:r>
              <a:rPr lang="ar-IQ" sz="2800" b="1" dirty="0" smtClean="0"/>
              <a:t>ثانيا :تعريفا السائح( المستهلك السياحي</a:t>
            </a:r>
            <a:r>
              <a:rPr lang="ar-IQ" sz="2800" b="1" dirty="0" smtClean="0"/>
              <a:t>):</a:t>
            </a:r>
          </a:p>
          <a:p>
            <a:pPr marL="0" indent="0">
              <a:buNone/>
            </a:pPr>
            <a:endParaRPr lang="en-US" sz="2800" dirty="0" smtClean="0"/>
          </a:p>
          <a:p>
            <a:pPr marL="0" indent="0">
              <a:buNone/>
            </a:pPr>
            <a:r>
              <a:rPr lang="ar-IQ" sz="2800" dirty="0" smtClean="0"/>
              <a:t>لايختلف المستهلك السياحي عن المستهلك العادي من الهدف من الشراء والإستهلاك ولكنه يختلف من حيث طبيعة الإستهلاك وأسلوب الشراء ويعرف المستهلك السياحي بأنه ذلك الشخص الذي يقوم بشراء الخدمات السياحية بإستخدامها والإستفادة منها أثناء رحلته السياحية سواء كان سائحا محليا أو دوليا.</a:t>
            </a:r>
            <a:endParaRPr lang="en-US" sz="2800" dirty="0" smtClean="0"/>
          </a:p>
        </p:txBody>
      </p:sp>
    </p:spTree>
    <p:extLst>
      <p:ext uri="{BB962C8B-B14F-4D97-AF65-F5344CB8AC3E}">
        <p14:creationId xmlns:p14="http://schemas.microsoft.com/office/powerpoint/2010/main" val="50072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ar-IQ" b="1" dirty="0" smtClean="0"/>
              <a:t>ثالثا </a:t>
            </a:r>
            <a:r>
              <a:rPr lang="ar-IQ" b="1" dirty="0"/>
              <a:t>: تعريف سلوك المستهلك </a:t>
            </a:r>
            <a:r>
              <a:rPr lang="ar-IQ" b="1" dirty="0" smtClean="0"/>
              <a:t>:</a:t>
            </a:r>
          </a:p>
          <a:p>
            <a:endParaRPr lang="en-US" dirty="0"/>
          </a:p>
          <a:p>
            <a:pPr marL="0" indent="0">
              <a:buNone/>
            </a:pPr>
            <a:r>
              <a:rPr lang="ar-IQ" dirty="0"/>
              <a:t>تعددت تعاريف المتعلقة بسلوك المستهلك </a:t>
            </a:r>
            <a:r>
              <a:rPr lang="ar-IQ" dirty="0" smtClean="0"/>
              <a:t>ومن </a:t>
            </a:r>
            <a:r>
              <a:rPr lang="ar-IQ" dirty="0"/>
              <a:t>هذه التعاريف مايلي:</a:t>
            </a:r>
            <a:endParaRPr lang="en-US" dirty="0"/>
          </a:p>
          <a:p>
            <a:pPr marL="0" indent="0">
              <a:buNone/>
            </a:pPr>
            <a:r>
              <a:rPr lang="ar-IQ" dirty="0"/>
              <a:t>*التعريف الأول: هو جميع الأفعال والتصرفات المباشرة وغير المباشرة التي يقوم بها الفرد في سبيل الحصول على خدمة أو سلعة معينة في مكان ووقت محدد.</a:t>
            </a:r>
            <a:endParaRPr lang="en-US" dirty="0"/>
          </a:p>
          <a:p>
            <a:pPr marL="0" indent="0">
              <a:buNone/>
            </a:pPr>
            <a:r>
              <a:rPr lang="ar-IQ" dirty="0"/>
              <a:t>*التعريف الثاني:هو عبارة عن مجموعة تصرفات الأفراد المرتبطة بشراء وإستهلاك مختلف السلع و الخدمات ؛هذه التصرفات مختلف المراحل التي قبل عملية الشراء وأثناء وبعد الإستهلاك</a:t>
            </a:r>
            <a:r>
              <a:rPr lang="ar-IQ" dirty="0" smtClean="0"/>
              <a:t>.</a:t>
            </a:r>
          </a:p>
          <a:p>
            <a:pPr marL="0" indent="0">
              <a:buNone/>
            </a:pPr>
            <a:endParaRPr lang="ar-IQ" dirty="0" smtClean="0"/>
          </a:p>
          <a:p>
            <a:r>
              <a:rPr lang="ar-SA" b="1" dirty="0"/>
              <a:t>رابعا: تعريف سلوك السائح</a:t>
            </a:r>
            <a:r>
              <a:rPr lang="ar-IQ" b="1" dirty="0"/>
              <a:t>(المستهلك السياحي </a:t>
            </a:r>
            <a:r>
              <a:rPr lang="ar-IQ" b="1" dirty="0" smtClean="0"/>
              <a:t>):</a:t>
            </a:r>
          </a:p>
          <a:p>
            <a:pPr marL="0" indent="0">
              <a:buNone/>
            </a:pPr>
            <a:endParaRPr lang="en-US" dirty="0"/>
          </a:p>
          <a:p>
            <a:pPr marL="0" indent="0">
              <a:buNone/>
            </a:pPr>
            <a:r>
              <a:rPr lang="ar-IQ" dirty="0"/>
              <a:t> </a:t>
            </a:r>
            <a:r>
              <a:rPr lang="ar-SA" dirty="0"/>
              <a:t>يمكن تعريف سلوك السائح على أنه " جميع الأفعال و التصرفات المباشرة و غير المباشرة التي يقوم بها السائح انطلاقا من التفكير بمغادرة مكان إقامته لمدة تزيد عن 11 ساعة وتقل عن سنة، مرورا  بتحديد وقت وطريقة ووسيلة سفره، وصولا إلى مكان </a:t>
            </a:r>
            <a:r>
              <a:rPr lang="ar-SA" dirty="0" smtClean="0"/>
              <a:t>إقامته</a:t>
            </a:r>
            <a:r>
              <a:rPr lang="ar-IQ" dirty="0" smtClean="0"/>
              <a:t>.</a:t>
            </a:r>
            <a:endParaRPr lang="en-US" dirty="0"/>
          </a:p>
          <a:p>
            <a:pPr marL="0" indent="0">
              <a:buNone/>
            </a:pPr>
            <a:endParaRPr lang="ar-IQ" dirty="0"/>
          </a:p>
        </p:txBody>
      </p:sp>
    </p:spTree>
    <p:extLst>
      <p:ext uri="{BB962C8B-B14F-4D97-AF65-F5344CB8AC3E}">
        <p14:creationId xmlns:p14="http://schemas.microsoft.com/office/powerpoint/2010/main" val="2602424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r>
              <a:rPr lang="ar-SA" sz="1600" b="1" dirty="0"/>
              <a:t>خامسا : أنواع سلوك السائح</a:t>
            </a:r>
            <a:r>
              <a:rPr lang="ar-IQ" sz="1600" b="1" dirty="0"/>
              <a:t>(المستهلك السياحي )</a:t>
            </a:r>
            <a:r>
              <a:rPr lang="en-US" sz="1600" b="1" dirty="0"/>
              <a:t>:</a:t>
            </a:r>
            <a:endParaRPr lang="en-US" sz="1600" dirty="0"/>
          </a:p>
          <a:p>
            <a:pPr marL="0" indent="0">
              <a:buNone/>
            </a:pPr>
            <a:r>
              <a:rPr lang="ar-SA" sz="1600" dirty="0"/>
              <a:t>إن أنواع سلوكيات وتصرفات الإنسان كغيرها من حقول المعرفة كثيرة ومتعددةوذلك على حسب رؤية كل باحث وأهدافه أو كل مدرسة من مدارس السلوك الإنساني وأهدافها ٬ وكذا الفترة الزمنية التي ظهرت فيها تلك الآراء والأفكار</a:t>
            </a:r>
            <a:r>
              <a:rPr lang="en-US" sz="1600" dirty="0"/>
              <a:t>. </a:t>
            </a:r>
            <a:r>
              <a:rPr lang="ar-SA" sz="1600" dirty="0"/>
              <a:t>لذلك سوف نلقي</a:t>
            </a:r>
            <a:endParaRPr lang="en-US" sz="1600" dirty="0"/>
          </a:p>
          <a:p>
            <a:pPr marL="0" indent="0">
              <a:buNone/>
            </a:pPr>
            <a:r>
              <a:rPr lang="ar-SA" sz="1600" dirty="0"/>
              <a:t>الضوء على أهم أنواع سلوك المستهلك</a:t>
            </a:r>
            <a:endParaRPr lang="en-US" sz="1600" dirty="0"/>
          </a:p>
          <a:p>
            <a:pPr marL="0" indent="0">
              <a:buNone/>
            </a:pPr>
            <a:r>
              <a:rPr lang="ar-SA" sz="1600" b="1" dirty="0"/>
              <a:t>1- حسب شكل السلوك</a:t>
            </a:r>
            <a:endParaRPr lang="en-US" sz="1600" dirty="0"/>
          </a:p>
          <a:p>
            <a:pPr marL="0" indent="0">
              <a:buNone/>
            </a:pPr>
            <a:r>
              <a:rPr lang="ar-SA" sz="1600" dirty="0"/>
              <a:t>وهنا تنقسم جميع سلوكيات وتصرفات الأفراد إلى</a:t>
            </a:r>
            <a:r>
              <a:rPr lang="en-US" sz="1600" dirty="0"/>
              <a:t>:</a:t>
            </a:r>
          </a:p>
          <a:p>
            <a:pPr marL="0" indent="0">
              <a:buNone/>
            </a:pPr>
            <a:r>
              <a:rPr lang="ar-SA" sz="1600" dirty="0"/>
              <a:t>أ</a:t>
            </a:r>
            <a:r>
              <a:rPr lang="ar-IQ" sz="1600" dirty="0"/>
              <a:t>-</a:t>
            </a:r>
            <a:r>
              <a:rPr lang="ar-SA" sz="1600" dirty="0"/>
              <a:t>سلوك ظاهر</a:t>
            </a:r>
            <a:r>
              <a:rPr lang="en-US" sz="1600" dirty="0"/>
              <a:t>.</a:t>
            </a:r>
          </a:p>
          <a:p>
            <a:pPr marL="0" indent="0">
              <a:buNone/>
            </a:pPr>
            <a:r>
              <a:rPr lang="ar-SA" sz="1600" dirty="0"/>
              <a:t>ب- سلوك باطن أو مستتر</a:t>
            </a:r>
            <a:r>
              <a:rPr lang="en-US" sz="1600" dirty="0" smtClean="0"/>
              <a:t>.</a:t>
            </a:r>
            <a:endParaRPr lang="ar-IQ" sz="1600" dirty="0" smtClean="0"/>
          </a:p>
          <a:p>
            <a:pPr marL="0" indent="0">
              <a:buNone/>
            </a:pPr>
            <a:r>
              <a:rPr lang="ar-IQ" sz="1600" b="1" dirty="0" smtClean="0"/>
              <a:t>2</a:t>
            </a:r>
            <a:r>
              <a:rPr lang="ar-SA" sz="1600" b="1" dirty="0" smtClean="0"/>
              <a:t>- </a:t>
            </a:r>
            <a:r>
              <a:rPr lang="ar-SA" sz="1600" b="1" dirty="0"/>
              <a:t>حسب طبيعة السلوك</a:t>
            </a:r>
            <a:endParaRPr lang="en-US" sz="1600" dirty="0"/>
          </a:p>
          <a:p>
            <a:pPr marL="0" indent="0">
              <a:buNone/>
            </a:pPr>
            <a:r>
              <a:rPr lang="ar-IQ" sz="1600" b="1" dirty="0"/>
              <a:t>أ</a:t>
            </a:r>
            <a:r>
              <a:rPr lang="ar-SA" sz="1600" b="1" dirty="0" smtClean="0"/>
              <a:t>) </a:t>
            </a:r>
            <a:r>
              <a:rPr lang="ar-SA" sz="1600" b="1" dirty="0"/>
              <a:t>سلوك فطري</a:t>
            </a:r>
            <a:r>
              <a:rPr lang="en-US" sz="1600" b="1" dirty="0"/>
              <a:t>: </a:t>
            </a:r>
            <a:r>
              <a:rPr lang="ar-SA" sz="1600" dirty="0"/>
              <a:t>وهو السلوك الذي غالبا ما يصاحب الإنسان منذ ميلاده ومن  دون الحاجة إلى تعلم أو تدريب</a:t>
            </a:r>
            <a:r>
              <a:rPr lang="en-US" sz="1600" dirty="0"/>
              <a:t>. </a:t>
            </a:r>
            <a:r>
              <a:rPr lang="ar-IQ" sz="1600" dirty="0" smtClean="0"/>
              <a:t> </a:t>
            </a:r>
            <a:r>
              <a:rPr lang="ar-SA" sz="1600" dirty="0" smtClean="0"/>
              <a:t>وبعض </a:t>
            </a:r>
            <a:r>
              <a:rPr lang="ar-SA" sz="1600" dirty="0"/>
              <a:t>دوافع هذه التصرفات يكون على استعداد للعمل منذ وقت مبكر إثر الميلاد كما هو الحال في بكاء الطفل</a:t>
            </a:r>
            <a:r>
              <a:rPr lang="en-US" sz="1600" dirty="0"/>
              <a:t>.</a:t>
            </a:r>
          </a:p>
          <a:p>
            <a:pPr marL="0" indent="0">
              <a:buNone/>
            </a:pPr>
            <a:r>
              <a:rPr lang="ar-SA" sz="1600" b="1" dirty="0"/>
              <a:t>ب)  سلوك مكتسب</a:t>
            </a:r>
            <a:r>
              <a:rPr lang="en-US" sz="1600" b="1" dirty="0"/>
              <a:t>: </a:t>
            </a:r>
            <a:r>
              <a:rPr lang="ar-SA" sz="1600" dirty="0"/>
              <a:t>وهو السلوك الذي يتعلمه الفرد بوسائل التعلم أو التدريب المختلفة مثل </a:t>
            </a:r>
            <a:r>
              <a:rPr lang="ar-SA" sz="1600" dirty="0" smtClean="0"/>
              <a:t>القراءة</a:t>
            </a:r>
            <a:r>
              <a:rPr lang="ar-IQ" sz="1600" dirty="0" smtClean="0"/>
              <a:t>،</a:t>
            </a:r>
            <a:r>
              <a:rPr lang="ar-SA" sz="1600" dirty="0" smtClean="0"/>
              <a:t> الكتابة </a:t>
            </a:r>
            <a:r>
              <a:rPr lang="ar-SA" sz="1600" dirty="0"/>
              <a:t>والسباحة</a:t>
            </a:r>
            <a:r>
              <a:rPr lang="en-US" sz="1600" dirty="0"/>
              <a:t>.</a:t>
            </a:r>
          </a:p>
          <a:p>
            <a:pPr marL="0" indent="0">
              <a:buNone/>
            </a:pPr>
            <a:r>
              <a:rPr lang="ar-SA" sz="1600" b="1" dirty="0"/>
              <a:t>ج) حسب </a:t>
            </a:r>
            <a:r>
              <a:rPr lang="ar-SA" sz="1600" b="1" dirty="0" smtClean="0"/>
              <a:t>العدد:</a:t>
            </a:r>
            <a:endParaRPr lang="en-US" sz="1600" b="1" dirty="0" smtClean="0"/>
          </a:p>
          <a:p>
            <a:pPr marL="0" indent="0">
              <a:buNone/>
            </a:pPr>
            <a:r>
              <a:rPr lang="ar-SA" sz="1600" b="1" dirty="0"/>
              <a:t>1-  السلوك </a:t>
            </a:r>
            <a:r>
              <a:rPr lang="ar-SA" sz="1600" b="1" dirty="0" smtClean="0"/>
              <a:t>الفردي</a:t>
            </a:r>
            <a:r>
              <a:rPr lang="en-US" sz="1600" b="1" dirty="0" smtClean="0"/>
              <a:t>: </a:t>
            </a:r>
            <a:r>
              <a:rPr lang="ar-IQ" sz="1600" b="1" dirty="0" smtClean="0"/>
              <a:t> </a:t>
            </a:r>
            <a:r>
              <a:rPr lang="ar-SA" sz="1600" dirty="0" smtClean="0"/>
              <a:t>هو </a:t>
            </a:r>
            <a:r>
              <a:rPr lang="ar-SA" sz="1600" dirty="0"/>
              <a:t>السلوك الذي يتعلق بالفرد وما يتعرض له من مواقف خلال ساعات حياته اليومية المختلفة</a:t>
            </a:r>
            <a:r>
              <a:rPr lang="en-US" sz="1600" dirty="0"/>
              <a:t>.</a:t>
            </a:r>
          </a:p>
          <a:p>
            <a:pPr marL="0" indent="0">
              <a:buNone/>
            </a:pPr>
            <a:r>
              <a:rPr lang="ar-SA" sz="1600" b="1" dirty="0"/>
              <a:t>2- السلوك الجماعي</a:t>
            </a:r>
            <a:r>
              <a:rPr lang="en-US" sz="1600" b="1" dirty="0"/>
              <a:t>: </a:t>
            </a:r>
            <a:r>
              <a:rPr lang="ar-SA" sz="1600" dirty="0"/>
              <a:t>هو السلوك الذي يخص مجموعة من </a:t>
            </a:r>
            <a:r>
              <a:rPr lang="ar-SA" sz="1600" dirty="0" smtClean="0"/>
              <a:t>الأفراد٬ وليس</a:t>
            </a:r>
            <a:r>
              <a:rPr lang="ar-SA" sz="1600" b="1" dirty="0" smtClean="0"/>
              <a:t> </a:t>
            </a:r>
            <a:r>
              <a:rPr lang="ar-SA" sz="1600" dirty="0"/>
              <a:t>فردا </a:t>
            </a:r>
            <a:r>
              <a:rPr lang="ar-SA" sz="1600" dirty="0" smtClean="0"/>
              <a:t>واحدا</a:t>
            </a:r>
            <a:r>
              <a:rPr lang="ar-IQ" sz="1600" dirty="0" smtClean="0"/>
              <a:t>،</a:t>
            </a:r>
            <a:r>
              <a:rPr lang="ar-SA" sz="1600" dirty="0" smtClean="0"/>
              <a:t> </a:t>
            </a:r>
            <a:r>
              <a:rPr lang="ar-SA" sz="1600" dirty="0"/>
              <a:t>فهو إذن يمثل </a:t>
            </a:r>
            <a:r>
              <a:rPr lang="ar-SA" sz="1600" dirty="0" smtClean="0"/>
              <a:t>علاقة </a:t>
            </a:r>
            <a:r>
              <a:rPr lang="ar-SA" sz="1600" dirty="0"/>
              <a:t>الفرد بغيره من الأفراد كأفراد الجماعة التي ينتمي لها في</a:t>
            </a:r>
            <a:r>
              <a:rPr lang="ar-SA" sz="1600" b="1" dirty="0"/>
              <a:t> </a:t>
            </a:r>
            <a:r>
              <a:rPr lang="ar-SA" sz="1600" dirty="0"/>
              <a:t>المنزل أو المدرسة أو النادي</a:t>
            </a:r>
            <a:r>
              <a:rPr lang="en-US" sz="1600" dirty="0"/>
              <a:t>...</a:t>
            </a:r>
            <a:r>
              <a:rPr lang="ar-SA" sz="1600" dirty="0"/>
              <a:t>الخ</a:t>
            </a:r>
            <a:r>
              <a:rPr lang="en-US" sz="1600" dirty="0" smtClean="0"/>
              <a:t>.</a:t>
            </a:r>
            <a:endParaRPr lang="ar-IQ" sz="1600" dirty="0" smtClean="0"/>
          </a:p>
          <a:p>
            <a:pPr marL="0" indent="0">
              <a:buNone/>
            </a:pPr>
            <a:r>
              <a:rPr lang="ar-IQ" sz="1600" b="1" dirty="0"/>
              <a:t>د) </a:t>
            </a:r>
            <a:r>
              <a:rPr lang="ar-SA" sz="1600" b="1" dirty="0"/>
              <a:t>حسب حداثة السلوك</a:t>
            </a:r>
            <a:endParaRPr lang="en-US" sz="1600" dirty="0"/>
          </a:p>
          <a:p>
            <a:pPr marL="0" indent="0">
              <a:buNone/>
            </a:pPr>
            <a:r>
              <a:rPr lang="en-US" sz="1600" b="1" dirty="0"/>
              <a:t>: </a:t>
            </a:r>
            <a:r>
              <a:rPr lang="ar-SA" sz="1600" dirty="0"/>
              <a:t>بموجب هذا المعيار قد يكون سلوك الفرد حالة جديدة </a:t>
            </a:r>
            <a:r>
              <a:rPr lang="ar-SA" sz="1600" b="1" dirty="0"/>
              <a:t> </a:t>
            </a:r>
            <a:r>
              <a:rPr lang="ar-SA" sz="1600" dirty="0"/>
              <a:t>أو مستحدثة باعتباره يحدث لأول </a:t>
            </a:r>
            <a:r>
              <a:rPr lang="ar-SA" sz="1600" dirty="0" smtClean="0"/>
              <a:t>مرة ٬ </a:t>
            </a:r>
            <a:r>
              <a:rPr lang="ar-SA" sz="1600" dirty="0"/>
              <a:t>وقد يكون سلوكا مكررا ومعادا بصورة تكون طبق</a:t>
            </a:r>
            <a:r>
              <a:rPr lang="ar-SA" sz="1600" b="1" dirty="0"/>
              <a:t> </a:t>
            </a:r>
            <a:r>
              <a:rPr lang="ar-SA" sz="1600" dirty="0"/>
              <a:t>لأصل أو مقاربة لما سبقه من تصرفات وأفعا</a:t>
            </a:r>
            <a:r>
              <a:rPr lang="ar-IQ" sz="1600" dirty="0"/>
              <a:t>ل.</a:t>
            </a:r>
            <a:endParaRPr lang="en-US" sz="1600" dirty="0"/>
          </a:p>
          <a:p>
            <a:pPr marL="0" indent="0">
              <a:buNone/>
            </a:pPr>
            <a:r>
              <a:rPr lang="ar-SA" sz="1600" dirty="0" smtClean="0"/>
              <a:t>اقة </a:t>
            </a:r>
            <a:r>
              <a:rPr lang="ar-SA" sz="1600" dirty="0"/>
              <a:t>الفرد بغيره من الأفراد كأفراد الجماعة التي ينتمي لها في</a:t>
            </a:r>
            <a:r>
              <a:rPr lang="ar-SA" sz="1600" b="1" dirty="0"/>
              <a:t> </a:t>
            </a:r>
            <a:r>
              <a:rPr lang="ar-SA" sz="1600" dirty="0"/>
              <a:t>المنزل أو المدرسة أو النادي</a:t>
            </a:r>
            <a:r>
              <a:rPr lang="en-US" sz="1600" dirty="0"/>
              <a:t>...</a:t>
            </a:r>
            <a:r>
              <a:rPr lang="ar-SA" sz="1600" dirty="0" smtClean="0"/>
              <a:t>ال</a:t>
            </a:r>
            <a:r>
              <a:rPr lang="ar-IQ" sz="1600" dirty="0" smtClean="0"/>
              <a:t>خ.</a:t>
            </a:r>
            <a:endParaRPr lang="en-US" sz="1600" dirty="0"/>
          </a:p>
        </p:txBody>
      </p:sp>
    </p:spTree>
    <p:extLst>
      <p:ext uri="{BB962C8B-B14F-4D97-AF65-F5344CB8AC3E}">
        <p14:creationId xmlns:p14="http://schemas.microsoft.com/office/powerpoint/2010/main" val="181955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r>
              <a:rPr lang="ar-SA" b="1" dirty="0"/>
              <a:t>سادسا: خصائص سلوك السائح</a:t>
            </a:r>
            <a:r>
              <a:rPr lang="ar-IQ" b="1" dirty="0"/>
              <a:t>(المستهلك السياحي </a:t>
            </a:r>
            <a:r>
              <a:rPr lang="ar-IQ" b="1" dirty="0" smtClean="0"/>
              <a:t>):</a:t>
            </a:r>
          </a:p>
          <a:p>
            <a:pPr marL="0" indent="0">
              <a:buNone/>
            </a:pPr>
            <a:endParaRPr lang="en-US" dirty="0"/>
          </a:p>
          <a:p>
            <a:pPr marL="514350" lvl="0" indent="-514350">
              <a:buFont typeface="+mj-lt"/>
              <a:buAutoNum type="arabicPeriod"/>
            </a:pPr>
            <a:r>
              <a:rPr lang="ar-IQ" dirty="0"/>
              <a:t>أنه نتيجة لشيء: أي أنه مسبب ولا يظهر من فراغ ٬ حيث لا بد أن يكون وراء كل سلوك سببا أو باعثا على </a:t>
            </a:r>
            <a:r>
              <a:rPr lang="ar-IQ" dirty="0" smtClean="0"/>
              <a:t>السلوك٬ </a:t>
            </a:r>
            <a:r>
              <a:rPr lang="ar-IQ" dirty="0"/>
              <a:t>وقد يرتبط السبب بالهدف وقد يرتبط بالغرض وفي كلا الحالتين يتم السلوك.</a:t>
            </a:r>
            <a:endParaRPr lang="en-US" dirty="0"/>
          </a:p>
          <a:p>
            <a:pPr marL="514350" lvl="0" indent="-514350">
              <a:buFont typeface="+mj-lt"/>
              <a:buAutoNum type="arabicPeriod"/>
            </a:pPr>
            <a:r>
              <a:rPr lang="ar-IQ" dirty="0"/>
              <a:t>أنه سلوك هادف أو غائي: بمعنى أنه يسعى لتحقيق هدف أو إشباع حاجة . فالإنسان لا يتصرف دون هدف مهما كانت أنماط أو أشكال السلوك أو الاستجابة التي تبدو لنا وبشكل عام فإن الهدف الرئيسي الذي يترتب عليه سلوك الفرد هو تحقيق التوازن العام لشخصيته من خلال إشباع حاجاته وتهدئة دوافعه أو تسكينها.</a:t>
            </a:r>
            <a:endParaRPr lang="en-US" dirty="0"/>
          </a:p>
          <a:p>
            <a:pPr marL="514350" lvl="0" indent="-514350">
              <a:buFont typeface="+mj-lt"/>
              <a:buAutoNum type="arabicPeriod"/>
            </a:pPr>
            <a:r>
              <a:rPr lang="ar-IQ" dirty="0"/>
              <a:t> إنه سلوك متنوع: يظهر السلوك بصورة متعددة حتى يمكنه التوافق مع المواقف التي تواجهه. </a:t>
            </a:r>
            <a:endParaRPr lang="en-US" dirty="0"/>
          </a:p>
          <a:p>
            <a:pPr marL="514350" lvl="0" indent="-514350">
              <a:buFont typeface="+mj-lt"/>
              <a:buAutoNum type="arabicPeriod"/>
            </a:pPr>
            <a:r>
              <a:rPr lang="ar-IQ" dirty="0"/>
              <a:t>إنه سلوك غرضي: السلوك محكوم بغرض معين فكل هدف له غرض وكذلك  سلوك </a:t>
            </a:r>
            <a:r>
              <a:rPr lang="ar-IQ" dirty="0" smtClean="0"/>
              <a:t>مدفوع٬ </a:t>
            </a:r>
            <a:r>
              <a:rPr lang="ar-IQ" dirty="0"/>
              <a:t>أي أنه يحتكم الدوافع أو دوافع </a:t>
            </a:r>
            <a:r>
              <a:rPr lang="ar-IQ" dirty="0" smtClean="0"/>
              <a:t>معينة٬ </a:t>
            </a:r>
            <a:r>
              <a:rPr lang="ar-IQ" dirty="0"/>
              <a:t>ومرتبط بحالة ذاتية أو بحاجة لدى الشخص </a:t>
            </a:r>
            <a:r>
              <a:rPr lang="ar-IQ" dirty="0" smtClean="0"/>
              <a:t>المعني.</a:t>
            </a:r>
          </a:p>
          <a:p>
            <a:pPr marL="514350" lvl="0" indent="-514350">
              <a:buFont typeface="+mj-lt"/>
              <a:buAutoNum type="arabicPeriod"/>
            </a:pPr>
            <a:r>
              <a:rPr lang="ar-IQ" dirty="0" smtClean="0"/>
              <a:t>إنه </a:t>
            </a:r>
            <a:r>
              <a:rPr lang="ar-IQ" dirty="0"/>
              <a:t>سلوك مرن قابل للحفز والتعديل: السلوك يتعدل ويتبدل تبعا للظروف  والمواقف المختلفة ٬ علما بأن المرونة نسبية من شخص إلى آخر وذلك طبقا لاختلاف مقومات الشخصية والظروف البيئية المحيطة </a:t>
            </a:r>
            <a:r>
              <a:rPr lang="ar-IQ" dirty="0" smtClean="0"/>
              <a:t>بها.</a:t>
            </a:r>
            <a:endParaRPr lang="ar-IQ" dirty="0"/>
          </a:p>
        </p:txBody>
      </p:sp>
    </p:spTree>
    <p:extLst>
      <p:ext uri="{BB962C8B-B14F-4D97-AF65-F5344CB8AC3E}">
        <p14:creationId xmlns:p14="http://schemas.microsoft.com/office/powerpoint/2010/main" val="3390201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86400"/>
          </a:xfrm>
        </p:spPr>
        <p:txBody>
          <a:bodyPr>
            <a:normAutofit fontScale="70000" lnSpcReduction="20000"/>
          </a:bodyPr>
          <a:lstStyle/>
          <a:p>
            <a:r>
              <a:rPr lang="ar-SA" b="1" dirty="0"/>
              <a:t>سابعا </a:t>
            </a:r>
            <a:r>
              <a:rPr lang="ar-IQ" dirty="0"/>
              <a:t>:</a:t>
            </a:r>
            <a:r>
              <a:rPr lang="ar-IQ" b="1" dirty="0"/>
              <a:t>أهمية دراسة سلوك </a:t>
            </a:r>
            <a:r>
              <a:rPr lang="ar-IQ" b="1" dirty="0" smtClean="0"/>
              <a:t>السائح (</a:t>
            </a:r>
            <a:r>
              <a:rPr lang="ar-IQ" b="1" dirty="0"/>
              <a:t>المستهلك السياحي ):</a:t>
            </a:r>
            <a:endParaRPr lang="en-US" dirty="0"/>
          </a:p>
          <a:p>
            <a:pPr marL="0" indent="0">
              <a:buNone/>
            </a:pPr>
            <a:endParaRPr lang="ar-IQ" dirty="0" smtClean="0"/>
          </a:p>
          <a:p>
            <a:pPr marL="0" indent="0">
              <a:buNone/>
            </a:pPr>
            <a:r>
              <a:rPr lang="ar-IQ" dirty="0" smtClean="0"/>
              <a:t>يمكن </a:t>
            </a:r>
            <a:r>
              <a:rPr lang="ar-IQ" dirty="0"/>
              <a:t>ذكر الفوائد التي تحققها دراسة سلوك المستهلك السياحي كما يلي :</a:t>
            </a:r>
            <a:endParaRPr lang="en-US" dirty="0"/>
          </a:p>
          <a:p>
            <a:pPr marL="0" indent="0">
              <a:buNone/>
            </a:pPr>
            <a:r>
              <a:rPr lang="ar-IQ" dirty="0"/>
              <a:t>1-بالنسبة </a:t>
            </a:r>
            <a:r>
              <a:rPr lang="ar-IQ" dirty="0" smtClean="0"/>
              <a:t>للمستهلكين: تساعد </a:t>
            </a:r>
            <a:r>
              <a:rPr lang="ar-IQ" dirty="0"/>
              <a:t>دراسة المستهلك السياحي المستهلك بذاته في فهم عملية شراء وإستهلاكه للخدمة </a:t>
            </a:r>
            <a:r>
              <a:rPr lang="ar-IQ" dirty="0" smtClean="0"/>
              <a:t>السياحية.</a:t>
            </a:r>
            <a:endParaRPr lang="en-US" dirty="0"/>
          </a:p>
          <a:p>
            <a:pPr marL="0" indent="0">
              <a:buNone/>
            </a:pPr>
            <a:r>
              <a:rPr lang="ar-IQ" dirty="0"/>
              <a:t>2-بالنسبة للطلبة </a:t>
            </a:r>
            <a:r>
              <a:rPr lang="ar-IQ" dirty="0" smtClean="0"/>
              <a:t>: تفيدهم </a:t>
            </a:r>
            <a:r>
              <a:rPr lang="ar-IQ" dirty="0"/>
              <a:t>في فهم العلاقة بين العوامل البيئية و النفسية والتي تؤدي مجتمعة إلى الثأتير بسلوك المستهلك السياحي.</a:t>
            </a:r>
            <a:endParaRPr lang="en-US" dirty="0"/>
          </a:p>
          <a:p>
            <a:pPr marL="0" indent="0">
              <a:buNone/>
            </a:pPr>
            <a:r>
              <a:rPr lang="ar-IQ" dirty="0"/>
              <a:t>3-بالنسبة لرجال التسويق </a:t>
            </a:r>
            <a:r>
              <a:rPr lang="ar-IQ" dirty="0" smtClean="0"/>
              <a:t>: تساعدهم </a:t>
            </a:r>
            <a:r>
              <a:rPr lang="ar-IQ" dirty="0"/>
              <a:t>في تصميم الإستراتيجية التسويقية الملائمة؛كما تفيدهم في فهم لماذا ومتى يتم القرار من قبل المستهلك </a:t>
            </a:r>
            <a:r>
              <a:rPr lang="ar-IQ" dirty="0" smtClean="0"/>
              <a:t>السياحي.</a:t>
            </a:r>
          </a:p>
          <a:p>
            <a:pPr marL="0" indent="0">
              <a:buNone/>
            </a:pPr>
            <a:r>
              <a:rPr lang="ar-IQ" dirty="0" smtClean="0"/>
              <a:t> 4-بالنسبة </a:t>
            </a:r>
            <a:r>
              <a:rPr lang="ar-IQ" dirty="0"/>
              <a:t>لأصحاب </a:t>
            </a:r>
            <a:r>
              <a:rPr lang="ar-IQ" dirty="0" smtClean="0"/>
              <a:t>المؤسسات: إن </a:t>
            </a:r>
            <a:r>
              <a:rPr lang="ar-IQ" dirty="0"/>
              <a:t>دراسة سلوك المستهلك السياحي يمكن أن تساعد أصحاب المؤسسات في الميادين التالية:</a:t>
            </a:r>
            <a:endParaRPr lang="en-US" dirty="0"/>
          </a:p>
          <a:p>
            <a:pPr marL="400050" lvl="1" indent="0">
              <a:buNone/>
            </a:pPr>
            <a:r>
              <a:rPr lang="ar-IQ" dirty="0"/>
              <a:t>ا) إكتشاف الفرص التسويقية في ظل المنافسة القوية يمكن للمؤسسة أن تستفيد من فرص تسويقية متاحها أمامها والتي تتمثل في الحاجات غير المشبعة.</a:t>
            </a:r>
            <a:endParaRPr lang="en-US" dirty="0"/>
          </a:p>
          <a:p>
            <a:pPr marL="400050" lvl="1" indent="0">
              <a:buNone/>
            </a:pPr>
            <a:r>
              <a:rPr lang="ar-IQ" dirty="0"/>
              <a:t>ب) تقسيم السوق :يهدف إلى تجزئته إلى قطاعات مختلفة من المستهلكين الذين يتشابهون </a:t>
            </a:r>
            <a:r>
              <a:rPr lang="ar-IQ" dirty="0" smtClean="0"/>
              <a:t>بينهم.</a:t>
            </a:r>
            <a:endParaRPr lang="en-US" dirty="0"/>
          </a:p>
          <a:p>
            <a:pPr marL="400050" lvl="1" indent="0">
              <a:buNone/>
            </a:pPr>
            <a:r>
              <a:rPr lang="ar-IQ" dirty="0"/>
              <a:t>ج) الإستجابة السريعة للتغييرات التي تحدث في حاجات ورغبات </a:t>
            </a:r>
            <a:r>
              <a:rPr lang="ar-IQ" dirty="0" smtClean="0"/>
              <a:t>المستهلكين.</a:t>
            </a:r>
            <a:endParaRPr lang="en-US" dirty="0"/>
          </a:p>
          <a:p>
            <a:pPr marL="400050" lvl="1" indent="0">
              <a:buNone/>
            </a:pPr>
            <a:r>
              <a:rPr lang="ar-IQ" dirty="0"/>
              <a:t>د) تطوير وتحسب الخدمات السياحية حيث يجب على كل مؤسسة سياحية أن تسعى إلى تقديم المنتجات التي تشبع حاجات ورغبلت </a:t>
            </a:r>
            <a:r>
              <a:rPr lang="ar-IQ" dirty="0" smtClean="0"/>
              <a:t>المستهلك.</a:t>
            </a:r>
            <a:endParaRPr lang="en-US" dirty="0"/>
          </a:p>
        </p:txBody>
      </p:sp>
    </p:spTree>
    <p:extLst>
      <p:ext uri="{BB962C8B-B14F-4D97-AF65-F5344CB8AC3E}">
        <p14:creationId xmlns:p14="http://schemas.microsoft.com/office/powerpoint/2010/main" val="2408813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2"/>
            <a:ext cx="8229600" cy="6324598"/>
          </a:xfrm>
        </p:spPr>
        <p:txBody>
          <a:bodyPr>
            <a:normAutofit fontScale="55000" lnSpcReduction="20000"/>
          </a:bodyPr>
          <a:lstStyle/>
          <a:p>
            <a:r>
              <a:rPr lang="ar-IQ" b="1" dirty="0"/>
              <a:t>ثامنا: أسباب ودوافع دراسة سلوك السائح (المستهلك السياحي</a:t>
            </a:r>
            <a:r>
              <a:rPr lang="ar-IQ" b="1" dirty="0" smtClean="0"/>
              <a:t>):</a:t>
            </a:r>
          </a:p>
          <a:p>
            <a:pPr marL="0" indent="0">
              <a:buNone/>
            </a:pPr>
            <a:r>
              <a:rPr lang="ar-IQ" dirty="0" smtClean="0"/>
              <a:t>تقوم </a:t>
            </a:r>
            <a:r>
              <a:rPr lang="ar-IQ" dirty="0"/>
              <a:t>دراسة سلوك المستهلك السياحي على عدد من الأسباب نذكر منها ما يلي:</a:t>
            </a:r>
            <a:endParaRPr lang="en-US" dirty="0"/>
          </a:p>
          <a:p>
            <a:pPr marL="0" indent="0">
              <a:buNone/>
            </a:pPr>
            <a:r>
              <a:rPr lang="ar-IQ" dirty="0"/>
              <a:t>أ-التقدم التكنولوجي </a:t>
            </a:r>
            <a:r>
              <a:rPr lang="ar-IQ" dirty="0" smtClean="0"/>
              <a:t>المتسارع.</a:t>
            </a:r>
            <a:endParaRPr lang="en-US" dirty="0"/>
          </a:p>
          <a:p>
            <a:pPr marL="0" indent="0">
              <a:buNone/>
            </a:pPr>
            <a:r>
              <a:rPr lang="ar-IQ" dirty="0"/>
              <a:t>ب-العوامل </a:t>
            </a:r>
            <a:r>
              <a:rPr lang="ar-IQ" dirty="0" smtClean="0"/>
              <a:t>البيئية.</a:t>
            </a:r>
          </a:p>
          <a:p>
            <a:pPr marL="0" indent="0">
              <a:buNone/>
            </a:pPr>
            <a:r>
              <a:rPr lang="ar-IQ" dirty="0" smtClean="0"/>
              <a:t>ج-النمو </a:t>
            </a:r>
            <a:r>
              <a:rPr lang="ar-IQ" dirty="0"/>
              <a:t>في مجال تسويق الخدمات </a:t>
            </a:r>
            <a:r>
              <a:rPr lang="ar-IQ" dirty="0" smtClean="0"/>
              <a:t>السياحية.</a:t>
            </a:r>
          </a:p>
          <a:p>
            <a:r>
              <a:rPr lang="ar-IQ" b="1" dirty="0"/>
              <a:t>تاسعا :علاقة سلوك السائح (المستهلك السياحي) بمختلف العلوم :</a:t>
            </a:r>
            <a:endParaRPr lang="en-US" dirty="0"/>
          </a:p>
          <a:p>
            <a:pPr marL="0" indent="0">
              <a:buNone/>
            </a:pPr>
            <a:r>
              <a:rPr lang="ar-IQ" dirty="0"/>
              <a:t>إن دراسة سلوك المستهلك السياحي ليست مجالا معزولا وإنما تعتمد على المعلومات والنظريات التي تم التطوير في مختلف </a:t>
            </a:r>
            <a:r>
              <a:rPr lang="ar-IQ" dirty="0" smtClean="0"/>
              <a:t>العلوم.</a:t>
            </a:r>
            <a:endParaRPr lang="en-US" dirty="0"/>
          </a:p>
          <a:p>
            <a:pPr marL="0" indent="0">
              <a:buNone/>
            </a:pPr>
            <a:r>
              <a:rPr lang="ar-IQ" dirty="0"/>
              <a:t>1-علم النفس:هو العلم الذي يهتم بدراسة الأفراد </a:t>
            </a:r>
            <a:r>
              <a:rPr lang="ar-IQ" dirty="0" smtClean="0"/>
              <a:t>ودوافعهم </a:t>
            </a:r>
            <a:r>
              <a:rPr lang="ar-IQ" dirty="0"/>
              <a:t>وإدراكهم وإتجاهاتهم وشخصيتهم وكيفية تعلمهم و تستمد دراسة سلوك المستهلك السياحي الكثير من المبادئ والأصول من علم النفس والتي تفيد </a:t>
            </a:r>
            <a:r>
              <a:rPr lang="ar-IQ" dirty="0" smtClean="0"/>
              <a:t>في: </a:t>
            </a:r>
          </a:p>
          <a:p>
            <a:pPr marL="0" indent="0">
              <a:buNone/>
            </a:pPr>
            <a:r>
              <a:rPr lang="ar-IQ" dirty="0" smtClean="0"/>
              <a:t>-</a:t>
            </a:r>
            <a:r>
              <a:rPr lang="ar-IQ" dirty="0"/>
              <a:t>إختيار المواضيع الإعلانية المناسبة</a:t>
            </a:r>
            <a:endParaRPr lang="en-US" dirty="0"/>
          </a:p>
          <a:p>
            <a:pPr marL="0" indent="0">
              <a:buNone/>
            </a:pPr>
            <a:r>
              <a:rPr lang="ar-IQ" dirty="0"/>
              <a:t>-التعرف على المنفرات التي تعيق بعض المنتجات</a:t>
            </a:r>
            <a:endParaRPr lang="en-US" dirty="0"/>
          </a:p>
          <a:p>
            <a:pPr marL="0" indent="0">
              <a:buNone/>
            </a:pPr>
            <a:r>
              <a:rPr lang="ar-IQ" dirty="0"/>
              <a:t>-فهم مدى تأثير العوامل الشخصية على إختبار المنتجات</a:t>
            </a:r>
            <a:endParaRPr lang="en-US" dirty="0"/>
          </a:p>
          <a:p>
            <a:pPr marL="0" indent="0">
              <a:buNone/>
            </a:pPr>
            <a:r>
              <a:rPr lang="ar-IQ" dirty="0"/>
              <a:t>2- علم الإجتماع :هو العلم الذي يهتم بدراسة الجماعات الإنسانية و دور كل فرد </a:t>
            </a:r>
            <a:r>
              <a:rPr lang="ar-IQ" dirty="0" smtClean="0"/>
              <a:t>فيها.</a:t>
            </a:r>
            <a:endParaRPr lang="en-US" dirty="0"/>
          </a:p>
          <a:p>
            <a:pPr marL="0" indent="0">
              <a:buNone/>
            </a:pPr>
            <a:r>
              <a:rPr lang="ar-IQ" dirty="0"/>
              <a:t>3- علم الإقتصاد المنزلي: يهتم هذا العلم بالجوانب التالية :</a:t>
            </a:r>
            <a:endParaRPr lang="en-US" dirty="0"/>
          </a:p>
          <a:p>
            <a:pPr marL="0" indent="0">
              <a:buNone/>
            </a:pPr>
            <a:r>
              <a:rPr lang="ar-IQ" dirty="0"/>
              <a:t>-التعرف على حدود الإنفاق المالي .</a:t>
            </a:r>
            <a:endParaRPr lang="en-US" dirty="0"/>
          </a:p>
          <a:p>
            <a:pPr marL="0" indent="0">
              <a:buNone/>
            </a:pPr>
            <a:r>
              <a:rPr lang="ar-IQ" dirty="0"/>
              <a:t>-التعرف على طريقة تخصص الإنفاق.</a:t>
            </a:r>
            <a:endParaRPr lang="en-US" dirty="0"/>
          </a:p>
          <a:p>
            <a:pPr marL="0" indent="0">
              <a:buNone/>
            </a:pPr>
            <a:r>
              <a:rPr lang="ar-IQ" dirty="0"/>
              <a:t>-التعرف على معايير الشراء.</a:t>
            </a:r>
            <a:endParaRPr lang="en-US" dirty="0"/>
          </a:p>
          <a:p>
            <a:pPr marL="0" indent="0">
              <a:buNone/>
            </a:pPr>
            <a:r>
              <a:rPr lang="ar-IQ" dirty="0"/>
              <a:t>-التعرف على أدوار كل فرد في عملية الشراء.</a:t>
            </a:r>
            <a:endParaRPr lang="en-US" dirty="0"/>
          </a:p>
          <a:p>
            <a:pPr marL="0" indent="0">
              <a:buNone/>
            </a:pPr>
            <a:r>
              <a:rPr lang="ar-IQ" dirty="0"/>
              <a:t>4- علم الإحصاء</a:t>
            </a:r>
            <a:r>
              <a:rPr lang="ar-IQ" dirty="0" smtClean="0"/>
              <a:t>: يهتم </a:t>
            </a:r>
            <a:r>
              <a:rPr lang="ar-IQ" dirty="0"/>
              <a:t>الإحصاء بجمع البيانات عن الظواهر الإجتماعية وفرزها وتبويبها ثم تحليلها ومحاولة إستخراج المعلومات منها حيث يفيد ذلك المؤسسة في وضع الإستراتجية المناسبة</a:t>
            </a:r>
            <a:r>
              <a:rPr lang="ar-IQ" dirty="0" smtClean="0"/>
              <a:t>.</a:t>
            </a:r>
            <a:endParaRPr lang="en-US" dirty="0"/>
          </a:p>
        </p:txBody>
      </p:sp>
    </p:spTree>
    <p:extLst>
      <p:ext uri="{BB962C8B-B14F-4D97-AF65-F5344CB8AC3E}">
        <p14:creationId xmlns:p14="http://schemas.microsoft.com/office/powerpoint/2010/main" val="3044483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10000"/>
          </a:bodyPr>
          <a:lstStyle/>
          <a:p>
            <a:pPr marL="0" indent="0">
              <a:buNone/>
            </a:pPr>
            <a:r>
              <a:rPr lang="ar-IQ" b="1" dirty="0"/>
              <a:t>عاشرا :  المفاتيح السبعة في دراسة سلوك السائح (المستهلك السياحي):</a:t>
            </a:r>
            <a:endParaRPr lang="en-US" dirty="0"/>
          </a:p>
          <a:p>
            <a:pPr marL="0" indent="0">
              <a:buNone/>
            </a:pPr>
            <a:endParaRPr lang="ar-IQ" dirty="0" smtClean="0"/>
          </a:p>
          <a:p>
            <a:pPr marL="0" indent="0">
              <a:buNone/>
            </a:pPr>
            <a:r>
              <a:rPr lang="ar-IQ" dirty="0" smtClean="0"/>
              <a:t>حتى </a:t>
            </a:r>
            <a:r>
              <a:rPr lang="ar-IQ" dirty="0"/>
              <a:t>نتمكن من فهم سلوك المستهلك السياحي لابد من دراسة جميع المفاهيم المعلقة بهذا السلوك والتي يعبر عنها بالمفاتيح السبعة </a:t>
            </a:r>
            <a:r>
              <a:rPr lang="ar-IQ" dirty="0" smtClean="0"/>
              <a:t>وهي</a:t>
            </a:r>
            <a:r>
              <a:rPr lang="ar-IQ" dirty="0"/>
              <a:t>:</a:t>
            </a:r>
            <a:endParaRPr lang="en-US" dirty="0"/>
          </a:p>
          <a:p>
            <a:pPr marL="0" indent="0">
              <a:buNone/>
            </a:pPr>
            <a:r>
              <a:rPr lang="ar-IQ" dirty="0"/>
              <a:t>- سلوك المستهلك هو سلوك دوافع </a:t>
            </a:r>
            <a:r>
              <a:rPr lang="ar-IQ" dirty="0" smtClean="0"/>
              <a:t>وحوافز.</a:t>
            </a:r>
            <a:endParaRPr lang="en-US" dirty="0"/>
          </a:p>
          <a:p>
            <a:pPr marL="0" indent="0">
              <a:buNone/>
            </a:pPr>
            <a:r>
              <a:rPr lang="ar-IQ" dirty="0"/>
              <a:t>- سلوك المستهلك عبارة عن خطوات متتالية.</a:t>
            </a:r>
            <a:endParaRPr lang="en-US" dirty="0"/>
          </a:p>
          <a:p>
            <a:pPr marL="0" indent="0">
              <a:buNone/>
            </a:pPr>
            <a:r>
              <a:rPr lang="ar-IQ" dirty="0"/>
              <a:t>- سلوك المستهلك السياحي يحتوي على مجموعة من </a:t>
            </a:r>
            <a:r>
              <a:rPr lang="ar-IQ" dirty="0" smtClean="0"/>
              <a:t>الأنشطة.</a:t>
            </a:r>
            <a:endParaRPr lang="en-US" dirty="0"/>
          </a:p>
          <a:p>
            <a:pPr marL="0" indent="0">
              <a:buNone/>
            </a:pPr>
            <a:r>
              <a:rPr lang="ar-IQ" dirty="0"/>
              <a:t>- سلوك المستهلك يختلف حسب </a:t>
            </a:r>
            <a:r>
              <a:rPr lang="ar-IQ" dirty="0" smtClean="0"/>
              <a:t>الوقت.</a:t>
            </a:r>
            <a:endParaRPr lang="en-US" dirty="0"/>
          </a:p>
          <a:p>
            <a:pPr marL="0" indent="0">
              <a:buNone/>
            </a:pPr>
            <a:r>
              <a:rPr lang="ar-IQ" dirty="0"/>
              <a:t>- سلوك المستهلك يحتوي على أدوار </a:t>
            </a:r>
            <a:r>
              <a:rPr lang="ar-IQ" dirty="0" smtClean="0"/>
              <a:t>مختلفة.</a:t>
            </a:r>
            <a:endParaRPr lang="en-US" dirty="0"/>
          </a:p>
          <a:p>
            <a:pPr marL="0" indent="0">
              <a:buNone/>
            </a:pPr>
            <a:r>
              <a:rPr lang="ar-IQ" dirty="0"/>
              <a:t>- سلوك المستهلك يتأثر بأدوار </a:t>
            </a:r>
            <a:r>
              <a:rPr lang="ar-IQ" dirty="0" smtClean="0"/>
              <a:t>مختلفة.</a:t>
            </a:r>
            <a:endParaRPr lang="en-US" dirty="0"/>
          </a:p>
          <a:p>
            <a:pPr marL="0" indent="0">
              <a:buNone/>
            </a:pPr>
            <a:r>
              <a:rPr lang="ar-IQ" dirty="0"/>
              <a:t>- سلوك المستهلك يتأثر بعوامل خارجية.</a:t>
            </a:r>
            <a:endParaRPr lang="en-US" dirty="0"/>
          </a:p>
          <a:p>
            <a:pPr marL="0" indent="0">
              <a:buNone/>
            </a:pPr>
            <a:r>
              <a:rPr lang="ar-IQ" dirty="0"/>
              <a:t>- سلوك المستهلك يتأثر بعوامل </a:t>
            </a:r>
            <a:r>
              <a:rPr lang="ar-IQ" dirty="0" smtClean="0"/>
              <a:t>نفسية.</a:t>
            </a:r>
            <a:endParaRPr lang="en-US" dirty="0"/>
          </a:p>
          <a:p>
            <a:pPr marL="0" indent="0">
              <a:buNone/>
            </a:pPr>
            <a:endParaRPr lang="ar-IQ" dirty="0"/>
          </a:p>
        </p:txBody>
      </p:sp>
    </p:spTree>
    <p:extLst>
      <p:ext uri="{BB962C8B-B14F-4D97-AF65-F5344CB8AC3E}">
        <p14:creationId xmlns:p14="http://schemas.microsoft.com/office/powerpoint/2010/main" val="4227914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1326</Words>
  <Application>Microsoft Office PowerPoint</Application>
  <PresentationFormat>On-screen Show (4:3)</PresentationFormat>
  <Paragraphs>87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سلوك السائح (المستهلك) السياحي </vt:lpstr>
      <vt:lpstr>الفصل الاول سلوك السائح (المستهلك السياحي):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سلوك السائح (المستهلك) السياحي</dc:title>
  <dc:creator>Samer</dc:creator>
  <cp:lastModifiedBy>Samer</cp:lastModifiedBy>
  <cp:revision>43</cp:revision>
  <dcterms:created xsi:type="dcterms:W3CDTF">2020-06-03T18:56:25Z</dcterms:created>
  <dcterms:modified xsi:type="dcterms:W3CDTF">2020-06-04T12:56:01Z</dcterms:modified>
</cp:coreProperties>
</file>