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13/09/1441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13/09/1441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13/09/1441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13/09/1441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64704"/>
            <a:ext cx="7772400" cy="2520280"/>
          </a:xfrm>
          <a:solidFill>
            <a:schemeClr val="accent2">
              <a:lumMod val="20000"/>
              <a:lumOff val="80000"/>
            </a:schemeClr>
          </a:solidFill>
        </p:spPr>
        <p:txBody>
          <a:bodyPr>
            <a:normAutofit fontScale="90000"/>
          </a:bodyPr>
          <a:lstStyle/>
          <a:p>
            <a:pPr>
              <a:tabLst>
                <a:tab pos="1711960" algn="l"/>
              </a:tabLst>
            </a:pPr>
            <a:r>
              <a:rPr lang="ar-IQ" b="1" dirty="0" smtClean="0">
                <a:latin typeface="Times New Roman"/>
                <a:ea typeface="Times New Roman"/>
                <a:cs typeface="Simplified Arabic"/>
              </a:rPr>
              <a:t/>
            </a:r>
            <a:br>
              <a:rPr lang="ar-IQ" b="1" dirty="0" smtClean="0">
                <a:latin typeface="Times New Roman"/>
                <a:ea typeface="Times New Roman"/>
                <a:cs typeface="Simplified Arabic"/>
              </a:rPr>
            </a:br>
            <a:r>
              <a:rPr lang="ar-IQ" b="1" dirty="0" err="1" smtClean="0">
                <a:latin typeface="Times New Roman"/>
                <a:ea typeface="Times New Roman"/>
                <a:cs typeface="Simplified Arabic"/>
              </a:rPr>
              <a:t>مباديء</a:t>
            </a:r>
            <a:r>
              <a:rPr lang="ar-IQ" b="1" dirty="0" smtClean="0">
                <a:latin typeface="Times New Roman"/>
                <a:ea typeface="Times New Roman"/>
                <a:cs typeface="Simplified Arabic"/>
              </a:rPr>
              <a:t> السياحة /المستوى الاول </a:t>
            </a:r>
            <a:br>
              <a:rPr lang="ar-IQ" b="1" dirty="0" smtClean="0">
                <a:latin typeface="Times New Roman"/>
                <a:ea typeface="Times New Roman"/>
                <a:cs typeface="Simplified Arabic"/>
              </a:rPr>
            </a:br>
            <a:r>
              <a:rPr lang="ar-IQ" b="1" dirty="0" smtClean="0">
                <a:latin typeface="Times New Roman"/>
                <a:ea typeface="Times New Roman"/>
                <a:cs typeface="Simplified Arabic"/>
              </a:rPr>
              <a:t>ادارة الفنادق  </a:t>
            </a:r>
            <a:br>
              <a:rPr lang="ar-IQ" b="1" dirty="0" smtClean="0">
                <a:latin typeface="Times New Roman"/>
                <a:ea typeface="Times New Roman"/>
                <a:cs typeface="Simplified Arabic"/>
              </a:rPr>
            </a:br>
            <a:r>
              <a:rPr lang="ar-IQ" b="1" dirty="0" smtClean="0">
                <a:latin typeface="Times New Roman"/>
                <a:ea typeface="Times New Roman"/>
                <a:cs typeface="Simplified Arabic"/>
              </a:rPr>
              <a:t>الفصل الثاني </a:t>
            </a:r>
            <a:br>
              <a:rPr lang="ar-IQ" b="1" dirty="0" smtClean="0">
                <a:latin typeface="Times New Roman"/>
                <a:ea typeface="Times New Roman"/>
                <a:cs typeface="Simplified Arabic"/>
              </a:rPr>
            </a:br>
            <a:r>
              <a:rPr lang="ar-IQ" sz="4900" b="1" dirty="0" smtClean="0">
                <a:latin typeface="Times New Roman"/>
                <a:ea typeface="Times New Roman"/>
                <a:cs typeface="Simplified Arabic"/>
              </a:rPr>
              <a:t>مفهوم </a:t>
            </a:r>
            <a:r>
              <a:rPr lang="ar-IQ" sz="4900" b="1" dirty="0">
                <a:latin typeface="Times New Roman"/>
                <a:ea typeface="Times New Roman"/>
                <a:cs typeface="Simplified Arabic"/>
              </a:rPr>
              <a:t>السياحة </a:t>
            </a:r>
            <a:r>
              <a:rPr lang="en-US" sz="4900" dirty="0">
                <a:latin typeface="Times New Roman"/>
                <a:ea typeface="Times New Roman"/>
                <a:cs typeface="Traditional Arabic"/>
              </a:rPr>
              <a:t/>
            </a:r>
            <a:br>
              <a:rPr lang="en-US" sz="4900" dirty="0">
                <a:latin typeface="Times New Roman"/>
                <a:ea typeface="Times New Roman"/>
                <a:cs typeface="Traditional Arabic"/>
              </a:rPr>
            </a:br>
            <a:endParaRPr lang="ar-IQ" sz="4900" dirty="0"/>
          </a:p>
        </p:txBody>
      </p:sp>
      <p:sp>
        <p:nvSpPr>
          <p:cNvPr id="3" name="Subtitle 2"/>
          <p:cNvSpPr>
            <a:spLocks noGrp="1"/>
          </p:cNvSpPr>
          <p:nvPr>
            <p:ph type="subTitle" idx="1"/>
          </p:nvPr>
        </p:nvSpPr>
        <p:spPr>
          <a:xfrm>
            <a:off x="1403648" y="3789040"/>
            <a:ext cx="6696744" cy="1512168"/>
          </a:xfrm>
          <a:solidFill>
            <a:schemeClr val="accent2">
              <a:lumMod val="40000"/>
              <a:lumOff val="60000"/>
            </a:schemeClr>
          </a:solidFill>
        </p:spPr>
        <p:txBody>
          <a:bodyPr>
            <a:normAutofit/>
          </a:bodyPr>
          <a:lstStyle/>
          <a:p>
            <a:r>
              <a:rPr lang="ar-IQ" sz="4000" b="1" dirty="0" smtClean="0">
                <a:solidFill>
                  <a:schemeClr val="tx1"/>
                </a:solidFill>
              </a:rPr>
              <a:t>الاستاذ الهام خضير عباس شبّر</a:t>
            </a:r>
            <a:endParaRPr lang="ar-IQ" sz="4000" b="1" dirty="0">
              <a:solidFill>
                <a:schemeClr val="tx1"/>
              </a:solidFill>
            </a:endParaRPr>
          </a:p>
        </p:txBody>
      </p:sp>
    </p:spTree>
    <p:extLst>
      <p:ext uri="{BB962C8B-B14F-4D97-AF65-F5344CB8AC3E}">
        <p14:creationId xmlns:p14="http://schemas.microsoft.com/office/powerpoint/2010/main" val="5957678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80728"/>
            <a:ext cx="8352928" cy="2800767"/>
          </a:xfrm>
          <a:prstGeom prst="rect">
            <a:avLst/>
          </a:prstGeom>
          <a:solidFill>
            <a:schemeClr val="accent1">
              <a:lumMod val="60000"/>
              <a:lumOff val="40000"/>
            </a:schemeClr>
          </a:solidFill>
        </p:spPr>
        <p:txBody>
          <a:bodyPr wrap="square">
            <a:spAutoFit/>
          </a:bodyPr>
          <a:lstStyle/>
          <a:p>
            <a:pPr algn="ctr">
              <a:tabLst>
                <a:tab pos="1711960" algn="l"/>
              </a:tabLst>
            </a:pPr>
            <a:r>
              <a:rPr lang="ar-IQ" sz="4400" b="1" dirty="0">
                <a:latin typeface="Times New Roman"/>
                <a:ea typeface="Times New Roman"/>
                <a:cs typeface="Simplified Arabic"/>
              </a:rPr>
              <a:t>مفهوم السياحة </a:t>
            </a:r>
            <a:endParaRPr lang="ar-IQ" sz="4400" b="1" dirty="0" smtClean="0">
              <a:latin typeface="Times New Roman"/>
              <a:ea typeface="Times New Roman"/>
              <a:cs typeface="Simplified Arabic"/>
            </a:endParaRPr>
          </a:p>
          <a:p>
            <a:pPr algn="ctr">
              <a:tabLst>
                <a:tab pos="1711960" algn="l"/>
              </a:tabLst>
            </a:pPr>
            <a:r>
              <a:rPr lang="ar-IQ" sz="4400" b="1" dirty="0" smtClean="0">
                <a:latin typeface="Times New Roman"/>
                <a:ea typeface="Times New Roman"/>
                <a:cs typeface="Traditional Arabic"/>
              </a:rPr>
              <a:t>-----------</a:t>
            </a:r>
            <a:endParaRPr lang="en-US" sz="4400" b="1" dirty="0">
              <a:latin typeface="Times New Roman"/>
              <a:ea typeface="Times New Roman"/>
              <a:cs typeface="Traditional Arabic"/>
            </a:endParaRPr>
          </a:p>
          <a:p>
            <a:r>
              <a:rPr lang="ar-IQ" sz="4400" b="1" dirty="0">
                <a:ea typeface="Times New Roman"/>
                <a:cs typeface="Simplified Arabic"/>
              </a:rPr>
              <a:t>هناك وجهات نظر متنوعه لمفهوم السياحة وكل منهم يطرحها  وفقاً لاهتماماته وتخصصه </a:t>
            </a:r>
            <a:endParaRPr lang="ar-IQ" sz="4400" b="1" dirty="0"/>
          </a:p>
        </p:txBody>
      </p:sp>
    </p:spTree>
    <p:extLst>
      <p:ext uri="{BB962C8B-B14F-4D97-AF65-F5344CB8AC3E}">
        <p14:creationId xmlns:p14="http://schemas.microsoft.com/office/powerpoint/2010/main" val="146045365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80728"/>
            <a:ext cx="7992888" cy="5016758"/>
          </a:xfrm>
          <a:prstGeom prst="rect">
            <a:avLst/>
          </a:prstGeom>
          <a:solidFill>
            <a:schemeClr val="accent3">
              <a:lumMod val="40000"/>
              <a:lumOff val="60000"/>
            </a:schemeClr>
          </a:solidFill>
        </p:spPr>
        <p:txBody>
          <a:bodyPr wrap="square">
            <a:spAutoFit/>
          </a:bodyPr>
          <a:lstStyle/>
          <a:p>
            <a:pPr algn="just">
              <a:tabLst>
                <a:tab pos="1711960" algn="l"/>
              </a:tabLst>
            </a:pPr>
            <a:r>
              <a:rPr lang="ar-SA" sz="3200" b="1" dirty="0">
                <a:latin typeface="Times New Roman"/>
                <a:ea typeface="Times New Roman"/>
                <a:cs typeface="Simplified Arabic"/>
              </a:rPr>
              <a:t> </a:t>
            </a:r>
            <a:r>
              <a:rPr lang="ar-SA" sz="3200" b="1" u="sng" dirty="0">
                <a:latin typeface="Times New Roman"/>
                <a:ea typeface="Times New Roman"/>
                <a:cs typeface="Simplified Arabic"/>
              </a:rPr>
              <a:t>وصفها د. صلاح الدين عبد الوهاب </a:t>
            </a:r>
            <a:r>
              <a:rPr lang="ar-SA" sz="3200" b="1" dirty="0">
                <a:latin typeface="Times New Roman"/>
                <a:ea typeface="Times New Roman"/>
                <a:cs typeface="Simplified Arabic"/>
              </a:rPr>
              <a:t>"بانها ظاهرة اجتماعية تشمل انتقال اشخاص من محل اقامتهم المعتادة الى اماكن اخرى داخل دولهم (سياحه محلية) او خارج دولهم (سياحه دولية)</a:t>
            </a:r>
            <a:r>
              <a:rPr lang="ar-IQ" sz="3200" b="1" dirty="0">
                <a:latin typeface="Times New Roman"/>
                <a:ea typeface="Times New Roman"/>
                <a:cs typeface="Simplified Arabic"/>
              </a:rPr>
              <a:t>.</a:t>
            </a:r>
            <a:endParaRPr lang="en-US" sz="3200" b="1" dirty="0">
              <a:latin typeface="Times New Roman"/>
              <a:ea typeface="Times New Roman"/>
              <a:cs typeface="Traditional Arabic"/>
            </a:endParaRPr>
          </a:p>
          <a:p>
            <a:r>
              <a:rPr lang="ar-IQ" sz="3200" b="1" dirty="0">
                <a:ea typeface="Times New Roman"/>
                <a:cs typeface="Simplified Arabic"/>
              </a:rPr>
              <a:t>ووصفها  ايضاً على " انها ظاهرة انسانية تتصل اتصالا وثيقا بالعالم الخارجي للسائح  </a:t>
            </a:r>
            <a:r>
              <a:rPr lang="ar-IQ" sz="3200" b="1" dirty="0" err="1">
                <a:ea typeface="Times New Roman"/>
                <a:cs typeface="Simplified Arabic"/>
              </a:rPr>
              <a:t>لانه</a:t>
            </a:r>
            <a:r>
              <a:rPr lang="ar-IQ" sz="3200" b="1" dirty="0">
                <a:ea typeface="Times New Roman"/>
                <a:cs typeface="Simplified Arabic"/>
              </a:rPr>
              <a:t> يترك مؤقتاً محل اقامته المعتادة ليس بهدف العمل او الهجرة بل هرباً من البيئة العملية او الطبيعية او الاجتماعية التي يعيش فيها من أجل تجديد الصحة النفسية والمعنوية واعادة بناء توازنه العقلي والعاطفي " </a:t>
            </a:r>
            <a:endParaRPr lang="ar-IQ" sz="3200" b="1" dirty="0"/>
          </a:p>
        </p:txBody>
      </p:sp>
    </p:spTree>
    <p:extLst>
      <p:ext uri="{BB962C8B-B14F-4D97-AF65-F5344CB8AC3E}">
        <p14:creationId xmlns:p14="http://schemas.microsoft.com/office/powerpoint/2010/main" val="1553433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560840" cy="5078313"/>
          </a:xfrm>
          <a:prstGeom prst="rect">
            <a:avLst/>
          </a:prstGeom>
          <a:solidFill>
            <a:schemeClr val="accent5">
              <a:lumMod val="20000"/>
              <a:lumOff val="80000"/>
            </a:schemeClr>
          </a:solidFill>
        </p:spPr>
        <p:txBody>
          <a:bodyPr wrap="square">
            <a:spAutoFit/>
          </a:bodyPr>
          <a:lstStyle/>
          <a:p>
            <a:pPr algn="just">
              <a:tabLst>
                <a:tab pos="1711960" algn="l"/>
              </a:tabLst>
            </a:pPr>
            <a:r>
              <a:rPr lang="ar-IQ" sz="3600" b="1" u="sng" dirty="0">
                <a:latin typeface="Times New Roman"/>
                <a:ea typeface="Times New Roman"/>
                <a:cs typeface="Simplified Arabic"/>
              </a:rPr>
              <a:t>و</a:t>
            </a:r>
            <a:r>
              <a:rPr lang="ar-SA" sz="3600" b="1" u="sng" dirty="0">
                <a:latin typeface="Times New Roman"/>
                <a:ea typeface="Times New Roman"/>
                <a:cs typeface="Simplified Arabic"/>
              </a:rPr>
              <a:t>عرفها ماكنتوش </a:t>
            </a:r>
            <a:r>
              <a:rPr lang="ar-SA" sz="3600" b="1" dirty="0">
                <a:latin typeface="Times New Roman"/>
                <a:ea typeface="Times New Roman"/>
                <a:cs typeface="Simplified Arabic"/>
              </a:rPr>
              <a:t>والذي نعده برأينا تعريفاً شاملاً  للسياحة على انها " عبارة عن مجموعة الظواهر والعلاقات الناتجة عن عمليات التفاعل بين السياح ومنشآت الاعمال والدول والمجتمعات المضيفة وذلك بهدف استقطاب هؤلاء السياح الزائرين "    </a:t>
            </a:r>
            <a:endParaRPr lang="en-US" sz="3600" b="1" dirty="0">
              <a:latin typeface="Times New Roman"/>
              <a:ea typeface="Times New Roman"/>
              <a:cs typeface="Traditional Arabic"/>
            </a:endParaRPr>
          </a:p>
          <a:p>
            <a:pPr algn="just">
              <a:tabLst>
                <a:tab pos="1711960" algn="l"/>
              </a:tabLst>
            </a:pPr>
            <a:r>
              <a:rPr lang="ar-SA" sz="3600" b="1" dirty="0">
                <a:latin typeface="Times New Roman"/>
                <a:ea typeface="Times New Roman"/>
                <a:cs typeface="Simplified Arabic"/>
              </a:rPr>
              <a:t>    ان هذا التعريف يتضمن وجود اربعة عناصر مهمة للسياحة هي :</a:t>
            </a:r>
            <a:endParaRPr lang="en-US" sz="3600" b="1" dirty="0">
              <a:latin typeface="Times New Roman"/>
              <a:ea typeface="Times New Roman"/>
              <a:cs typeface="Traditional Arabic"/>
            </a:endParaRPr>
          </a:p>
          <a:p>
            <a:pPr algn="just">
              <a:tabLst>
                <a:tab pos="1711960" algn="l"/>
              </a:tabLst>
            </a:pPr>
            <a:r>
              <a:rPr lang="ar-SA" sz="3600" b="1" dirty="0">
                <a:latin typeface="Times New Roman"/>
                <a:ea typeface="Times New Roman"/>
                <a:cs typeface="Simplified Arabic"/>
              </a:rPr>
              <a:t>(السياح ، والمؤسسات السياحية ، والحكومات، والمجتمعات التي يزورها السياح)</a:t>
            </a:r>
            <a:r>
              <a:rPr lang="ar-SA" sz="3600" b="1" u="sng" dirty="0">
                <a:latin typeface="Times New Roman"/>
                <a:ea typeface="Times New Roman"/>
                <a:cs typeface="Simplified Arabic"/>
              </a:rPr>
              <a:t> </a:t>
            </a:r>
            <a:endParaRPr lang="en-US" sz="3600" b="1" dirty="0">
              <a:effectLst/>
              <a:latin typeface="Times New Roman"/>
              <a:ea typeface="Times New Roman"/>
              <a:cs typeface="Traditional Arabic"/>
            </a:endParaRPr>
          </a:p>
        </p:txBody>
      </p:sp>
    </p:spTree>
    <p:extLst>
      <p:ext uri="{BB962C8B-B14F-4D97-AF65-F5344CB8AC3E}">
        <p14:creationId xmlns:p14="http://schemas.microsoft.com/office/powerpoint/2010/main" val="418444754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52736"/>
            <a:ext cx="7776864" cy="5016758"/>
          </a:xfrm>
          <a:prstGeom prst="rect">
            <a:avLst/>
          </a:prstGeom>
          <a:solidFill>
            <a:schemeClr val="accent6">
              <a:lumMod val="60000"/>
              <a:lumOff val="40000"/>
            </a:schemeClr>
          </a:solidFill>
        </p:spPr>
        <p:txBody>
          <a:bodyPr wrap="square">
            <a:spAutoFit/>
          </a:bodyPr>
          <a:lstStyle/>
          <a:p>
            <a:pPr algn="just">
              <a:tabLst>
                <a:tab pos="1711960" algn="l"/>
              </a:tabLst>
            </a:pPr>
            <a:r>
              <a:rPr lang="ar-SA" sz="4000" b="1" u="sng" dirty="0">
                <a:latin typeface="Times New Roman"/>
                <a:ea typeface="Times New Roman"/>
                <a:cs typeface="Simplified Arabic"/>
              </a:rPr>
              <a:t>وعرفت منظمة السياحة العالمية السياحة </a:t>
            </a:r>
            <a:endParaRPr lang="ar-IQ" sz="4000" b="1" u="sng" dirty="0" smtClean="0">
              <a:latin typeface="Times New Roman"/>
              <a:ea typeface="Times New Roman"/>
              <a:cs typeface="Simplified Arabic"/>
            </a:endParaRPr>
          </a:p>
          <a:p>
            <a:pPr algn="just">
              <a:tabLst>
                <a:tab pos="1711960" algn="l"/>
              </a:tabLst>
            </a:pPr>
            <a:r>
              <a:rPr lang="ar-SA" sz="4000" b="1" dirty="0" smtClean="0">
                <a:latin typeface="Times New Roman"/>
                <a:ea typeface="Times New Roman"/>
                <a:cs typeface="Simplified Arabic"/>
              </a:rPr>
              <a:t>على </a:t>
            </a:r>
            <a:r>
              <a:rPr lang="ar-SA" sz="4000" b="1" dirty="0">
                <a:latin typeface="Times New Roman"/>
                <a:ea typeface="Times New Roman"/>
                <a:cs typeface="Simplified Arabic"/>
              </a:rPr>
              <a:t>انها " نشاط من الانشطة التي تتعلق بخروج الفرد من محيط البيئة التي يقيم فيها والاقامة لمدة لا تزيد عن عام متواصل بهدف الترفيه والاستمتاع او غيرها من الاغراض الاخرى والتي لا تتعلق بممارسة نشاط بهدف الكسب منه ".</a:t>
            </a:r>
            <a:endParaRPr lang="en-US" sz="4000" b="1" dirty="0">
              <a:latin typeface="Times New Roman"/>
              <a:ea typeface="Times New Roman"/>
              <a:cs typeface="Traditional Arabic"/>
            </a:endParaRPr>
          </a:p>
          <a:p>
            <a:r>
              <a:rPr lang="ar-SA" sz="4000" b="1" dirty="0">
                <a:ea typeface="Times New Roman"/>
                <a:cs typeface="Simplified Arabic"/>
              </a:rPr>
              <a:t> </a:t>
            </a:r>
            <a:endParaRPr lang="ar-IQ" sz="4000" b="1" dirty="0"/>
          </a:p>
        </p:txBody>
      </p:sp>
    </p:spTree>
    <p:extLst>
      <p:ext uri="{BB962C8B-B14F-4D97-AF65-F5344CB8AC3E}">
        <p14:creationId xmlns:p14="http://schemas.microsoft.com/office/powerpoint/2010/main" val="204714328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9144000" cy="6186309"/>
          </a:xfrm>
          <a:prstGeom prst="rect">
            <a:avLst/>
          </a:prstGeom>
          <a:solidFill>
            <a:srgbClr val="FFFF00"/>
          </a:solidFill>
        </p:spPr>
        <p:txBody>
          <a:bodyPr wrap="square">
            <a:spAutoFit/>
          </a:bodyPr>
          <a:lstStyle/>
          <a:p>
            <a:pPr algn="just">
              <a:tabLst>
                <a:tab pos="1711960" algn="l"/>
              </a:tabLst>
            </a:pPr>
            <a:r>
              <a:rPr lang="ar-SA" sz="3600" b="1" dirty="0">
                <a:latin typeface="Times New Roman"/>
                <a:ea typeface="Times New Roman"/>
                <a:cs typeface="Simplified Arabic"/>
              </a:rPr>
              <a:t> </a:t>
            </a:r>
            <a:r>
              <a:rPr lang="ar-SA" sz="3600" b="1" u="sng" dirty="0">
                <a:latin typeface="Times New Roman"/>
                <a:ea typeface="Times New Roman"/>
                <a:cs typeface="Simplified Arabic"/>
              </a:rPr>
              <a:t>وعرفها الدباغ وشبّر </a:t>
            </a:r>
            <a:r>
              <a:rPr lang="ar-SA" sz="3600" b="1" dirty="0">
                <a:latin typeface="Times New Roman"/>
                <a:ea typeface="Times New Roman"/>
                <a:cs typeface="Simplified Arabic"/>
              </a:rPr>
              <a:t>بأنها " عملية انتقال الانسان من مكان الى آخر لفترة زمنية بطرق مشروعة تحقق له متعة نفسية " .</a:t>
            </a:r>
            <a:endParaRPr lang="en-US" sz="3600" b="1" dirty="0">
              <a:latin typeface="Times New Roman"/>
              <a:ea typeface="Times New Roman"/>
              <a:cs typeface="Traditional Arabic"/>
            </a:endParaRPr>
          </a:p>
          <a:p>
            <a:pPr algn="just">
              <a:tabLst>
                <a:tab pos="1711960" algn="l"/>
              </a:tabLst>
            </a:pPr>
            <a:r>
              <a:rPr lang="ar-SA" sz="3600" b="1" dirty="0">
                <a:latin typeface="Times New Roman"/>
                <a:ea typeface="Times New Roman"/>
                <a:cs typeface="Simplified Arabic"/>
              </a:rPr>
              <a:t>    </a:t>
            </a:r>
            <a:r>
              <a:rPr lang="ar-IQ" sz="3600" b="1" dirty="0" smtClean="0">
                <a:latin typeface="Times New Roman"/>
                <a:ea typeface="Times New Roman"/>
                <a:cs typeface="Simplified Arabic"/>
              </a:rPr>
              <a:t>***</a:t>
            </a:r>
            <a:r>
              <a:rPr lang="ar-SA" sz="3600" b="1" dirty="0" smtClean="0">
                <a:latin typeface="Times New Roman"/>
                <a:ea typeface="Times New Roman"/>
                <a:cs typeface="Simplified Arabic"/>
              </a:rPr>
              <a:t>  </a:t>
            </a:r>
            <a:r>
              <a:rPr lang="ar-SA" sz="3600" b="1" dirty="0">
                <a:latin typeface="Times New Roman"/>
                <a:ea typeface="Times New Roman"/>
                <a:cs typeface="Simplified Arabic"/>
              </a:rPr>
              <a:t>والحقيقة ان طبيعة ظاهرة السياحة لا يوجد لها تعريف محدد حيث انــه يتطور وبشكل مستمر، وبعيدة كل البعــد عن الجمود والثبات على شكل بعينه كونها تتضمن الاشارة الى الجانب الديناميكي للظاهرة السياحية المتمثل بعملية التنقل والسفر . وعليه فالســـياحة بمدلولها العلمي المختصر" عملية السفر للمتعة "، خاصة خلال أيام الاجازة والعطلات، وتوفر على اساسها البرامج والفنادق وغيرها من لوازم ومتطلبات السياحة . </a:t>
            </a:r>
            <a:endParaRPr lang="en-US" sz="3600" b="1" dirty="0">
              <a:latin typeface="Times New Roman"/>
              <a:ea typeface="Times New Roman"/>
              <a:cs typeface="Traditional Arabic"/>
            </a:endParaRPr>
          </a:p>
          <a:p>
            <a:r>
              <a:rPr lang="ar-IQ" sz="3600" b="1" dirty="0">
                <a:latin typeface="Times New Roman"/>
                <a:ea typeface="Times New Roman"/>
                <a:cs typeface="Traditional Arabic"/>
              </a:rPr>
              <a:t> </a:t>
            </a:r>
            <a:endParaRPr lang="ar-IQ" sz="3600" b="1" dirty="0"/>
          </a:p>
        </p:txBody>
      </p:sp>
    </p:spTree>
    <p:extLst>
      <p:ext uri="{BB962C8B-B14F-4D97-AF65-F5344CB8AC3E}">
        <p14:creationId xmlns:p14="http://schemas.microsoft.com/office/powerpoint/2010/main" val="329441913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700808"/>
            <a:ext cx="6624736" cy="1569660"/>
          </a:xfrm>
          <a:prstGeom prst="rect">
            <a:avLst/>
          </a:prstGeom>
          <a:solidFill>
            <a:schemeClr val="accent6">
              <a:lumMod val="75000"/>
            </a:schemeClr>
          </a:solidFill>
        </p:spPr>
        <p:txBody>
          <a:bodyPr wrap="square">
            <a:spAutoFit/>
          </a:bodyPr>
          <a:lstStyle/>
          <a:p>
            <a:pPr algn="just">
              <a:tabLst>
                <a:tab pos="1711960" algn="l"/>
              </a:tabLst>
            </a:pPr>
            <a:r>
              <a:rPr lang="ar-IQ" sz="4800" b="1">
                <a:latin typeface="Times New Roman"/>
                <a:ea typeface="Times New Roman"/>
                <a:cs typeface="Simplified Arabic"/>
              </a:rPr>
              <a:t>شكرا </a:t>
            </a:r>
            <a:r>
              <a:rPr lang="ar-IQ" sz="4800" b="1" smtClean="0">
                <a:latin typeface="Times New Roman"/>
                <a:ea typeface="Times New Roman"/>
                <a:cs typeface="Simplified Arabic"/>
              </a:rPr>
              <a:t>لإصغائكم أعزائي</a:t>
            </a:r>
            <a:r>
              <a:rPr lang="ar-IQ" sz="4800" b="1" dirty="0" smtClean="0">
                <a:latin typeface="Times New Roman"/>
                <a:ea typeface="Times New Roman"/>
                <a:cs typeface="Simplified Arabic"/>
              </a:rPr>
              <a:t> </a:t>
            </a:r>
            <a:r>
              <a:rPr lang="ar-IQ" sz="4800" b="1" dirty="0">
                <a:latin typeface="Times New Roman"/>
                <a:ea typeface="Times New Roman"/>
                <a:cs typeface="Simplified Arabic"/>
              </a:rPr>
              <a:t>الطلبة والى محاضرة اخرى ان شاء الله </a:t>
            </a:r>
            <a:endParaRPr lang="en-US" sz="4800" b="1" dirty="0">
              <a:effectLst/>
              <a:latin typeface="Times New Roman"/>
              <a:ea typeface="Times New Roman"/>
              <a:cs typeface="Traditional Arabic"/>
            </a:endParaRPr>
          </a:p>
        </p:txBody>
      </p:sp>
    </p:spTree>
    <p:extLst>
      <p:ext uri="{BB962C8B-B14F-4D97-AF65-F5344CB8AC3E}">
        <p14:creationId xmlns:p14="http://schemas.microsoft.com/office/powerpoint/2010/main" val="358564406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310</Words>
  <Application>Microsoft Office PowerPoint</Application>
  <PresentationFormat>On-screen Show (4:3)</PresentationFormat>
  <Paragraphs>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سمة Office</vt:lpstr>
      <vt:lpstr> مباديء السياحة /المستوى الاول  ادارة الفنادق   الفصل الثاني  مفهوم السياحة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مباديء السياحة /المستوى الاول  ادارة الفنادق   الفصل الثاني  مفهوم السياحة  </dc:title>
  <dc:creator>TheCastle</dc:creator>
  <cp:lastModifiedBy>Maher</cp:lastModifiedBy>
  <cp:revision>12</cp:revision>
  <dcterms:created xsi:type="dcterms:W3CDTF">2020-05-05T18:28:52Z</dcterms:created>
  <dcterms:modified xsi:type="dcterms:W3CDTF">2020-05-05T18:44:00Z</dcterms:modified>
</cp:coreProperties>
</file>