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2" r:id="rId7"/>
    <p:sldId id="263" r:id="rId8"/>
    <p:sldId id="261" r:id="rId9"/>
    <p:sldId id="265" r:id="rId10"/>
    <p:sldId id="264"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22/08/1441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22/08/1441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22/08/1441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22/08/1441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1470025"/>
          </a:xfrm>
          <a:solidFill>
            <a:schemeClr val="accent6">
              <a:lumMod val="60000"/>
              <a:lumOff val="40000"/>
            </a:schemeClr>
          </a:solidFill>
        </p:spPr>
        <p:txBody>
          <a:bodyPr>
            <a:normAutofit fontScale="90000"/>
          </a:bodyPr>
          <a:lstStyle/>
          <a:p>
            <a:r>
              <a:rPr lang="ar-IQ" sz="5400" b="1" dirty="0" smtClean="0"/>
              <a:t>مواصفات العرض السياحي </a:t>
            </a:r>
            <a:r>
              <a:rPr lang="ar-IQ" sz="5400" b="1" dirty="0"/>
              <a:t/>
            </a:r>
            <a:br>
              <a:rPr lang="ar-IQ" sz="5400" b="1" dirty="0"/>
            </a:br>
            <a:r>
              <a:rPr lang="ar-IQ" sz="5400" b="1" dirty="0" smtClean="0"/>
              <a:t>(العرض السياحي غير مرن )</a:t>
            </a:r>
            <a:endParaRPr lang="ar-IQ" sz="5400" b="1" dirty="0"/>
          </a:p>
        </p:txBody>
      </p:sp>
      <p:sp>
        <p:nvSpPr>
          <p:cNvPr id="3" name="Subtitle 2"/>
          <p:cNvSpPr>
            <a:spLocks noGrp="1"/>
          </p:cNvSpPr>
          <p:nvPr>
            <p:ph type="subTitle" idx="1"/>
          </p:nvPr>
        </p:nvSpPr>
        <p:spPr>
          <a:xfrm>
            <a:off x="1475656" y="3356992"/>
            <a:ext cx="6400800" cy="1752600"/>
          </a:xfrm>
          <a:solidFill>
            <a:schemeClr val="accent3">
              <a:lumMod val="60000"/>
              <a:lumOff val="40000"/>
            </a:schemeClr>
          </a:solidFill>
        </p:spPr>
        <p:txBody>
          <a:bodyPr/>
          <a:lstStyle/>
          <a:p>
            <a:r>
              <a:rPr lang="ar-IQ" b="1" dirty="0" smtClean="0">
                <a:solidFill>
                  <a:schemeClr val="tx1">
                    <a:lumMod val="95000"/>
                    <a:lumOff val="5000"/>
                  </a:schemeClr>
                </a:solidFill>
              </a:rPr>
              <a:t>المستوى الاول –ادارة الفنادق </a:t>
            </a:r>
          </a:p>
          <a:p>
            <a:r>
              <a:rPr lang="ar-IQ" b="1" dirty="0" smtClean="0">
                <a:solidFill>
                  <a:schemeClr val="tx1">
                    <a:lumMod val="95000"/>
                    <a:lumOff val="5000"/>
                  </a:schemeClr>
                </a:solidFill>
              </a:rPr>
              <a:t>الاستاذ-الهام خضير عباس شبّر</a:t>
            </a:r>
            <a:endParaRPr lang="ar-IQ" b="1" dirty="0">
              <a:solidFill>
                <a:schemeClr val="tx1">
                  <a:lumMod val="95000"/>
                  <a:lumOff val="5000"/>
                </a:schemeClr>
              </a:solidFill>
            </a:endParaRPr>
          </a:p>
        </p:txBody>
      </p:sp>
    </p:spTree>
    <p:extLst>
      <p:ext uri="{BB962C8B-B14F-4D97-AF65-F5344CB8AC3E}">
        <p14:creationId xmlns:p14="http://schemas.microsoft.com/office/powerpoint/2010/main" val="294644230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412776"/>
            <a:ext cx="5911552" cy="2472472"/>
          </a:xfrm>
          <a:prstGeom prst="rect">
            <a:avLst/>
          </a:prstGeom>
          <a:solidFill>
            <a:srgbClr val="FFFF00"/>
          </a:solidFill>
        </p:spPr>
        <p:txBody>
          <a:bodyPr wrap="square">
            <a:spAutoFit/>
          </a:bodyPr>
          <a:lstStyle/>
          <a:p>
            <a:pPr algn="ctr">
              <a:lnSpc>
                <a:spcPct val="115000"/>
              </a:lnSpc>
              <a:spcAft>
                <a:spcPts val="1000"/>
              </a:spcAft>
            </a:pPr>
            <a:r>
              <a:rPr lang="ar-IQ" sz="4000" b="1" dirty="0">
                <a:ea typeface="Calibri"/>
                <a:cs typeface="Simplified Arabic"/>
              </a:rPr>
              <a:t>شكرا  لمتابعتكم واصغائكم</a:t>
            </a:r>
            <a:endParaRPr lang="en-US" sz="4000" dirty="0">
              <a:ea typeface="Calibri"/>
              <a:cs typeface="Arial"/>
            </a:endParaRPr>
          </a:p>
          <a:p>
            <a:pPr algn="ctr">
              <a:lnSpc>
                <a:spcPct val="115000"/>
              </a:lnSpc>
              <a:spcAft>
                <a:spcPts val="1000"/>
              </a:spcAft>
            </a:pPr>
            <a:r>
              <a:rPr lang="ar-IQ" sz="4000" b="1" dirty="0">
                <a:ea typeface="Calibri"/>
                <a:cs typeface="Simplified Arabic"/>
              </a:rPr>
              <a:t>طلبتي الاعزاء</a:t>
            </a:r>
            <a:endParaRPr lang="en-US" sz="4000" dirty="0">
              <a:ea typeface="Calibri"/>
              <a:cs typeface="Arial"/>
            </a:endParaRPr>
          </a:p>
          <a:p>
            <a:pPr algn="ctr">
              <a:lnSpc>
                <a:spcPct val="115000"/>
              </a:lnSpc>
              <a:spcAft>
                <a:spcPts val="1000"/>
              </a:spcAft>
            </a:pPr>
            <a:r>
              <a:rPr lang="ar-IQ" sz="4000" b="1" dirty="0">
                <a:ea typeface="Calibri"/>
                <a:cs typeface="Simplified Arabic"/>
              </a:rPr>
              <a:t>والى محاضرة اخرى بأذن الله</a:t>
            </a:r>
            <a:endParaRPr lang="en-US" sz="4000" dirty="0">
              <a:ea typeface="Calibri"/>
              <a:cs typeface="Arial"/>
            </a:endParaRPr>
          </a:p>
        </p:txBody>
      </p:sp>
    </p:spTree>
    <p:extLst>
      <p:ext uri="{BB962C8B-B14F-4D97-AF65-F5344CB8AC3E}">
        <p14:creationId xmlns:p14="http://schemas.microsoft.com/office/powerpoint/2010/main" val="952991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816316" y="489846"/>
                <a:ext cx="7560840" cy="5804538"/>
              </a:xfrm>
              <a:prstGeom prst="rect">
                <a:avLst/>
              </a:prstGeom>
              <a:solidFill>
                <a:schemeClr val="accent6"/>
              </a:solidFill>
            </p:spPr>
            <p:txBody>
              <a:bodyPr wrap="square">
                <a:spAutoFit/>
              </a:bodyPr>
              <a:lstStyle/>
              <a:p>
                <a:pPr marL="457200" algn="l" rtl="0">
                  <a:lnSpc>
                    <a:spcPct val="107000"/>
                  </a:lnSpc>
                  <a:spcAft>
                    <a:spcPts val="800"/>
                  </a:spcAft>
                </a:pPr>
                <a:r>
                  <a:rPr lang="ar-IQ" sz="2800" b="1" dirty="0" smtClean="0"/>
                  <a:t>9- </a:t>
                </a:r>
                <a:r>
                  <a:rPr lang="ar-IQ" sz="2800" b="1" dirty="0" smtClean="0">
                    <a:effectLst/>
                    <a:ea typeface="Calibri"/>
                    <a:cs typeface="Simplified Arabic"/>
                  </a:rPr>
                  <a:t>العرض </a:t>
                </a:r>
                <a:r>
                  <a:rPr lang="ar-IQ" sz="2800" b="1" dirty="0">
                    <a:effectLst/>
                    <a:ea typeface="Calibri"/>
                    <a:cs typeface="Simplified Arabic"/>
                  </a:rPr>
                  <a:t>السياحي غير مرن تجاه </a:t>
                </a:r>
                <a:r>
                  <a:rPr lang="ar-IQ" sz="2800" b="1" dirty="0" smtClean="0">
                    <a:effectLst/>
                    <a:ea typeface="Calibri"/>
                    <a:cs typeface="Simplified Arabic"/>
                  </a:rPr>
                  <a:t>الأسعار: </a:t>
                </a:r>
                <a:r>
                  <a:rPr lang="ar-IQ" sz="2800" b="1" dirty="0">
                    <a:effectLst/>
                    <a:ea typeface="Calibri"/>
                    <a:cs typeface="Simplified Arabic"/>
                  </a:rPr>
                  <a:t>إذ تعرف المرونة السعرية للعرض على أنها " مدى استجابة المنتجين للتغير في أسعار السلع والخدمات "، وتقاس باستخدام (معامل مرونة العرض) والذي يعرف على أنه " النسبة بين التغير في الكميات المعروضة كرد فعل للتغيير في أسعارها ".</a:t>
                </a:r>
                <a:endParaRPr lang="en-US" sz="2800" b="1" dirty="0">
                  <a:effectLst/>
                </a:endParaRPr>
              </a:p>
              <a:p>
                <a:pPr indent="245745" algn="just">
                  <a:lnSpc>
                    <a:spcPct val="107000"/>
                  </a:lnSpc>
                  <a:spcAft>
                    <a:spcPts val="800"/>
                  </a:spcAft>
                </a:pPr>
                <a:r>
                  <a:rPr lang="ar-IQ" sz="2800" b="1" dirty="0">
                    <a:ea typeface="Calibri"/>
                    <a:cs typeface="Simplified Arabic"/>
                  </a:rPr>
                  <a:t>ويعبر عن ذلك رياضياً :</a:t>
                </a:r>
                <a:endParaRPr lang="en-US" sz="2800" b="1" dirty="0">
                  <a:ea typeface="Calibri"/>
                  <a:cs typeface="Arial"/>
                </a:endParaRPr>
              </a:p>
              <a:p>
                <a:pPr marL="571500" indent="-571500" algn="just" rtl="0">
                  <a:lnSpc>
                    <a:spcPct val="107000"/>
                  </a:lnSpc>
                  <a:spcAft>
                    <a:spcPts val="800"/>
                  </a:spcAft>
                </a:pPr>
                <a14:m>
                  <m:oMathPara xmlns:m="http://schemas.openxmlformats.org/officeDocument/2006/math">
                    <m:oMathParaPr>
                      <m:jc m:val="centerGroup"/>
                    </m:oMathParaPr>
                    <m:oMath xmlns:m="http://schemas.openxmlformats.org/officeDocument/2006/math">
                      <m:r>
                        <a:rPr lang="en-US" sz="2800" b="1" i="1">
                          <a:effectLst/>
                          <a:latin typeface="Cambria Math"/>
                          <a:ea typeface="Times New Roman"/>
                          <a:cs typeface="Simplified Arabic"/>
                        </a:rPr>
                        <m:t>𝑬𝒔</m:t>
                      </m:r>
                      <m:r>
                        <a:rPr lang="en-US" sz="2800" b="1" i="1">
                          <a:effectLst/>
                          <a:latin typeface="Cambria Math"/>
                          <a:ea typeface="Times New Roman"/>
                          <a:cs typeface="Simplified Arabic"/>
                        </a:rPr>
                        <m:t>=</m:t>
                      </m:r>
                      <m:f>
                        <m:fPr>
                          <m:ctrlPr>
                            <a:rPr lang="en-US" sz="2800" b="1" i="1">
                              <a:effectLst/>
                              <a:latin typeface="Cambria Math"/>
                              <a:ea typeface="Times New Roman"/>
                              <a:cs typeface="Simplified Arabic"/>
                            </a:rPr>
                          </m:ctrlPr>
                        </m:fPr>
                        <m:num>
                          <m:r>
                            <a:rPr lang="en-US" sz="2800" b="1" i="1">
                              <a:effectLst/>
                              <a:latin typeface="Cambria Math"/>
                              <a:ea typeface="Times New Roman"/>
                              <a:cs typeface="Simplified Arabic"/>
                            </a:rPr>
                            <m:t>△</m:t>
                          </m:r>
                          <m:sSup>
                            <m:sSupPr>
                              <m:ctrlPr>
                                <a:rPr lang="en-US" sz="2800" b="1" i="1">
                                  <a:effectLst/>
                                  <a:latin typeface="Cambria Math"/>
                                  <a:ea typeface="Times New Roman"/>
                                  <a:cs typeface="Simplified Arabic"/>
                                </a:rPr>
                              </m:ctrlPr>
                            </m:sSupPr>
                            <m:e>
                              <m:r>
                                <a:rPr lang="en-US" sz="2800" b="1" i="1">
                                  <a:effectLst/>
                                  <a:latin typeface="Cambria Math"/>
                                  <a:ea typeface="Times New Roman"/>
                                  <a:cs typeface="Simplified Arabic"/>
                                </a:rPr>
                                <m:t>𝒔</m:t>
                              </m:r>
                            </m:e>
                            <m:sup>
                              <m:r>
                                <a:rPr lang="en-US" sz="2800" b="1" i="1">
                                  <a:effectLst/>
                                  <a:latin typeface="Cambria Math"/>
                                  <a:ea typeface="Times New Roman"/>
                                  <a:cs typeface="Simplified Arabic"/>
                                </a:rPr>
                                <m:t>−</m:t>
                              </m:r>
                            </m:sup>
                          </m:sSup>
                        </m:num>
                        <m:den>
                          <m:r>
                            <a:rPr lang="en-US" sz="2800" b="1" i="1">
                              <a:effectLst/>
                              <a:latin typeface="Cambria Math"/>
                              <a:ea typeface="Times New Roman"/>
                              <a:cs typeface="Simplified Arabic"/>
                            </a:rPr>
                            <m:t>△</m:t>
                          </m:r>
                          <m:sSup>
                            <m:sSupPr>
                              <m:ctrlPr>
                                <a:rPr lang="en-US" sz="2800" b="1" i="1">
                                  <a:effectLst/>
                                  <a:latin typeface="Cambria Math"/>
                                  <a:ea typeface="Times New Roman"/>
                                  <a:cs typeface="Simplified Arabic"/>
                                </a:rPr>
                              </m:ctrlPr>
                            </m:sSupPr>
                            <m:e>
                              <m:r>
                                <a:rPr lang="en-US" sz="2800" b="1" i="1">
                                  <a:effectLst/>
                                  <a:latin typeface="Cambria Math"/>
                                  <a:ea typeface="Times New Roman"/>
                                  <a:cs typeface="Simplified Arabic"/>
                                </a:rPr>
                                <m:t>𝑷</m:t>
                              </m:r>
                            </m:e>
                            <m:sup>
                              <m:r>
                                <a:rPr lang="en-US" sz="2800" b="1" i="1">
                                  <a:effectLst/>
                                  <a:latin typeface="Cambria Math"/>
                                  <a:ea typeface="Times New Roman"/>
                                  <a:cs typeface="Simplified Arabic"/>
                                </a:rPr>
                                <m:t>−</m:t>
                              </m:r>
                            </m:sup>
                          </m:sSup>
                        </m:den>
                      </m:f>
                    </m:oMath>
                  </m:oMathPara>
                </a14:m>
                <a:endParaRPr lang="en-US" sz="2800" b="1" dirty="0">
                  <a:ea typeface="Calibri"/>
                  <a:cs typeface="Arial"/>
                </a:endParaRPr>
              </a:p>
              <a:p>
                <a:pPr marL="571500" indent="-325755" algn="just">
                  <a:lnSpc>
                    <a:spcPct val="107000"/>
                  </a:lnSpc>
                  <a:spcAft>
                    <a:spcPts val="800"/>
                  </a:spcAft>
                </a:pPr>
                <a:r>
                  <a:rPr lang="ar-IQ" sz="2800" b="1" dirty="0">
                    <a:ea typeface="Times New Roman"/>
                    <a:cs typeface="Simplified Arabic"/>
                  </a:rPr>
                  <a:t>إذ أنّ : </a:t>
                </a:r>
                <a:r>
                  <a:rPr lang="en-US" sz="2800" b="1" dirty="0">
                    <a:effectLst/>
                    <a:latin typeface="Times New Roman"/>
                    <a:ea typeface="Times New Roman"/>
                    <a:cs typeface="Arial"/>
                  </a:rPr>
                  <a:t>E</a:t>
                </a:r>
                <a:r>
                  <a:rPr lang="en-US" sz="2800" b="1" baseline="-25000" dirty="0">
                    <a:effectLst/>
                    <a:latin typeface="Times New Roman"/>
                    <a:ea typeface="Times New Roman"/>
                    <a:cs typeface="Arial"/>
                  </a:rPr>
                  <a:t>S    </a:t>
                </a:r>
                <a:r>
                  <a:rPr lang="ar-IQ" sz="2800" b="1" baseline="-25000" dirty="0">
                    <a:ea typeface="Times New Roman"/>
                    <a:cs typeface="Times New Roman"/>
                  </a:rPr>
                  <a:t>       </a:t>
                </a:r>
                <a:r>
                  <a:rPr lang="ar-IQ" sz="2800" b="1" dirty="0">
                    <a:ea typeface="Times New Roman"/>
                    <a:cs typeface="Times New Roman"/>
                  </a:rPr>
                  <a:t>معامل مرونة العرض</a:t>
                </a:r>
                <a:endParaRPr lang="en-US" sz="2800" b="1" dirty="0">
                  <a:ea typeface="Calibri"/>
                  <a:cs typeface="Arial"/>
                </a:endParaRPr>
              </a:p>
              <a:p>
                <a:pPr>
                  <a:lnSpc>
                    <a:spcPct val="80000"/>
                  </a:lnSpc>
                  <a:spcAft>
                    <a:spcPts val="800"/>
                  </a:spcAft>
                </a:pPr>
                <a:r>
                  <a:rPr lang="ar-IQ" sz="2800" b="1" dirty="0">
                    <a:ea typeface="Times New Roman"/>
                    <a:cs typeface="Times New Roman"/>
                  </a:rPr>
                  <a:t>          </a:t>
                </a:r>
                <a14:m>
                  <m:oMath xmlns:m="http://schemas.openxmlformats.org/officeDocument/2006/math">
                    <m:r>
                      <a:rPr lang="en-US" sz="2800" b="1" i="1">
                        <a:effectLst/>
                        <a:latin typeface="Cambria Math"/>
                        <a:ea typeface="Times New Roman"/>
                        <a:cs typeface="Simplified Arabic"/>
                      </a:rPr>
                      <m:t>△</m:t>
                    </m:r>
                    <m:sSup>
                      <m:sSupPr>
                        <m:ctrlPr>
                          <a:rPr lang="en-US" sz="2800" b="1" i="1">
                            <a:effectLst/>
                            <a:latin typeface="Cambria Math"/>
                            <a:ea typeface="Times New Roman"/>
                            <a:cs typeface="Simplified Arabic"/>
                          </a:rPr>
                        </m:ctrlPr>
                      </m:sSupPr>
                      <m:e>
                        <m:r>
                          <a:rPr lang="en-US" sz="2800" b="1" i="1">
                            <a:effectLst/>
                            <a:latin typeface="Cambria Math"/>
                            <a:ea typeface="Times New Roman"/>
                            <a:cs typeface="Simplified Arabic"/>
                          </a:rPr>
                          <m:t>𝑺</m:t>
                        </m:r>
                      </m:e>
                      <m:sup>
                        <m:r>
                          <a:rPr lang="en-US" sz="2800" b="1" i="1">
                            <a:effectLst/>
                            <a:latin typeface="Cambria Math"/>
                            <a:ea typeface="Times New Roman"/>
                            <a:cs typeface="Simplified Arabic"/>
                          </a:rPr>
                          <m:t>−</m:t>
                        </m:r>
                      </m:sup>
                    </m:sSup>
                  </m:oMath>
                </a14:m>
                <a:r>
                  <a:rPr lang="ar-IQ" sz="2800" b="1" dirty="0">
                    <a:ea typeface="Times New Roman"/>
                    <a:cs typeface="Times New Roman"/>
                  </a:rPr>
                  <a:t>    التغير النسبي في الكميات المعروضة</a:t>
                </a:r>
                <a:endParaRPr lang="en-US" sz="2800" b="1" dirty="0">
                  <a:ea typeface="Calibri"/>
                  <a:cs typeface="Arial"/>
                </a:endParaRPr>
              </a:p>
              <a:p>
                <a:pPr>
                  <a:lnSpc>
                    <a:spcPct val="80000"/>
                  </a:lnSpc>
                  <a:spcAft>
                    <a:spcPts val="800"/>
                  </a:spcAft>
                </a:pPr>
                <a:r>
                  <a:rPr lang="ar-IQ" sz="2800" b="1" dirty="0">
                    <a:ea typeface="Times New Roman"/>
                    <a:cs typeface="Times New Roman"/>
                  </a:rPr>
                  <a:t>          </a:t>
                </a:r>
                <a14:m>
                  <m:oMath xmlns:m="http://schemas.openxmlformats.org/officeDocument/2006/math">
                    <m:r>
                      <a:rPr lang="en-US" sz="2800" b="1" i="1">
                        <a:effectLst/>
                        <a:latin typeface="Cambria Math"/>
                        <a:ea typeface="Times New Roman"/>
                        <a:cs typeface="Times New Roman"/>
                      </a:rPr>
                      <m:t>△</m:t>
                    </m:r>
                    <m:sSup>
                      <m:sSupPr>
                        <m:ctrlPr>
                          <a:rPr lang="en-US" sz="2800" b="1" i="1">
                            <a:effectLst/>
                            <a:latin typeface="Cambria Math"/>
                            <a:ea typeface="Times New Roman"/>
                            <a:cs typeface="Times New Roman"/>
                          </a:rPr>
                        </m:ctrlPr>
                      </m:sSupPr>
                      <m:e>
                        <m:r>
                          <a:rPr lang="en-US" sz="2800" b="1" i="1">
                            <a:effectLst/>
                            <a:latin typeface="Cambria Math"/>
                            <a:ea typeface="Times New Roman"/>
                            <a:cs typeface="Times New Roman"/>
                          </a:rPr>
                          <m:t>𝑷</m:t>
                        </m:r>
                      </m:e>
                      <m:sup>
                        <m:r>
                          <a:rPr lang="en-US" sz="2800" b="1" i="1">
                            <a:effectLst/>
                            <a:latin typeface="Cambria Math"/>
                            <a:ea typeface="Times New Roman"/>
                            <a:cs typeface="Times New Roman"/>
                          </a:rPr>
                          <m:t>−</m:t>
                        </m:r>
                      </m:sup>
                    </m:sSup>
                  </m:oMath>
                </a14:m>
                <a:r>
                  <a:rPr lang="ar-IQ" sz="2800" b="1" dirty="0">
                    <a:ea typeface="Times New Roman"/>
                    <a:cs typeface="Times New Roman"/>
                  </a:rPr>
                  <a:t>   التغير النسبي في الأسعار</a:t>
                </a:r>
                <a:endParaRPr lang="en-US" sz="2800" b="1" dirty="0">
                  <a:ea typeface="Calibri"/>
                  <a:cs typeface="Arial"/>
                </a:endParaRPr>
              </a:p>
              <a:p>
                <a:pPr marL="188595" indent="57150" algn="just">
                  <a:lnSpc>
                    <a:spcPct val="80000"/>
                  </a:lnSpc>
                  <a:spcAft>
                    <a:spcPts val="800"/>
                  </a:spcAft>
                </a:pPr>
                <a:r>
                  <a:rPr lang="ar-IQ" sz="2800" b="1" dirty="0">
                    <a:ea typeface="Times New Roman"/>
                    <a:cs typeface="Simplified Arabic"/>
                  </a:rPr>
                  <a:t> </a:t>
                </a:r>
                <a:endParaRPr lang="en-US" sz="2800" b="1" dirty="0">
                  <a:ea typeface="Calibri"/>
                  <a:cs typeface="Arial"/>
                </a:endParaRPr>
              </a:p>
            </p:txBody>
          </p:sp>
        </mc:Choice>
        <mc:Fallback xmlns="">
          <p:sp>
            <p:nvSpPr>
              <p:cNvPr id="2" name="Rectangle 1"/>
              <p:cNvSpPr>
                <a:spLocks noRot="1" noChangeAspect="1" noMove="1" noResize="1" noEditPoints="1" noAdjustHandles="1" noChangeArrowheads="1" noChangeShapeType="1" noTextEdit="1"/>
              </p:cNvSpPr>
              <p:nvPr/>
            </p:nvSpPr>
            <p:spPr>
              <a:xfrm>
                <a:off x="816316" y="489846"/>
                <a:ext cx="7560840" cy="5804538"/>
              </a:xfrm>
              <a:prstGeom prst="rect">
                <a:avLst/>
              </a:prstGeom>
              <a:blipFill rotWithShape="1">
                <a:blip r:embed="rId2"/>
                <a:stretch>
                  <a:fillRect t="-1259" r="-1613" b="-2308"/>
                </a:stretch>
              </a:blipFill>
            </p:spPr>
            <p:txBody>
              <a:bodyPr/>
              <a:lstStyle/>
              <a:p>
                <a:r>
                  <a:rPr lang="ar-IQ">
                    <a:noFill/>
                  </a:rPr>
                  <a:t> </a:t>
                </a:r>
              </a:p>
            </p:txBody>
          </p:sp>
        </mc:Fallback>
      </mc:AlternateContent>
    </p:spTree>
    <p:extLst>
      <p:ext uri="{BB962C8B-B14F-4D97-AF65-F5344CB8AC3E}">
        <p14:creationId xmlns:p14="http://schemas.microsoft.com/office/powerpoint/2010/main" val="108500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273302" y="2317335"/>
            <a:ext cx="4680520" cy="3327203"/>
            <a:chOff x="-9525" y="-28575"/>
            <a:chExt cx="3391397" cy="3327360"/>
          </a:xfrm>
        </p:grpSpPr>
        <p:cxnSp>
          <p:nvCxnSpPr>
            <p:cNvPr id="4" name="Straight Connector 3"/>
            <p:cNvCxnSpPr/>
            <p:nvPr/>
          </p:nvCxnSpPr>
          <p:spPr>
            <a:xfrm flipH="1">
              <a:off x="591047" y="742453"/>
              <a:ext cx="0" cy="2148840"/>
            </a:xfrm>
            <a:prstGeom prst="line">
              <a:avLst/>
            </a:prstGeom>
            <a:noFill/>
            <a:ln w="12700" cap="flat" cmpd="sng" algn="ctr">
              <a:solidFill>
                <a:sysClr val="windowText" lastClr="000000"/>
              </a:solidFill>
              <a:prstDash val="solid"/>
              <a:miter lim="800000"/>
            </a:ln>
            <a:effectLst/>
          </p:spPr>
        </p:cxnSp>
        <p:cxnSp>
          <p:nvCxnSpPr>
            <p:cNvPr id="5" name="Straight Connector 4"/>
            <p:cNvCxnSpPr/>
            <p:nvPr/>
          </p:nvCxnSpPr>
          <p:spPr>
            <a:xfrm>
              <a:off x="591047" y="2885578"/>
              <a:ext cx="2790825" cy="0"/>
            </a:xfrm>
            <a:prstGeom prst="line">
              <a:avLst/>
            </a:prstGeom>
            <a:noFill/>
            <a:ln w="12700" cap="flat" cmpd="sng" algn="ctr">
              <a:solidFill>
                <a:sysClr val="windowText" lastClr="000000"/>
              </a:solidFill>
              <a:prstDash val="solid"/>
              <a:miter lim="800000"/>
            </a:ln>
            <a:effectLst/>
          </p:spPr>
        </p:cxnSp>
        <p:sp>
          <p:nvSpPr>
            <p:cNvPr id="6" name="Rectangle 5"/>
            <p:cNvSpPr/>
            <p:nvPr/>
          </p:nvSpPr>
          <p:spPr>
            <a:xfrm>
              <a:off x="591047" y="2133103"/>
              <a:ext cx="1651635" cy="749935"/>
            </a:xfrm>
            <a:prstGeom prst="rect">
              <a:avLst/>
            </a:prstGeom>
            <a:no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ar-SA"/>
            </a:p>
          </p:txBody>
        </p:sp>
        <p:sp>
          <p:nvSpPr>
            <p:cNvPr id="7" name="Rectangle 6"/>
            <p:cNvSpPr/>
            <p:nvPr/>
          </p:nvSpPr>
          <p:spPr>
            <a:xfrm>
              <a:off x="557596" y="1497281"/>
              <a:ext cx="2255249" cy="1801504"/>
            </a:xfrm>
            <a:prstGeom prst="rect">
              <a:avLst/>
            </a:prstGeom>
            <a:noFill/>
            <a:ln w="3175" cap="flat" cmpd="sng" algn="ctr">
              <a:solidFill>
                <a:sysClr val="windowText" lastClr="000000"/>
              </a:solidFill>
              <a:prstDash val="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ar-SA"/>
            </a:p>
          </p:txBody>
        </p:sp>
        <p:sp>
          <p:nvSpPr>
            <p:cNvPr id="8" name="Arc 7"/>
            <p:cNvSpPr/>
            <p:nvPr/>
          </p:nvSpPr>
          <p:spPr>
            <a:xfrm rot="4683532">
              <a:off x="276722" y="-314822"/>
              <a:ext cx="2384246" cy="2956739"/>
            </a:xfrm>
            <a:prstGeom prst="arc">
              <a:avLst>
                <a:gd name="adj1" fmla="val 16200000"/>
                <a:gd name="adj2" fmla="val 20588702"/>
              </a:avLst>
            </a:prstGeom>
            <a:noFill/>
            <a:ln w="63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ar-SA"/>
            </a:p>
          </p:txBody>
        </p:sp>
        <p:cxnSp>
          <p:nvCxnSpPr>
            <p:cNvPr id="9" name="Straight Arrow Connector 8"/>
            <p:cNvCxnSpPr/>
            <p:nvPr/>
          </p:nvCxnSpPr>
          <p:spPr>
            <a:xfrm>
              <a:off x="772022" y="1123453"/>
              <a:ext cx="6824" cy="1009934"/>
            </a:xfrm>
            <a:prstGeom prst="straightConnector1">
              <a:avLst/>
            </a:prstGeom>
            <a:noFill/>
            <a:ln w="6350" cap="flat" cmpd="sng" algn="ctr">
              <a:solidFill>
                <a:sysClr val="windowText" lastClr="000000"/>
              </a:solidFill>
              <a:prstDash val="solid"/>
              <a:miter lim="800000"/>
              <a:headEnd type="triangle"/>
              <a:tailEnd type="triangle"/>
            </a:ln>
            <a:effectLst/>
          </p:spPr>
        </p:cxnSp>
        <p:cxnSp>
          <p:nvCxnSpPr>
            <p:cNvPr id="10" name="Straight Arrow Connector 9"/>
            <p:cNvCxnSpPr/>
            <p:nvPr/>
          </p:nvCxnSpPr>
          <p:spPr>
            <a:xfrm>
              <a:off x="2267447" y="2809378"/>
              <a:ext cx="661917" cy="0"/>
            </a:xfrm>
            <a:prstGeom prst="straightConnector1">
              <a:avLst/>
            </a:prstGeom>
            <a:noFill/>
            <a:ln w="6350" cap="flat" cmpd="sng" algn="ctr">
              <a:solidFill>
                <a:sysClr val="windowText" lastClr="000000"/>
              </a:solidFill>
              <a:prstDash val="solid"/>
              <a:miter lim="800000"/>
              <a:headEnd type="triangle"/>
              <a:tailEnd type="triangle"/>
            </a:ln>
            <a:effectLst/>
          </p:spPr>
        </p:cxnSp>
      </p:grpSp>
      <p:sp>
        <p:nvSpPr>
          <p:cNvPr id="11" name="Rectangle 10"/>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p:nvPr/>
        </p:nvSpPr>
        <p:spPr>
          <a:xfrm>
            <a:off x="899592" y="188640"/>
            <a:ext cx="7776864" cy="2384242"/>
          </a:xfrm>
          <a:prstGeom prst="rect">
            <a:avLst/>
          </a:prstGeom>
          <a:solidFill>
            <a:schemeClr val="tx2">
              <a:lumMod val="20000"/>
              <a:lumOff val="80000"/>
            </a:schemeClr>
          </a:solidFill>
        </p:spPr>
        <p:txBody>
          <a:bodyPr wrap="square">
            <a:spAutoFit/>
          </a:bodyPr>
          <a:lstStyle/>
          <a:p>
            <a:pPr marL="188595" indent="57150" algn="just">
              <a:lnSpc>
                <a:spcPct val="80000"/>
              </a:lnSpc>
              <a:spcAft>
                <a:spcPts val="800"/>
              </a:spcAft>
            </a:pPr>
            <a:r>
              <a:rPr lang="ar-IQ" sz="2400" dirty="0">
                <a:ea typeface="Times New Roman"/>
                <a:cs typeface="Simplified Arabic"/>
              </a:rPr>
              <a:t> </a:t>
            </a:r>
            <a:endParaRPr lang="en-US" sz="2400" dirty="0">
              <a:ea typeface="Calibri"/>
              <a:cs typeface="Arial"/>
            </a:endParaRPr>
          </a:p>
          <a:p>
            <a:pPr marL="188595" indent="268605" algn="just">
              <a:lnSpc>
                <a:spcPct val="80000"/>
              </a:lnSpc>
              <a:spcAft>
                <a:spcPts val="800"/>
              </a:spcAft>
            </a:pPr>
            <a:r>
              <a:rPr lang="ar-IQ" sz="2400" dirty="0">
                <a:ea typeface="Times New Roman"/>
                <a:cs typeface="Simplified Arabic"/>
              </a:rPr>
              <a:t>وهناك خمسة حالات لمرونة العرض بشكل عام وهي (عديم المرونة، غير مرن، متكافئ المرونة، مرن، تام المرونة). </a:t>
            </a:r>
            <a:endParaRPr lang="ar-IQ" sz="2400" dirty="0" smtClean="0">
              <a:ea typeface="Times New Roman"/>
              <a:cs typeface="Simplified Arabic"/>
            </a:endParaRPr>
          </a:p>
          <a:p>
            <a:pPr marL="188595" indent="268605" algn="just">
              <a:lnSpc>
                <a:spcPct val="80000"/>
              </a:lnSpc>
              <a:spcAft>
                <a:spcPts val="800"/>
              </a:spcAft>
            </a:pPr>
            <a:r>
              <a:rPr lang="ar-IQ" sz="2400" dirty="0" smtClean="0">
                <a:ea typeface="Times New Roman"/>
                <a:cs typeface="Simplified Arabic"/>
              </a:rPr>
              <a:t>والسؤال </a:t>
            </a:r>
            <a:r>
              <a:rPr lang="ar-IQ" sz="2400" dirty="0">
                <a:ea typeface="Times New Roman"/>
                <a:cs typeface="Simplified Arabic"/>
              </a:rPr>
              <a:t>الذي يطرح نفسه هو</a:t>
            </a:r>
            <a:r>
              <a:rPr lang="ar-IQ" sz="2400" dirty="0">
                <a:ea typeface="Calibri"/>
                <a:cs typeface="Simplified Arabic"/>
              </a:rPr>
              <a:t> : أي من هذه الحالات الخمسة تنطبق على العرض السياحي؟ كقاعدة عامة، يكون العرض السياحي </a:t>
            </a:r>
            <a:r>
              <a:rPr lang="ar-IQ" sz="2400" b="1" u="sng" dirty="0">
                <a:ea typeface="Calibri"/>
                <a:cs typeface="Simplified Arabic"/>
              </a:rPr>
              <a:t>في الظروف الاعتيادية عرضاً غير مرن</a:t>
            </a:r>
            <a:r>
              <a:rPr lang="ar-IQ" sz="2400" dirty="0">
                <a:ea typeface="Calibri"/>
                <a:cs typeface="Simplified Arabic"/>
              </a:rPr>
              <a:t>، ويمكن التعبير عن ذلك كما في المخطط البياني الآتي :</a:t>
            </a:r>
            <a:endParaRPr lang="en-US" sz="2400" dirty="0">
              <a:ea typeface="Calibri"/>
              <a:cs typeface="Arial"/>
            </a:endParaRPr>
          </a:p>
        </p:txBody>
      </p:sp>
      <p:sp>
        <p:nvSpPr>
          <p:cNvPr id="18" name="Text Box 748"/>
          <p:cNvSpPr txBox="1"/>
          <p:nvPr/>
        </p:nvSpPr>
        <p:spPr>
          <a:xfrm>
            <a:off x="4673600" y="3593465"/>
            <a:ext cx="284480" cy="37909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r" rtl="1">
              <a:lnSpc>
                <a:spcPct val="115000"/>
              </a:lnSpc>
              <a:spcAft>
                <a:spcPts val="1000"/>
              </a:spcAft>
            </a:pPr>
            <a:r>
              <a:rPr lang="en-US" sz="1400">
                <a:effectLst/>
                <a:latin typeface="Simplified Arabic"/>
                <a:ea typeface="Calibri"/>
                <a:cs typeface="Arial"/>
              </a:rPr>
              <a:t> </a:t>
            </a:r>
            <a:endParaRPr lang="en-US" sz="1100">
              <a:effectLst/>
              <a:latin typeface="Calibri"/>
              <a:ea typeface="Calibri"/>
              <a:cs typeface="Arial"/>
            </a:endParaRPr>
          </a:p>
        </p:txBody>
      </p:sp>
      <p:sp>
        <p:nvSpPr>
          <p:cNvPr id="21" name="Text Box 748"/>
          <p:cNvSpPr txBox="1"/>
          <p:nvPr/>
        </p:nvSpPr>
        <p:spPr>
          <a:xfrm>
            <a:off x="4673600" y="3593465"/>
            <a:ext cx="284480" cy="37909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r" rtl="1">
              <a:lnSpc>
                <a:spcPct val="115000"/>
              </a:lnSpc>
              <a:spcAft>
                <a:spcPts val="1000"/>
              </a:spcAft>
            </a:pPr>
            <a:r>
              <a:rPr lang="en-US" sz="1400">
                <a:effectLst/>
                <a:latin typeface="Simplified Arabic"/>
                <a:ea typeface="Calibri"/>
                <a:cs typeface="Arial"/>
              </a:rPr>
              <a:t> </a:t>
            </a:r>
            <a:endParaRPr lang="en-US" sz="1100">
              <a:effectLst/>
              <a:latin typeface="Calibri"/>
              <a:ea typeface="Calibri"/>
              <a:cs typeface="Arial"/>
            </a:endParaRPr>
          </a:p>
        </p:txBody>
      </p:sp>
      <p:sp>
        <p:nvSpPr>
          <p:cNvPr id="22" name="Rectangle 21"/>
          <p:cNvSpPr/>
          <p:nvPr/>
        </p:nvSpPr>
        <p:spPr>
          <a:xfrm>
            <a:off x="3636825" y="3960712"/>
            <a:ext cx="476412" cy="307777"/>
          </a:xfrm>
          <a:prstGeom prst="rect">
            <a:avLst/>
          </a:prstGeom>
        </p:spPr>
        <p:txBody>
          <a:bodyPr wrap="none">
            <a:spAutoFit/>
          </a:bodyPr>
          <a:lstStyle/>
          <a:p>
            <a:pPr lvl="0" algn="l" eaLnBrk="0" fontAlgn="base" hangingPunct="0">
              <a:spcBef>
                <a:spcPct val="0"/>
              </a:spcBef>
              <a:spcAft>
                <a:spcPct val="0"/>
              </a:spcAft>
            </a:pPr>
            <a:r>
              <a:rPr lang="en-US" sz="1400" b="1" i="1" dirty="0">
                <a:solidFill>
                  <a:prstClr val="black"/>
                </a:solidFill>
                <a:latin typeface="Cambria Math" pitchFamily="18" charset="0"/>
                <a:ea typeface="Times New Roman" pitchFamily="18" charset="0"/>
                <a:cs typeface="Times New Roman" pitchFamily="18" charset="0"/>
              </a:rPr>
              <a:t>△</a:t>
            </a:r>
            <a:r>
              <a:rPr lang="en-US" sz="1400" i="1" dirty="0">
                <a:solidFill>
                  <a:prstClr val="black"/>
                </a:solidFill>
                <a:latin typeface="Cambria Math" pitchFamily="18" charset="0"/>
                <a:ea typeface="Times New Roman" pitchFamily="18" charset="0"/>
                <a:cs typeface="Times New Roman" pitchFamily="18" charset="0"/>
              </a:rPr>
              <a:t>P-</a:t>
            </a:r>
            <a:endParaRPr lang="en-US" sz="800" dirty="0">
              <a:solidFill>
                <a:prstClr val="black"/>
              </a:solidFill>
              <a:latin typeface="Arial" pitchFamily="34" charset="0"/>
              <a:cs typeface="Arial" pitchFamily="34" charset="0"/>
            </a:endParaRPr>
          </a:p>
        </p:txBody>
      </p:sp>
      <p:sp>
        <p:nvSpPr>
          <p:cNvPr id="23" name="Rectangle 22"/>
          <p:cNvSpPr/>
          <p:nvPr/>
        </p:nvSpPr>
        <p:spPr>
          <a:xfrm>
            <a:off x="4549020" y="4653806"/>
            <a:ext cx="415498" cy="400110"/>
          </a:xfrm>
          <a:prstGeom prst="rect">
            <a:avLst/>
          </a:prstGeom>
        </p:spPr>
        <p:txBody>
          <a:bodyPr wrap="none">
            <a:spAutoFit/>
          </a:bodyPr>
          <a:lstStyle/>
          <a:p>
            <a:r>
              <a:rPr lang="ar-IQ" sz="1400" dirty="0">
                <a:solidFill>
                  <a:prstClr val="black"/>
                </a:solidFill>
                <a:latin typeface="Simplified Arabic" pitchFamily="18" charset="-78"/>
                <a:ea typeface="Times New Roman" pitchFamily="18" charset="0"/>
                <a:cs typeface="Simplified Arabic" pitchFamily="18" charset="-78"/>
              </a:rPr>
              <a:t> </a:t>
            </a:r>
            <a:r>
              <a:rPr lang="en-US" sz="2000" dirty="0">
                <a:solidFill>
                  <a:prstClr val="black"/>
                </a:solidFill>
                <a:latin typeface="Simplified Arabic" pitchFamily="18" charset="-78"/>
                <a:ea typeface="Times New Roman" pitchFamily="18" charset="0"/>
                <a:cs typeface="Simplified Arabic" pitchFamily="18" charset="-78"/>
              </a:rPr>
              <a:t>s</a:t>
            </a:r>
            <a:r>
              <a:rPr lang="ar-IQ" sz="1400" dirty="0">
                <a:solidFill>
                  <a:prstClr val="black"/>
                </a:solidFill>
                <a:latin typeface="Simplified Arabic" pitchFamily="18" charset="-78"/>
                <a:ea typeface="Times New Roman" pitchFamily="18" charset="0"/>
                <a:cs typeface="Simplified Arabic" pitchFamily="18" charset="-78"/>
              </a:rPr>
              <a:t> </a:t>
            </a:r>
            <a:endParaRPr lang="ar-IQ" dirty="0"/>
          </a:p>
        </p:txBody>
      </p:sp>
      <p:sp>
        <p:nvSpPr>
          <p:cNvPr id="24" name="Rectangle 23"/>
          <p:cNvSpPr/>
          <p:nvPr/>
        </p:nvSpPr>
        <p:spPr>
          <a:xfrm>
            <a:off x="1907704" y="2689085"/>
            <a:ext cx="1103011" cy="369332"/>
          </a:xfrm>
          <a:prstGeom prst="rect">
            <a:avLst/>
          </a:prstGeom>
        </p:spPr>
        <p:txBody>
          <a:bodyPr wrap="square">
            <a:spAutoFit/>
          </a:bodyPr>
          <a:lstStyle/>
          <a:p>
            <a:pPr lvl="0" algn="l" rtl="0" eaLnBrk="0" fontAlgn="base" hangingPunct="0">
              <a:spcBef>
                <a:spcPct val="0"/>
              </a:spcBef>
              <a:spcAft>
                <a:spcPct val="0"/>
              </a:spcAft>
            </a:pPr>
            <a:r>
              <a:rPr lang="ar-IQ" dirty="0">
                <a:solidFill>
                  <a:prstClr val="black"/>
                </a:solidFill>
                <a:latin typeface="Simplified Arabic" pitchFamily="18" charset="-78"/>
                <a:ea typeface="Calibri" pitchFamily="34" charset="0"/>
                <a:cs typeface="Simplified Arabic" pitchFamily="18" charset="-78"/>
              </a:rPr>
              <a:t> </a:t>
            </a:r>
            <a:r>
              <a:rPr lang="ar-IQ" b="1" dirty="0" smtClean="0">
                <a:solidFill>
                  <a:prstClr val="black"/>
                </a:solidFill>
                <a:latin typeface="Simplified Arabic" pitchFamily="18" charset="-78"/>
                <a:ea typeface="Calibri" pitchFamily="34" charset="0"/>
                <a:cs typeface="Simplified Arabic" pitchFamily="18" charset="-78"/>
              </a:rPr>
              <a:t>الأسعار</a:t>
            </a:r>
            <a:r>
              <a:rPr lang="ar-IQ" dirty="0" smtClean="0">
                <a:solidFill>
                  <a:prstClr val="black"/>
                </a:solidFill>
                <a:latin typeface="Simplified Arabic" pitchFamily="18" charset="-78"/>
                <a:ea typeface="Calibri" pitchFamily="34" charset="0"/>
                <a:cs typeface="Simplified Arabic" pitchFamily="18" charset="-78"/>
              </a:rPr>
              <a:t> </a:t>
            </a:r>
            <a:r>
              <a:rPr lang="en-US" dirty="0" smtClean="0">
                <a:solidFill>
                  <a:prstClr val="black"/>
                </a:solidFill>
                <a:latin typeface="Simplified Arabic" pitchFamily="18" charset="-78"/>
                <a:ea typeface="Calibri" pitchFamily="34" charset="0"/>
                <a:cs typeface="Simplified Arabic" pitchFamily="18" charset="-78"/>
              </a:rPr>
              <a:t>p</a:t>
            </a:r>
            <a:endParaRPr lang="en-US" dirty="0">
              <a:solidFill>
                <a:prstClr val="black"/>
              </a:solidFill>
              <a:latin typeface="Arial" pitchFamily="34" charset="0"/>
              <a:cs typeface="Arial" pitchFamily="34" charset="0"/>
            </a:endParaRPr>
          </a:p>
        </p:txBody>
      </p:sp>
      <p:sp>
        <p:nvSpPr>
          <p:cNvPr id="25" name="Rectangle 24"/>
          <p:cNvSpPr/>
          <p:nvPr/>
        </p:nvSpPr>
        <p:spPr>
          <a:xfrm>
            <a:off x="2634614" y="3765065"/>
            <a:ext cx="376101" cy="307777"/>
          </a:xfrm>
          <a:prstGeom prst="rect">
            <a:avLst/>
          </a:prstGeom>
        </p:spPr>
        <p:txBody>
          <a:bodyPr wrap="square">
            <a:spAutoFit/>
          </a:bodyPr>
          <a:lstStyle/>
          <a:p>
            <a:r>
              <a:rPr lang="en-US" sz="1400" dirty="0" smtClean="0">
                <a:solidFill>
                  <a:prstClr val="black"/>
                </a:solidFill>
                <a:latin typeface="Simplified Arabic" pitchFamily="18" charset="-78"/>
                <a:ea typeface="Calibri" pitchFamily="34" charset="0"/>
                <a:cs typeface="Simplified Arabic" pitchFamily="18" charset="-78"/>
              </a:rPr>
              <a:t>P</a:t>
            </a:r>
            <a:r>
              <a:rPr lang="en-US" sz="1400" baseline="-30000" dirty="0" smtClean="0">
                <a:solidFill>
                  <a:prstClr val="black"/>
                </a:solidFill>
                <a:latin typeface="Simplified Arabic" pitchFamily="18" charset="-78"/>
                <a:ea typeface="Calibri" pitchFamily="34" charset="0"/>
                <a:cs typeface="Simplified Arabic" pitchFamily="18" charset="-78"/>
              </a:rPr>
              <a:t>2</a:t>
            </a:r>
            <a:r>
              <a:rPr lang="ar-IQ" sz="1400" baseline="-30000" dirty="0" smtClean="0">
                <a:solidFill>
                  <a:prstClr val="black"/>
                </a:solidFill>
                <a:latin typeface="Simplified Arabic" pitchFamily="18" charset="-78"/>
                <a:ea typeface="Calibri" pitchFamily="34" charset="0"/>
                <a:cs typeface="Simplified Arabic" pitchFamily="18" charset="-78"/>
              </a:rPr>
              <a:t> </a:t>
            </a:r>
            <a:endParaRPr lang="ar-IQ" dirty="0"/>
          </a:p>
        </p:txBody>
      </p:sp>
      <p:sp>
        <p:nvSpPr>
          <p:cNvPr id="26" name="Rectangle 25"/>
          <p:cNvSpPr/>
          <p:nvPr/>
        </p:nvSpPr>
        <p:spPr>
          <a:xfrm>
            <a:off x="2189972" y="4206015"/>
            <a:ext cx="820743" cy="307777"/>
          </a:xfrm>
          <a:prstGeom prst="rect">
            <a:avLst/>
          </a:prstGeom>
        </p:spPr>
        <p:txBody>
          <a:bodyPr wrap="square">
            <a:spAutoFit/>
          </a:bodyPr>
          <a:lstStyle/>
          <a:p>
            <a:r>
              <a:rPr lang="en-US" sz="1400" b="1" dirty="0" smtClean="0">
                <a:solidFill>
                  <a:prstClr val="black"/>
                </a:solidFill>
                <a:latin typeface="Simplified Arabic" pitchFamily="18" charset="-78"/>
                <a:ea typeface="Calibri" pitchFamily="34" charset="0"/>
                <a:cs typeface="Simplified Arabic" pitchFamily="18" charset="-78"/>
              </a:rPr>
              <a:t>P1</a:t>
            </a:r>
            <a:endParaRPr lang="ar-IQ" b="1" dirty="0"/>
          </a:p>
        </p:txBody>
      </p:sp>
      <p:sp>
        <p:nvSpPr>
          <p:cNvPr id="27" name="Rectangle 26"/>
          <p:cNvSpPr/>
          <p:nvPr/>
        </p:nvSpPr>
        <p:spPr>
          <a:xfrm>
            <a:off x="5415787" y="4674677"/>
            <a:ext cx="690151" cy="523220"/>
          </a:xfrm>
          <a:prstGeom prst="rect">
            <a:avLst/>
          </a:prstGeom>
        </p:spPr>
        <p:txBody>
          <a:bodyPr wrap="square">
            <a:spAutoFit/>
          </a:bodyPr>
          <a:lstStyle/>
          <a:p>
            <a:r>
              <a:rPr lang="en-US" sz="1400" b="1" i="1" dirty="0">
                <a:solidFill>
                  <a:prstClr val="black"/>
                </a:solidFill>
                <a:latin typeface="Cambria Math" pitchFamily="18" charset="0"/>
                <a:ea typeface="Times New Roman" pitchFamily="18" charset="0"/>
                <a:cs typeface="Simplified Arabic" pitchFamily="18" charset="-78"/>
              </a:rPr>
              <a:t>△</a:t>
            </a:r>
            <a:r>
              <a:rPr lang="en-US" sz="1400" i="1" dirty="0">
                <a:solidFill>
                  <a:prstClr val="black"/>
                </a:solidFill>
                <a:latin typeface="Cambria Math" pitchFamily="18" charset="0"/>
                <a:ea typeface="Times New Roman" pitchFamily="18" charset="0"/>
                <a:cs typeface="Simplified Arabic" pitchFamily="18" charset="-78"/>
              </a:rPr>
              <a:t>  S-</a:t>
            </a:r>
            <a:r>
              <a:rPr lang="en-US" sz="1400" dirty="0">
                <a:solidFill>
                  <a:prstClr val="black"/>
                </a:solidFill>
                <a:latin typeface="Simplified Arabic" pitchFamily="18" charset="-78"/>
                <a:ea typeface="Times New Roman" pitchFamily="18" charset="0"/>
                <a:cs typeface="Simplified Arabic" pitchFamily="18" charset="-78"/>
              </a:rPr>
              <a:t> </a:t>
            </a:r>
            <a:r>
              <a:rPr lang="en-US" sz="1400" dirty="0" smtClean="0">
                <a:solidFill>
                  <a:prstClr val="black"/>
                </a:solidFill>
                <a:latin typeface="Simplified Arabic" pitchFamily="18" charset="-78"/>
                <a:ea typeface="Times New Roman" pitchFamily="18" charset="0"/>
                <a:cs typeface="Simplified Arabic" pitchFamily="18" charset="-78"/>
              </a:rPr>
              <a:t>         </a:t>
            </a:r>
            <a:endParaRPr lang="ar-IQ" dirty="0"/>
          </a:p>
        </p:txBody>
      </p:sp>
      <p:sp>
        <p:nvSpPr>
          <p:cNvPr id="29" name="Rectangle 28"/>
          <p:cNvSpPr/>
          <p:nvPr/>
        </p:nvSpPr>
        <p:spPr>
          <a:xfrm>
            <a:off x="4900082" y="5176052"/>
            <a:ext cx="532945" cy="307777"/>
          </a:xfrm>
          <a:prstGeom prst="rect">
            <a:avLst/>
          </a:prstGeom>
        </p:spPr>
        <p:txBody>
          <a:bodyPr wrap="square">
            <a:spAutoFit/>
          </a:bodyPr>
          <a:lstStyle/>
          <a:p>
            <a:r>
              <a:rPr lang="en-US" sz="1400" dirty="0" smtClean="0">
                <a:solidFill>
                  <a:prstClr val="black"/>
                </a:solidFill>
                <a:latin typeface="Simplified Arabic" pitchFamily="18" charset="-78"/>
                <a:ea typeface="Times New Roman" pitchFamily="18" charset="0"/>
                <a:cs typeface="Simplified Arabic" pitchFamily="18" charset="-78"/>
              </a:rPr>
              <a:t>S1</a:t>
            </a:r>
            <a:endParaRPr lang="ar-IQ" dirty="0"/>
          </a:p>
        </p:txBody>
      </p:sp>
      <p:sp>
        <p:nvSpPr>
          <p:cNvPr id="30" name="Rectangle 29"/>
          <p:cNvSpPr/>
          <p:nvPr/>
        </p:nvSpPr>
        <p:spPr>
          <a:xfrm>
            <a:off x="5837301" y="5184965"/>
            <a:ext cx="386644" cy="307777"/>
          </a:xfrm>
          <a:prstGeom prst="rect">
            <a:avLst/>
          </a:prstGeom>
        </p:spPr>
        <p:txBody>
          <a:bodyPr wrap="none">
            <a:spAutoFit/>
          </a:bodyPr>
          <a:lstStyle/>
          <a:p>
            <a:r>
              <a:rPr lang="en-US" sz="1400" dirty="0" smtClean="0">
                <a:solidFill>
                  <a:prstClr val="black"/>
                </a:solidFill>
                <a:latin typeface="Simplified Arabic" pitchFamily="18" charset="-78"/>
                <a:ea typeface="Times New Roman" pitchFamily="18" charset="0"/>
                <a:cs typeface="Simplified Arabic" pitchFamily="18" charset="-78"/>
              </a:rPr>
              <a:t>S2</a:t>
            </a:r>
            <a:endParaRPr lang="ar-IQ" dirty="0"/>
          </a:p>
        </p:txBody>
      </p:sp>
      <p:sp>
        <p:nvSpPr>
          <p:cNvPr id="31" name="Rectangle 30"/>
          <p:cNvSpPr/>
          <p:nvPr/>
        </p:nvSpPr>
        <p:spPr>
          <a:xfrm>
            <a:off x="6173104" y="2700148"/>
            <a:ext cx="292067" cy="307777"/>
          </a:xfrm>
          <a:prstGeom prst="rect">
            <a:avLst/>
          </a:prstGeom>
        </p:spPr>
        <p:txBody>
          <a:bodyPr wrap="none">
            <a:spAutoFit/>
          </a:bodyPr>
          <a:lstStyle/>
          <a:p>
            <a:r>
              <a:rPr lang="en-US" sz="1400" b="1" dirty="0">
                <a:solidFill>
                  <a:prstClr val="black"/>
                </a:solidFill>
                <a:latin typeface="Simplified Arabic" pitchFamily="18" charset="-78"/>
                <a:ea typeface="Times New Roman" pitchFamily="18" charset="0"/>
                <a:cs typeface="Simplified Arabic" pitchFamily="18" charset="-78"/>
              </a:rPr>
              <a:t>S</a:t>
            </a:r>
            <a:endParaRPr lang="ar-IQ" b="1" dirty="0"/>
          </a:p>
        </p:txBody>
      </p:sp>
      <p:sp>
        <p:nvSpPr>
          <p:cNvPr id="2048" name="Rectangle 2047"/>
          <p:cNvSpPr/>
          <p:nvPr/>
        </p:nvSpPr>
        <p:spPr>
          <a:xfrm>
            <a:off x="6912261" y="4603816"/>
            <a:ext cx="324036" cy="646331"/>
          </a:xfrm>
          <a:prstGeom prst="rect">
            <a:avLst/>
          </a:prstGeom>
        </p:spPr>
        <p:txBody>
          <a:bodyPr wrap="square">
            <a:spAutoFit/>
          </a:bodyPr>
          <a:lstStyle/>
          <a:p>
            <a:pPr lvl="0" eaLnBrk="0" fontAlgn="base" hangingPunct="0">
              <a:spcBef>
                <a:spcPct val="0"/>
              </a:spcBef>
              <a:spcAft>
                <a:spcPct val="0"/>
              </a:spcAft>
              <a:tabLst>
                <a:tab pos="2568575" algn="l"/>
                <a:tab pos="2636838" algn="ctr"/>
              </a:tabLst>
            </a:pPr>
            <a:r>
              <a:rPr lang="en-US" sz="3600" b="1" baseline="-30000" dirty="0">
                <a:solidFill>
                  <a:prstClr val="black"/>
                </a:solidFill>
                <a:latin typeface="Simplified Arabic" pitchFamily="18" charset="-78"/>
                <a:ea typeface="Calibri" pitchFamily="34" charset="0"/>
                <a:cs typeface="Simplified Arabic" pitchFamily="18" charset="-78"/>
              </a:rPr>
              <a:t>s</a:t>
            </a:r>
            <a:endParaRPr lang="en-US" sz="3600" b="1" dirty="0">
              <a:solidFill>
                <a:prstClr val="black"/>
              </a:solidFill>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049" name="Rectangle 2048"/>
              <p:cNvSpPr/>
              <p:nvPr/>
            </p:nvSpPr>
            <p:spPr>
              <a:xfrm>
                <a:off x="1763688" y="5589240"/>
                <a:ext cx="6768752" cy="976165"/>
              </a:xfrm>
              <a:prstGeom prst="rect">
                <a:avLst/>
              </a:prstGeom>
            </p:spPr>
            <p:txBody>
              <a:bodyPr wrap="square">
                <a:spAutoFit/>
              </a:bodyPr>
              <a:lstStyle/>
              <a:p>
                <a:pPr marL="342900" lvl="0" indent="-342900">
                  <a:lnSpc>
                    <a:spcPct val="80000"/>
                  </a:lnSpc>
                  <a:spcAft>
                    <a:spcPts val="800"/>
                  </a:spcAft>
                  <a:buFont typeface="Simplified Arabic"/>
                  <a:buChar char="-"/>
                </a:pPr>
                <a:r>
                  <a:rPr lang="ar-IQ" b="1" dirty="0">
                    <a:ea typeface="Calibri"/>
                    <a:cs typeface="Simplified Arabic"/>
                  </a:rPr>
                  <a:t>العرض السياحي غير مرن.</a:t>
                </a:r>
                <a:endParaRPr lang="en-US" b="1" dirty="0">
                  <a:effectLst/>
                  <a:ea typeface="Calibri"/>
                </a:endParaRPr>
              </a:p>
              <a:p>
                <a:pPr marL="342900" lvl="0" indent="-342900">
                  <a:lnSpc>
                    <a:spcPct val="80000"/>
                  </a:lnSpc>
                  <a:spcAft>
                    <a:spcPts val="800"/>
                  </a:spcAft>
                  <a:buFont typeface="Simplified Arabic"/>
                  <a:buChar char="-"/>
                </a:pPr>
                <a:r>
                  <a:rPr lang="ar-IQ" b="1" dirty="0">
                    <a:effectLst/>
                    <a:ea typeface="Calibri"/>
                    <a:cs typeface="Simplified Arabic"/>
                  </a:rPr>
                  <a:t>زاوية </a:t>
                </a:r>
                <a:r>
                  <a:rPr lang="ar-IQ" b="1" dirty="0" err="1">
                    <a:effectLst/>
                    <a:ea typeface="Calibri"/>
                    <a:cs typeface="Simplified Arabic"/>
                  </a:rPr>
                  <a:t>إنحدار</a:t>
                </a:r>
                <a:r>
                  <a:rPr lang="ar-IQ" b="1" dirty="0">
                    <a:effectLst/>
                    <a:ea typeface="Calibri"/>
                    <a:cs typeface="Simplified Arabic"/>
                  </a:rPr>
                  <a:t> منحنى العرض السياحي = </a:t>
                </a:r>
                <a:r>
                  <a:rPr lang="en-US" b="1" dirty="0">
                    <a:effectLst/>
                    <a:latin typeface="Simplified Arabic"/>
                    <a:ea typeface="Calibri"/>
                  </a:rPr>
                  <a:t>(45</a:t>
                </a:r>
                <a:r>
                  <a:rPr lang="en-US" b="1" baseline="30000" dirty="0">
                    <a:effectLst/>
                    <a:latin typeface="Simplified Arabic"/>
                    <a:ea typeface="Calibri"/>
                  </a:rPr>
                  <a:t>O</a:t>
                </a:r>
                <a:r>
                  <a:rPr lang="en-US" b="1" dirty="0">
                    <a:effectLst/>
                    <a:latin typeface="Simplified Arabic"/>
                    <a:ea typeface="Calibri"/>
                  </a:rPr>
                  <a:t>-90</a:t>
                </a:r>
                <a:r>
                  <a:rPr lang="en-US" b="1" baseline="30000" dirty="0">
                    <a:effectLst/>
                    <a:latin typeface="Simplified Arabic"/>
                    <a:ea typeface="Calibri"/>
                  </a:rPr>
                  <a:t>O</a:t>
                </a:r>
                <a:r>
                  <a:rPr lang="en-US" b="1" dirty="0">
                    <a:effectLst/>
                    <a:latin typeface="Simplified Arabic"/>
                    <a:ea typeface="Calibri"/>
                  </a:rPr>
                  <a:t>)</a:t>
                </a:r>
                <a:r>
                  <a:rPr lang="ar-IQ" b="1" dirty="0">
                    <a:effectLst/>
                    <a:ea typeface="Calibri"/>
                    <a:cs typeface="Simplified Arabic"/>
                  </a:rPr>
                  <a:t>.</a:t>
                </a:r>
                <a:endParaRPr lang="en-US" b="1" dirty="0">
                  <a:effectLst/>
                  <a:ea typeface="Calibri"/>
                </a:endParaRPr>
              </a:p>
              <a:p>
                <a:pPr marL="342900" lvl="0" indent="-342900">
                  <a:lnSpc>
                    <a:spcPct val="80000"/>
                  </a:lnSpc>
                  <a:spcAft>
                    <a:spcPts val="800"/>
                  </a:spcAft>
                  <a:buFont typeface="Simplified Arabic"/>
                  <a:buChar char="-"/>
                </a:pPr>
                <a14:m>
                  <m:oMath xmlns:m="http://schemas.openxmlformats.org/officeDocument/2006/math">
                    <m:r>
                      <a:rPr lang="en-US" b="1" i="1">
                        <a:effectLst/>
                        <a:latin typeface="Cambria Math"/>
                        <a:ea typeface="Times New Roman"/>
                        <a:cs typeface="Simplified Arabic"/>
                      </a:rPr>
                      <m:t>△</m:t>
                    </m:r>
                    <m:sSup>
                      <m:sSupPr>
                        <m:ctrlPr>
                          <a:rPr lang="en-US" b="1" i="1">
                            <a:effectLst/>
                            <a:latin typeface="Cambria Math"/>
                            <a:ea typeface="Times New Roman"/>
                            <a:cs typeface="Simplified Arabic"/>
                          </a:rPr>
                        </m:ctrlPr>
                      </m:sSupPr>
                      <m:e>
                        <m:r>
                          <a:rPr lang="en-US" b="1" i="1">
                            <a:effectLst/>
                            <a:latin typeface="Cambria Math"/>
                            <a:ea typeface="Times New Roman"/>
                            <a:cs typeface="Simplified Arabic"/>
                          </a:rPr>
                          <m:t>𝑺</m:t>
                        </m:r>
                      </m:e>
                      <m:sup>
                        <m:r>
                          <a:rPr lang="en-US" b="1" i="1">
                            <a:effectLst/>
                            <a:latin typeface="Cambria Math"/>
                            <a:ea typeface="Times New Roman"/>
                            <a:cs typeface="Simplified Arabic"/>
                          </a:rPr>
                          <m:t>−</m:t>
                        </m:r>
                      </m:sup>
                    </m:sSup>
                  </m:oMath>
                </a14:m>
                <a:r>
                  <a:rPr lang="en-US" b="1" dirty="0">
                    <a:effectLst/>
                    <a:latin typeface="Simplified Arabic"/>
                    <a:ea typeface="Times New Roman"/>
                  </a:rPr>
                  <a:t> </a:t>
                </a:r>
                <a14:m>
                  <m:oMath xmlns:m="http://schemas.openxmlformats.org/officeDocument/2006/math">
                    <m:r>
                      <a:rPr lang="en-US" b="1" i="1">
                        <a:effectLst/>
                        <a:latin typeface="Cambria Math"/>
                        <a:ea typeface="Times New Roman"/>
                        <a:cs typeface="Simplified Arabic"/>
                      </a:rPr>
                      <m:t>&gt;</m:t>
                    </m:r>
                  </m:oMath>
                </a14:m>
                <a:r>
                  <a:rPr lang="en-US" b="1" dirty="0">
                    <a:effectLst/>
                    <a:latin typeface="Simplified Arabic"/>
                    <a:ea typeface="Times New Roman"/>
                  </a:rPr>
                  <a:t> </a:t>
                </a:r>
                <a14:m>
                  <m:oMath xmlns:m="http://schemas.openxmlformats.org/officeDocument/2006/math">
                    <m:r>
                      <a:rPr lang="en-US" b="1" i="1">
                        <a:effectLst/>
                        <a:latin typeface="Cambria Math"/>
                        <a:ea typeface="Times New Roman"/>
                        <a:cs typeface="Times New Roman"/>
                      </a:rPr>
                      <m:t>△</m:t>
                    </m:r>
                    <m:sSup>
                      <m:sSupPr>
                        <m:ctrlPr>
                          <a:rPr lang="en-US" b="1" i="1">
                            <a:effectLst/>
                            <a:latin typeface="Cambria Math"/>
                            <a:ea typeface="Times New Roman"/>
                            <a:cs typeface="Times New Roman"/>
                          </a:rPr>
                        </m:ctrlPr>
                      </m:sSupPr>
                      <m:e>
                        <m:r>
                          <a:rPr lang="en-US" b="1" i="1">
                            <a:effectLst/>
                            <a:latin typeface="Cambria Math"/>
                            <a:ea typeface="Times New Roman"/>
                            <a:cs typeface="Times New Roman"/>
                          </a:rPr>
                          <m:t>𝑷</m:t>
                        </m:r>
                      </m:e>
                      <m:sup>
                        <m:r>
                          <a:rPr lang="en-US" b="1" i="1">
                            <a:effectLst/>
                            <a:latin typeface="Cambria Math"/>
                            <a:ea typeface="Times New Roman"/>
                            <a:cs typeface="Times New Roman"/>
                          </a:rPr>
                          <m:t>−</m:t>
                        </m:r>
                      </m:sup>
                    </m:sSup>
                  </m:oMath>
                </a14:m>
                <a:endParaRPr lang="en-US" b="1" dirty="0">
                  <a:effectLst/>
                  <a:ea typeface="Calibri"/>
                </a:endParaRPr>
              </a:p>
            </p:txBody>
          </p:sp>
        </mc:Choice>
        <mc:Fallback xmlns="">
          <p:sp>
            <p:nvSpPr>
              <p:cNvPr id="2049" name="Rectangle 2048"/>
              <p:cNvSpPr>
                <a:spLocks noRot="1" noChangeAspect="1" noMove="1" noResize="1" noEditPoints="1" noAdjustHandles="1" noChangeArrowheads="1" noChangeShapeType="1" noTextEdit="1"/>
              </p:cNvSpPr>
              <p:nvPr/>
            </p:nvSpPr>
            <p:spPr>
              <a:xfrm>
                <a:off x="1763688" y="5589240"/>
                <a:ext cx="6768752" cy="976165"/>
              </a:xfrm>
              <a:prstGeom prst="rect">
                <a:avLst/>
              </a:prstGeom>
              <a:blipFill rotWithShape="1">
                <a:blip r:embed="rId2"/>
                <a:stretch>
                  <a:fillRect t="-16875" r="-1620" b="-18125"/>
                </a:stretch>
              </a:blipFill>
            </p:spPr>
            <p:txBody>
              <a:bodyPr/>
              <a:lstStyle/>
              <a:p>
                <a:r>
                  <a:rPr lang="ar-IQ">
                    <a:noFill/>
                  </a:rPr>
                  <a:t> </a:t>
                </a:r>
              </a:p>
            </p:txBody>
          </p:sp>
        </mc:Fallback>
      </mc:AlternateContent>
    </p:spTree>
    <p:extLst>
      <p:ext uri="{BB962C8B-B14F-4D97-AF65-F5344CB8AC3E}">
        <p14:creationId xmlns:p14="http://schemas.microsoft.com/office/powerpoint/2010/main" val="3778886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7920880" cy="4536627"/>
          </a:xfrm>
          <a:prstGeom prst="rect">
            <a:avLst/>
          </a:prstGeom>
          <a:solidFill>
            <a:schemeClr val="bg2">
              <a:lumMod val="90000"/>
            </a:schemeClr>
          </a:solidFill>
        </p:spPr>
        <p:txBody>
          <a:bodyPr wrap="square">
            <a:spAutoFit/>
          </a:bodyPr>
          <a:lstStyle/>
          <a:p>
            <a:pPr marL="342900" lvl="0" indent="-342900">
              <a:lnSpc>
                <a:spcPct val="80000"/>
              </a:lnSpc>
              <a:spcAft>
                <a:spcPts val="800"/>
              </a:spcAft>
              <a:buFont typeface="Simplified Arabic"/>
              <a:buChar char="-"/>
            </a:pPr>
            <a:r>
              <a:rPr lang="ar-IQ" sz="2800" b="1" dirty="0">
                <a:ea typeface="Calibri"/>
                <a:cs typeface="Simplified Arabic"/>
              </a:rPr>
              <a:t>قيمة معامل مرونة العرض السياحي = (0-1) أكبر من صفر وأقل من واحد.</a:t>
            </a:r>
            <a:endParaRPr lang="en-US" sz="2800" b="1" dirty="0">
              <a:ea typeface="Calibri"/>
            </a:endParaRPr>
          </a:p>
          <a:p>
            <a:pPr indent="245745">
              <a:lnSpc>
                <a:spcPct val="80000"/>
              </a:lnSpc>
              <a:spcAft>
                <a:spcPts val="800"/>
              </a:spcAft>
            </a:pPr>
            <a:r>
              <a:rPr lang="ar-IQ" sz="2800" b="1" dirty="0">
                <a:ea typeface="Calibri"/>
                <a:cs typeface="Simplified Arabic"/>
              </a:rPr>
              <a:t>وهكذا يتّضح أن درجة استجابة المنتج أو المستثمر في النشاط السياحي للتغيرات في أسعار الخدمات السياحية تكون منخفضة جداً، على الأقل في الأمد القصير. ويعزى سبب ذلك الى :</a:t>
            </a:r>
            <a:endParaRPr lang="en-US" sz="2800" b="1" dirty="0">
              <a:ea typeface="Calibri"/>
              <a:cs typeface="Arial"/>
            </a:endParaRPr>
          </a:p>
          <a:p>
            <a:pPr marL="342900" lvl="0" indent="-342900" algn="just">
              <a:lnSpc>
                <a:spcPct val="80000"/>
              </a:lnSpc>
              <a:spcAft>
                <a:spcPts val="800"/>
              </a:spcAft>
              <a:buFont typeface="+mj-cs"/>
              <a:buAutoNum type="arabic1Minus"/>
            </a:pPr>
            <a:r>
              <a:rPr lang="ar-IQ" sz="2800" b="1" dirty="0">
                <a:ea typeface="Calibri"/>
                <a:cs typeface="Simplified Arabic"/>
              </a:rPr>
              <a:t>الوقت الطويل الذي يحتاجه المنتج في النشاط السياحي لتوسيع الطاقة </a:t>
            </a:r>
            <a:r>
              <a:rPr lang="ar-IQ" sz="2800" b="1" dirty="0" err="1">
                <a:ea typeface="Calibri"/>
                <a:cs typeface="Simplified Arabic"/>
              </a:rPr>
              <a:t>الإيوائية</a:t>
            </a:r>
            <a:r>
              <a:rPr lang="ar-IQ" sz="2800" b="1" dirty="0">
                <a:ea typeface="Calibri"/>
                <a:cs typeface="Simplified Arabic"/>
              </a:rPr>
              <a:t> تجاوباً مع الزيادة في أسعار الخدمات السياحية</a:t>
            </a:r>
            <a:r>
              <a:rPr lang="ar-IQ" sz="2800" b="1" dirty="0" smtClean="0">
                <a:ea typeface="Calibri"/>
                <a:cs typeface="Simplified Arabic"/>
              </a:rPr>
              <a:t>.. لان  مثلا مراحل زيادة عدد الغرف والاسرة المعروضة  وتأثيثها تحتاج </a:t>
            </a:r>
            <a:r>
              <a:rPr lang="ar-IQ" sz="2800" b="1" dirty="0">
                <a:ea typeface="Calibri"/>
                <a:cs typeface="Simplified Arabic"/>
              </a:rPr>
              <a:t>الى وقت طويل يتجاوز السنة أو أكثر. لذلك فإن استجابة المنتج في النشاط السياحي لزيادة أسعار الخدمات السياحية تكون بطيئة لذلك يكون العرض السياحي غير مرن.</a:t>
            </a:r>
            <a:endParaRPr lang="en-US" sz="2800" b="1" dirty="0"/>
          </a:p>
          <a:p>
            <a:pPr marL="645795" algn="just">
              <a:lnSpc>
                <a:spcPct val="80000"/>
              </a:lnSpc>
              <a:spcAft>
                <a:spcPts val="800"/>
              </a:spcAft>
            </a:pPr>
            <a:r>
              <a:rPr lang="en-US" sz="2800" b="1" dirty="0">
                <a:latin typeface="Simplified Arabic"/>
                <a:ea typeface="Calibri"/>
              </a:rPr>
              <a:t> </a:t>
            </a:r>
            <a:endParaRPr lang="en-US" sz="2800" b="1" dirty="0">
              <a:effectLst/>
            </a:endParaRPr>
          </a:p>
        </p:txBody>
      </p:sp>
    </p:spTree>
    <p:extLst>
      <p:ext uri="{BB962C8B-B14F-4D97-AF65-F5344CB8AC3E}">
        <p14:creationId xmlns:p14="http://schemas.microsoft.com/office/powerpoint/2010/main" val="1789546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25" y="404664"/>
            <a:ext cx="8496944" cy="5546134"/>
          </a:xfrm>
          <a:prstGeom prst="rect">
            <a:avLst/>
          </a:prstGeom>
          <a:solidFill>
            <a:schemeClr val="accent2">
              <a:lumMod val="60000"/>
              <a:lumOff val="40000"/>
            </a:schemeClr>
          </a:solidFill>
        </p:spPr>
        <p:txBody>
          <a:bodyPr wrap="square">
            <a:spAutoFit/>
          </a:bodyPr>
          <a:lstStyle/>
          <a:p>
            <a:pPr marL="645795" algn="just">
              <a:lnSpc>
                <a:spcPct val="80000"/>
              </a:lnSpc>
              <a:spcAft>
                <a:spcPts val="800"/>
              </a:spcAft>
            </a:pPr>
            <a:r>
              <a:rPr lang="en-US" sz="3200" b="1" dirty="0">
                <a:latin typeface="Simplified Arabic"/>
                <a:ea typeface="Calibri"/>
              </a:rPr>
              <a:t> </a:t>
            </a:r>
            <a:endParaRPr lang="en-US" sz="3200" b="1" dirty="0"/>
          </a:p>
          <a:p>
            <a:pPr lvl="0" algn="just">
              <a:lnSpc>
                <a:spcPct val="80000"/>
              </a:lnSpc>
              <a:spcAft>
                <a:spcPts val="800"/>
              </a:spcAft>
            </a:pPr>
            <a:r>
              <a:rPr lang="ar-IQ" sz="3200" b="1" dirty="0" smtClean="0">
                <a:ea typeface="Calibri"/>
                <a:cs typeface="Simplified Arabic"/>
              </a:rPr>
              <a:t>ب-تعد </a:t>
            </a:r>
            <a:r>
              <a:rPr lang="ar-IQ" sz="3200" b="1" dirty="0">
                <a:ea typeface="Calibri"/>
                <a:cs typeface="Simplified Arabic"/>
              </a:rPr>
              <a:t>صناعة السياحة صناعة كثيفة لرأس المال الثابت والمتمثلة بهيكل البناء وأجهزة التكييف والأثاث والمفروشات وأجهزة المطبخ والمصاعد...الخ. وهي مكلفة وتحتاج الى جهود مضنية لتوفيرها، لذلك يكون العرض السياحي غير مرن</a:t>
            </a:r>
            <a:r>
              <a:rPr lang="ar-IQ" sz="3200" b="1" dirty="0" smtClean="0">
                <a:ea typeface="Calibri"/>
                <a:cs typeface="Simplified Arabic"/>
              </a:rPr>
              <a:t>.</a:t>
            </a:r>
          </a:p>
          <a:p>
            <a:pPr lvl="0" algn="just">
              <a:lnSpc>
                <a:spcPct val="80000"/>
              </a:lnSpc>
              <a:spcAft>
                <a:spcPts val="800"/>
              </a:spcAft>
            </a:pPr>
            <a:endParaRPr lang="en-US" sz="3200" b="1" dirty="0"/>
          </a:p>
          <a:p>
            <a:pPr lvl="0" algn="just">
              <a:lnSpc>
                <a:spcPct val="80000"/>
              </a:lnSpc>
              <a:spcAft>
                <a:spcPts val="800"/>
              </a:spcAft>
            </a:pPr>
            <a:r>
              <a:rPr lang="ar-IQ" sz="3200" b="1" dirty="0" smtClean="0">
                <a:ea typeface="Calibri"/>
                <a:cs typeface="Simplified Arabic"/>
              </a:rPr>
              <a:t>ت-ندرة </a:t>
            </a:r>
            <a:r>
              <a:rPr lang="ar-IQ" sz="3200" b="1" dirty="0">
                <a:ea typeface="Calibri"/>
                <a:cs typeface="Simplified Arabic"/>
              </a:rPr>
              <a:t>عناصر الإنتاج السياحية، وقد لا تتوافر كلّها في السوق المحلية، فقد لا يتوافر المقاول المتخصص أو الشركة المتخصصة لبناء الفنادق، وقد لا تتوافر المواد الانشائية اللازمة لبناء الفندق، وقد لا تتوافر </a:t>
            </a:r>
            <a:r>
              <a:rPr lang="ar-IQ" sz="3200" b="1" dirty="0" smtClean="0">
                <a:ea typeface="Calibri"/>
                <a:cs typeface="Simplified Arabic"/>
              </a:rPr>
              <a:t>مستلزمات العمل الفندقي في </a:t>
            </a:r>
            <a:r>
              <a:rPr lang="ar-IQ" sz="3200" b="1" dirty="0">
                <a:ea typeface="Calibri"/>
                <a:cs typeface="Simplified Arabic"/>
              </a:rPr>
              <a:t>السوق المحلية </a:t>
            </a:r>
            <a:r>
              <a:rPr lang="ar-IQ" sz="3200" b="1" dirty="0" smtClean="0">
                <a:ea typeface="Calibri"/>
                <a:cs typeface="Simplified Arabic"/>
              </a:rPr>
              <a:t> وتشمل الكادر المتخصص والماهر مما </a:t>
            </a:r>
            <a:r>
              <a:rPr lang="ar-IQ" sz="3200" b="1" dirty="0">
                <a:ea typeface="Calibri"/>
                <a:cs typeface="Simplified Arabic"/>
              </a:rPr>
              <a:t>يحتاج الى وقت طويل وتكاليف عالية لاستيرادها من الخارج</a:t>
            </a:r>
            <a:r>
              <a:rPr lang="ar-IQ" sz="3200" b="1" dirty="0" smtClean="0">
                <a:ea typeface="Calibri"/>
                <a:cs typeface="Simplified Arabic"/>
              </a:rPr>
              <a:t>.، </a:t>
            </a:r>
            <a:r>
              <a:rPr lang="ar-IQ" sz="3200" b="1" dirty="0">
                <a:ea typeface="Calibri"/>
                <a:cs typeface="Simplified Arabic"/>
              </a:rPr>
              <a:t>وبذلك يكون العرض السياحي غير مرن</a:t>
            </a:r>
            <a:r>
              <a:rPr lang="ar-IQ" sz="3200" b="1" dirty="0" smtClean="0">
                <a:ea typeface="Calibri"/>
                <a:cs typeface="Simplified Arabic"/>
              </a:rPr>
              <a:t>.</a:t>
            </a:r>
            <a:endParaRPr lang="en-US" sz="3200" b="1" dirty="0"/>
          </a:p>
        </p:txBody>
      </p:sp>
    </p:spTree>
    <p:extLst>
      <p:ext uri="{BB962C8B-B14F-4D97-AF65-F5344CB8AC3E}">
        <p14:creationId xmlns:p14="http://schemas.microsoft.com/office/powerpoint/2010/main" val="2100355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71198"/>
            <a:ext cx="8064896" cy="6048451"/>
          </a:xfrm>
          <a:prstGeom prst="rect">
            <a:avLst/>
          </a:prstGeom>
          <a:solidFill>
            <a:srgbClr val="92D050"/>
          </a:solidFill>
        </p:spPr>
        <p:txBody>
          <a:bodyPr wrap="square">
            <a:spAutoFit/>
          </a:bodyPr>
          <a:lstStyle/>
          <a:p>
            <a:pPr lvl="0" algn="just">
              <a:lnSpc>
                <a:spcPct val="80000"/>
              </a:lnSpc>
              <a:spcAft>
                <a:spcPts val="800"/>
              </a:spcAft>
            </a:pPr>
            <a:r>
              <a:rPr lang="ar-IQ" sz="3200" b="1" dirty="0" smtClean="0">
                <a:solidFill>
                  <a:prstClr val="black"/>
                </a:solidFill>
                <a:ea typeface="Calibri"/>
                <a:cs typeface="Simplified Arabic"/>
              </a:rPr>
              <a:t>ث-عدم </a:t>
            </a:r>
            <a:r>
              <a:rPr lang="ar-IQ" sz="3200" b="1" dirty="0">
                <a:solidFill>
                  <a:prstClr val="black"/>
                </a:solidFill>
                <a:ea typeface="Calibri"/>
                <a:cs typeface="Simplified Arabic"/>
              </a:rPr>
              <a:t>القابلية على خزن الخدمات السياحية، فلا يستطيع المنتج في النشاط السياحي من تصنيع الخدمات السياحية في موسم الكساد ويخزنها لكي يبيعها في موسم الذروة السياحي لأنه من المستحيل خزن الخدمات السياحية وبذلك يكون العرض السياحي غير مرن</a:t>
            </a:r>
            <a:r>
              <a:rPr lang="ar-IQ" sz="3200" b="1" dirty="0" smtClean="0">
                <a:solidFill>
                  <a:prstClr val="black"/>
                </a:solidFill>
                <a:ea typeface="Calibri"/>
                <a:cs typeface="Simplified Arabic"/>
              </a:rPr>
              <a:t>.</a:t>
            </a:r>
          </a:p>
          <a:p>
            <a:pPr marL="342900" lvl="0" indent="-342900" algn="just">
              <a:lnSpc>
                <a:spcPct val="80000"/>
              </a:lnSpc>
              <a:spcAft>
                <a:spcPts val="800"/>
              </a:spcAft>
              <a:buFont typeface="+mj-cs"/>
              <a:buAutoNum type="arabic1Minus"/>
            </a:pPr>
            <a:endParaRPr lang="en-US" sz="3200" b="1" dirty="0">
              <a:solidFill>
                <a:prstClr val="black"/>
              </a:solidFill>
            </a:endParaRPr>
          </a:p>
          <a:p>
            <a:pPr lvl="0" algn="just">
              <a:lnSpc>
                <a:spcPct val="80000"/>
              </a:lnSpc>
              <a:spcAft>
                <a:spcPts val="800"/>
              </a:spcAft>
            </a:pPr>
            <a:r>
              <a:rPr lang="ar-IQ" sz="3200" b="1" dirty="0" smtClean="0">
                <a:solidFill>
                  <a:prstClr val="black"/>
                </a:solidFill>
                <a:ea typeface="Calibri"/>
                <a:cs typeface="Simplified Arabic"/>
              </a:rPr>
              <a:t>ج-يتأثر </a:t>
            </a:r>
            <a:r>
              <a:rPr lang="ar-IQ" sz="3200" b="1" dirty="0">
                <a:solidFill>
                  <a:prstClr val="black"/>
                </a:solidFill>
                <a:ea typeface="Calibri"/>
                <a:cs typeface="Simplified Arabic"/>
              </a:rPr>
              <a:t>العرض السياحي كثيراً بالعامل الطبيعي، فليس كل مكان صالح للاستثمار السياحي، بالإضافة الى عامل الموسمية الذي يمكِن المنتج في النشاط السياحي من بيع الخدمات السياحية في أوقات محددة من السنة (في موسم الذروة السياحي) بسبب تقلبات المناخ. لذلك فأن صناعة السياحة هي الأكثر تأثراً بالعامل الطبيعي، وبالتالي يكون العرض السياحي غير مرن.</a:t>
            </a:r>
            <a:endParaRPr lang="en-US" sz="3200" b="1" dirty="0">
              <a:solidFill>
                <a:prstClr val="black"/>
              </a:solidFill>
            </a:endParaRPr>
          </a:p>
          <a:p>
            <a:pPr marL="457200" lvl="0" algn="just" rtl="0">
              <a:lnSpc>
                <a:spcPct val="107000"/>
              </a:lnSpc>
              <a:spcAft>
                <a:spcPts val="800"/>
              </a:spcAft>
            </a:pPr>
            <a:r>
              <a:rPr lang="ar-IQ" sz="3200" b="1" dirty="0">
                <a:solidFill>
                  <a:prstClr val="black"/>
                </a:solidFill>
                <a:ea typeface="Calibri"/>
                <a:cs typeface="Simplified Arabic"/>
              </a:rPr>
              <a:t> </a:t>
            </a:r>
            <a:endParaRPr lang="en-US" sz="3200" b="1" dirty="0">
              <a:solidFill>
                <a:prstClr val="black"/>
              </a:solidFill>
            </a:endParaRPr>
          </a:p>
        </p:txBody>
      </p:sp>
    </p:spTree>
    <p:extLst>
      <p:ext uri="{BB962C8B-B14F-4D97-AF65-F5344CB8AC3E}">
        <p14:creationId xmlns:p14="http://schemas.microsoft.com/office/powerpoint/2010/main" val="3927921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404664"/>
            <a:ext cx="7776864" cy="2961067"/>
          </a:xfrm>
          <a:prstGeom prst="rect">
            <a:avLst/>
          </a:prstGeom>
          <a:solidFill>
            <a:schemeClr val="tx2">
              <a:lumMod val="60000"/>
              <a:lumOff val="40000"/>
            </a:schemeClr>
          </a:solidFill>
        </p:spPr>
        <p:txBody>
          <a:bodyPr wrap="square">
            <a:spAutoFit/>
          </a:bodyPr>
          <a:lstStyle/>
          <a:p>
            <a:pPr marL="457200" algn="just" rtl="0">
              <a:lnSpc>
                <a:spcPct val="107000"/>
              </a:lnSpc>
              <a:spcAft>
                <a:spcPts val="800"/>
              </a:spcAft>
            </a:pPr>
            <a:endParaRPr lang="en-US" sz="2800" b="1" dirty="0"/>
          </a:p>
          <a:p>
            <a:pPr lvl="0" algn="just">
              <a:lnSpc>
                <a:spcPct val="107000"/>
              </a:lnSpc>
              <a:spcAft>
                <a:spcPts val="800"/>
              </a:spcAft>
            </a:pPr>
            <a:r>
              <a:rPr lang="ar-IQ" sz="2800" b="1" dirty="0" smtClean="0">
                <a:ea typeface="Calibri"/>
                <a:cs typeface="Simplified Arabic"/>
              </a:rPr>
              <a:t>ح-لا </a:t>
            </a:r>
            <a:r>
              <a:rPr lang="ar-IQ" sz="2800" b="1" dirty="0">
                <a:ea typeface="Calibri"/>
                <a:cs typeface="Simplified Arabic"/>
              </a:rPr>
              <a:t>يمكن نقل الخدمات السياحية، إذ أن السلع الاعتيادية هي التي تسير من محل المنشأ باتجاه المستهلك، إلّا أن الحال بالعكس تماماً في العرض السياحي، إذ أن المستهلك (السائح) هو الذي ينتقل باتجاه العرض السياحي، مما يجعل العرض السياحي غير مرن.</a:t>
            </a:r>
            <a:endParaRPr lang="en-US" sz="2800" b="1" dirty="0">
              <a:effectLst/>
            </a:endParaRPr>
          </a:p>
        </p:txBody>
      </p:sp>
      <p:sp>
        <p:nvSpPr>
          <p:cNvPr id="3" name="Rectangle 2"/>
          <p:cNvSpPr/>
          <p:nvPr/>
        </p:nvSpPr>
        <p:spPr>
          <a:xfrm>
            <a:off x="971600" y="3501008"/>
            <a:ext cx="7704856" cy="1936428"/>
          </a:xfrm>
          <a:prstGeom prst="rect">
            <a:avLst/>
          </a:prstGeom>
          <a:solidFill>
            <a:schemeClr val="accent1">
              <a:lumMod val="40000"/>
              <a:lumOff val="60000"/>
            </a:schemeClr>
          </a:solidFill>
        </p:spPr>
        <p:txBody>
          <a:bodyPr wrap="square">
            <a:spAutoFit/>
          </a:bodyPr>
          <a:lstStyle/>
          <a:p>
            <a:pPr lvl="0" algn="just">
              <a:lnSpc>
                <a:spcPct val="107000"/>
              </a:lnSpc>
              <a:spcAft>
                <a:spcPts val="800"/>
              </a:spcAft>
            </a:pPr>
            <a:r>
              <a:rPr lang="ar-IQ" sz="2800" b="1" dirty="0" smtClean="0">
                <a:ea typeface="Calibri"/>
                <a:cs typeface="Simplified Arabic"/>
              </a:rPr>
              <a:t>خ-عدم </a:t>
            </a:r>
            <a:r>
              <a:rPr lang="ar-IQ" sz="2800" b="1" dirty="0">
                <a:ea typeface="Calibri"/>
                <a:cs typeface="Simplified Arabic"/>
              </a:rPr>
              <a:t>القابلية على التحوير، إذ أن المنشآت السياحية مصممة هندسياً لاستضافة السياح ومن الصعوبة تحويل الفندق مثلاً لإنتاج سلع أو خدمات غير سياحية، لأن هذا التحويل مكلف وغير منطقي. لذلك يكون العرض السياحي غير مرن.</a:t>
            </a:r>
            <a:endParaRPr lang="en-US" sz="2800" b="1" dirty="0">
              <a:effectLst/>
            </a:endParaRPr>
          </a:p>
        </p:txBody>
      </p:sp>
    </p:spTree>
    <p:extLst>
      <p:ext uri="{BB962C8B-B14F-4D97-AF65-F5344CB8AC3E}">
        <p14:creationId xmlns:p14="http://schemas.microsoft.com/office/powerpoint/2010/main" val="942229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074509"/>
            <a:ext cx="6912768" cy="2554545"/>
          </a:xfrm>
          <a:prstGeom prst="rect">
            <a:avLst/>
          </a:prstGeom>
          <a:solidFill>
            <a:srgbClr val="00CC66"/>
          </a:solidFill>
        </p:spPr>
        <p:txBody>
          <a:bodyPr wrap="square">
            <a:spAutoFit/>
          </a:bodyPr>
          <a:lstStyle/>
          <a:p>
            <a:pPr algn="ctr"/>
            <a:r>
              <a:rPr lang="ar-IQ" sz="4000" b="1" dirty="0" smtClean="0">
                <a:ea typeface="Calibri"/>
                <a:cs typeface="Simplified Arabic"/>
              </a:rPr>
              <a:t>اذن بوجود </a:t>
            </a:r>
            <a:r>
              <a:rPr lang="ar-IQ" sz="4000" b="1" dirty="0">
                <a:ea typeface="Calibri"/>
                <a:cs typeface="Simplified Arabic"/>
              </a:rPr>
              <a:t>هذه العوامل السبعة جميعها أو جزءاً منها كمحددات تقلل من مرونة العرض السياحي وتجعل منه </a:t>
            </a:r>
            <a:endParaRPr lang="ar-IQ" sz="4000" b="1" dirty="0" smtClean="0">
              <a:ea typeface="Calibri"/>
              <a:cs typeface="Simplified Arabic"/>
            </a:endParaRPr>
          </a:p>
          <a:p>
            <a:pPr algn="ctr"/>
            <a:r>
              <a:rPr lang="ar-IQ" sz="4000" b="1" u="sng" dirty="0" smtClean="0">
                <a:ea typeface="Calibri"/>
                <a:cs typeface="Simplified Arabic"/>
              </a:rPr>
              <a:t>عرضاً </a:t>
            </a:r>
            <a:r>
              <a:rPr lang="ar-IQ" sz="4000" b="1" u="sng" dirty="0">
                <a:ea typeface="Calibri"/>
                <a:cs typeface="Simplified Arabic"/>
              </a:rPr>
              <a:t>غير مرناً</a:t>
            </a:r>
            <a:endParaRPr lang="ar-IQ" sz="4000" b="1" u="sng" dirty="0"/>
          </a:p>
        </p:txBody>
      </p:sp>
    </p:spTree>
    <p:extLst>
      <p:ext uri="{BB962C8B-B14F-4D97-AF65-F5344CB8AC3E}">
        <p14:creationId xmlns:p14="http://schemas.microsoft.com/office/powerpoint/2010/main" val="3378508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9474"/>
            <a:ext cx="9144000" cy="8626529"/>
          </a:xfrm>
          <a:prstGeom prst="rect">
            <a:avLst/>
          </a:prstGeom>
          <a:solidFill>
            <a:srgbClr val="92D050"/>
          </a:solidFill>
        </p:spPr>
        <p:txBody>
          <a:bodyPr wrap="square">
            <a:spAutoFit/>
          </a:bodyPr>
          <a:lstStyle/>
          <a:p>
            <a:pPr marL="245745" indent="285750" algn="just">
              <a:lnSpc>
                <a:spcPct val="107000"/>
              </a:lnSpc>
              <a:spcAft>
                <a:spcPts val="800"/>
              </a:spcAft>
            </a:pPr>
            <a:r>
              <a:rPr lang="ar-IQ" sz="2400" b="1" dirty="0" smtClean="0">
                <a:ea typeface="Calibri"/>
                <a:cs typeface="Simplified Arabic"/>
              </a:rPr>
              <a:t>لكن </a:t>
            </a:r>
            <a:r>
              <a:rPr lang="ar-IQ" sz="2400" b="1" dirty="0">
                <a:ea typeface="Calibri"/>
                <a:cs typeface="Simplified Arabic"/>
              </a:rPr>
              <a:t>هناك بعض الاستثناءات المحددة </a:t>
            </a:r>
            <a:r>
              <a:rPr lang="ar-IQ" sz="2400" b="1" dirty="0" smtClean="0">
                <a:ea typeface="Calibri"/>
                <a:cs typeface="Simplified Arabic"/>
              </a:rPr>
              <a:t>جداً تزيد من العرض السياحي مثلا:</a:t>
            </a:r>
          </a:p>
          <a:p>
            <a:pPr marL="245745" indent="285750" algn="just">
              <a:lnSpc>
                <a:spcPct val="107000"/>
              </a:lnSpc>
              <a:spcAft>
                <a:spcPts val="800"/>
              </a:spcAft>
            </a:pPr>
            <a:r>
              <a:rPr lang="ar-IQ" sz="2400" b="1" dirty="0" smtClean="0">
                <a:ea typeface="Calibri"/>
                <a:cs typeface="Simplified Arabic"/>
              </a:rPr>
              <a:t>أ-الاستعانة </a:t>
            </a:r>
            <a:r>
              <a:rPr lang="ar-IQ" sz="2400" b="1" dirty="0">
                <a:ea typeface="Calibri"/>
                <a:cs typeface="Simplified Arabic"/>
              </a:rPr>
              <a:t>بالمخيمات السياحية لتوسيع الطاقة </a:t>
            </a:r>
            <a:r>
              <a:rPr lang="ar-IQ" sz="2400" b="1" dirty="0" err="1">
                <a:ea typeface="Calibri"/>
                <a:cs typeface="Simplified Arabic"/>
              </a:rPr>
              <a:t>الايوائية</a:t>
            </a:r>
            <a:r>
              <a:rPr lang="ar-IQ" sz="2400" b="1" dirty="0">
                <a:ea typeface="Calibri"/>
                <a:cs typeface="Simplified Arabic"/>
              </a:rPr>
              <a:t> للعرض السياحي. فبالإمكان إنشاء مخيم سياحي في شمال العراق في موسم الصيف بوقت قصير لسد حاجة الطلب على الايواء في موسم الذروة. وبعد الانتهاء من موسم الذروة يمكن تخزين المخيم السياحي أو نقلها الى منطقة الأهوار بجنوب العراق حيث الطلب على سياحة الأهوار يكون قائماً في موسم الشتاء.</a:t>
            </a:r>
            <a:endParaRPr lang="en-US" sz="2400" b="1" dirty="0"/>
          </a:p>
          <a:p>
            <a:pPr lvl="0" algn="just">
              <a:lnSpc>
                <a:spcPct val="107000"/>
              </a:lnSpc>
              <a:spcAft>
                <a:spcPts val="800"/>
              </a:spcAft>
            </a:pPr>
            <a:r>
              <a:rPr lang="ar-IQ" sz="2400" b="1" dirty="0" smtClean="0">
                <a:ea typeface="Calibri"/>
                <a:cs typeface="Simplified Arabic"/>
              </a:rPr>
              <a:t>ب-بالاستعانة </a:t>
            </a:r>
            <a:r>
              <a:rPr lang="ar-IQ" sz="2400" b="1" dirty="0" err="1">
                <a:ea typeface="Calibri"/>
                <a:cs typeface="Simplified Arabic"/>
              </a:rPr>
              <a:t>بالكرفانات</a:t>
            </a:r>
            <a:r>
              <a:rPr lang="ar-IQ" sz="2400" b="1" dirty="0">
                <a:ea typeface="Calibri"/>
                <a:cs typeface="Simplified Arabic"/>
              </a:rPr>
              <a:t> السياحية القابلة للنقل،  </a:t>
            </a:r>
            <a:endParaRPr lang="en-US" sz="2400" b="1" dirty="0"/>
          </a:p>
          <a:p>
            <a:pPr lvl="0" algn="just">
              <a:lnSpc>
                <a:spcPct val="107000"/>
              </a:lnSpc>
              <a:spcAft>
                <a:spcPts val="800"/>
              </a:spcAft>
            </a:pPr>
            <a:r>
              <a:rPr lang="ar-IQ" sz="2400" b="1" dirty="0" smtClean="0">
                <a:ea typeface="Calibri"/>
                <a:cs typeface="Simplified Arabic"/>
              </a:rPr>
              <a:t>ت-استخدام </a:t>
            </a:r>
            <a:r>
              <a:rPr lang="ar-IQ" sz="2400" b="1" dirty="0">
                <a:ea typeface="Calibri"/>
                <a:cs typeface="Simplified Arabic"/>
              </a:rPr>
              <a:t>الفنادق النقالة (البواخر) لتوسيع الطاقة </a:t>
            </a:r>
            <a:r>
              <a:rPr lang="ar-IQ" sz="2400" b="1" dirty="0" err="1">
                <a:ea typeface="Calibri"/>
                <a:cs typeface="Simplified Arabic"/>
              </a:rPr>
              <a:t>الايوائية</a:t>
            </a:r>
            <a:r>
              <a:rPr lang="ar-IQ" sz="2400" b="1" dirty="0">
                <a:ea typeface="Calibri"/>
                <a:cs typeface="Simplified Arabic"/>
              </a:rPr>
              <a:t> في بعض المناسبات مثل إقامة دورة كأس العالم لكرة القدم أو الدورات الأولمبية ...الخ،  </a:t>
            </a:r>
            <a:endParaRPr lang="en-US" sz="2400" b="1" dirty="0"/>
          </a:p>
          <a:p>
            <a:pPr lvl="0" algn="just">
              <a:lnSpc>
                <a:spcPct val="107000"/>
              </a:lnSpc>
              <a:spcAft>
                <a:spcPts val="800"/>
              </a:spcAft>
            </a:pPr>
            <a:r>
              <a:rPr lang="ar-IQ" sz="2400" b="1" dirty="0" smtClean="0">
                <a:ea typeface="Calibri"/>
                <a:cs typeface="Simplified Arabic"/>
              </a:rPr>
              <a:t>ث-تخصيص </a:t>
            </a:r>
            <a:r>
              <a:rPr lang="ar-IQ" sz="2400" b="1" dirty="0">
                <a:ea typeface="Calibri"/>
                <a:cs typeface="Simplified Arabic"/>
              </a:rPr>
              <a:t>بعض العوائل المقيمة في المصايف قسماً من غرف المنزل لاستضافة السياح في مواسم الذروة السياحية</a:t>
            </a:r>
            <a:r>
              <a:rPr lang="ar-IQ" sz="2400" b="1" dirty="0" smtClean="0">
                <a:ea typeface="Calibri"/>
                <a:cs typeface="Simplified Arabic"/>
              </a:rPr>
              <a:t>.</a:t>
            </a:r>
            <a:endParaRPr lang="en-US" sz="2400" b="1" dirty="0"/>
          </a:p>
          <a:p>
            <a:pPr lvl="0" algn="just">
              <a:lnSpc>
                <a:spcPct val="107000"/>
              </a:lnSpc>
              <a:spcAft>
                <a:spcPts val="800"/>
              </a:spcAft>
            </a:pPr>
            <a:r>
              <a:rPr lang="ar-IQ" sz="2400" b="1" dirty="0" smtClean="0">
                <a:ea typeface="Calibri"/>
                <a:cs typeface="Simplified Arabic"/>
              </a:rPr>
              <a:t>ج-الاستعانة </a:t>
            </a:r>
            <a:r>
              <a:rPr lang="ar-IQ" sz="2400" b="1" dirty="0">
                <a:ea typeface="Calibri"/>
                <a:cs typeface="Simplified Arabic"/>
              </a:rPr>
              <a:t>باستخدام العمالة المؤقتة أو العمالة الموسمية للعمل على زيادة عرض العمل كجزء من العرض السياحي</a:t>
            </a:r>
            <a:r>
              <a:rPr lang="ar-IQ" sz="2400" b="1" dirty="0" smtClean="0">
                <a:ea typeface="Calibri"/>
                <a:cs typeface="Simplified Arabic"/>
              </a:rPr>
              <a:t>.</a:t>
            </a:r>
            <a:endParaRPr lang="en-US" sz="2400" b="1" dirty="0"/>
          </a:p>
          <a:p>
            <a:pPr lvl="0" algn="just">
              <a:lnSpc>
                <a:spcPct val="107000"/>
              </a:lnSpc>
              <a:spcAft>
                <a:spcPts val="800"/>
              </a:spcAft>
            </a:pPr>
            <a:r>
              <a:rPr lang="ar-IQ" sz="2400" b="1" dirty="0" smtClean="0">
                <a:ea typeface="Calibri"/>
                <a:cs typeface="Simplified Arabic"/>
              </a:rPr>
              <a:t>ح-استخدام </a:t>
            </a:r>
            <a:r>
              <a:rPr lang="ar-IQ" sz="2400" b="1" dirty="0">
                <a:ea typeface="Calibri"/>
                <a:cs typeface="Simplified Arabic"/>
              </a:rPr>
              <a:t>المزيد من المواد الأولية مثل اللحوم والخضروات والفواكه لزيادة عرض الأطعمة والمشروبات كجزء من العرض السياحي.</a:t>
            </a:r>
            <a:endParaRPr lang="en-US" sz="2400" b="1" dirty="0"/>
          </a:p>
          <a:p>
            <a:pPr marL="457200" algn="l" rtl="0">
              <a:lnSpc>
                <a:spcPct val="107000"/>
              </a:lnSpc>
              <a:spcAft>
                <a:spcPts val="800"/>
              </a:spcAft>
            </a:pPr>
            <a:r>
              <a:rPr lang="ar-IQ" sz="2400" b="1" dirty="0">
                <a:ea typeface="Calibri"/>
                <a:cs typeface="Simplified Arabic"/>
              </a:rPr>
              <a:t> </a:t>
            </a:r>
            <a:endParaRPr lang="en-US" sz="2400" b="1" dirty="0"/>
          </a:p>
          <a:p>
            <a:pPr algn="just">
              <a:lnSpc>
                <a:spcPct val="107000"/>
              </a:lnSpc>
              <a:spcAft>
                <a:spcPts val="800"/>
              </a:spcAft>
            </a:pPr>
            <a:r>
              <a:rPr lang="ar-IQ" sz="2400" b="1" dirty="0">
                <a:ea typeface="Calibri"/>
                <a:cs typeface="Simplified Arabic"/>
              </a:rPr>
              <a:t> </a:t>
            </a:r>
            <a:endParaRPr lang="en-US" sz="2400" b="1" dirty="0">
              <a:ea typeface="Calibri"/>
              <a:cs typeface="Arial"/>
            </a:endParaRPr>
          </a:p>
          <a:p>
            <a:pPr algn="just">
              <a:lnSpc>
                <a:spcPct val="107000"/>
              </a:lnSpc>
              <a:spcAft>
                <a:spcPts val="800"/>
              </a:spcAft>
            </a:pPr>
            <a:r>
              <a:rPr lang="ar-IQ" sz="2400" b="1" dirty="0">
                <a:ea typeface="Calibri"/>
                <a:cs typeface="Simplified Arabic"/>
              </a:rPr>
              <a:t> </a:t>
            </a:r>
            <a:endParaRPr lang="en-US" sz="2400" b="1" dirty="0">
              <a:ea typeface="Calibri"/>
              <a:cs typeface="Arial"/>
            </a:endParaRPr>
          </a:p>
          <a:p>
            <a:pPr algn="just">
              <a:lnSpc>
                <a:spcPct val="107000"/>
              </a:lnSpc>
              <a:spcAft>
                <a:spcPts val="800"/>
              </a:spcAft>
            </a:pPr>
            <a:r>
              <a:rPr lang="ar-IQ" sz="2400" b="1" dirty="0">
                <a:ea typeface="Calibri"/>
                <a:cs typeface="Simplified Arabic"/>
              </a:rPr>
              <a:t> </a:t>
            </a:r>
            <a:endParaRPr lang="en-US" sz="2400" b="1" dirty="0">
              <a:ea typeface="Calibri"/>
              <a:cs typeface="Arial"/>
            </a:endParaRPr>
          </a:p>
        </p:txBody>
      </p:sp>
    </p:spTree>
    <p:extLst>
      <p:ext uri="{BB962C8B-B14F-4D97-AF65-F5344CB8AC3E}">
        <p14:creationId xmlns:p14="http://schemas.microsoft.com/office/powerpoint/2010/main" val="1318801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549</Words>
  <Application>Microsoft Office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سمة Office</vt:lpstr>
      <vt:lpstr>مواصفات العرض السياحي  (العرض السياحي غير مرن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تابع لمواصفات العرض السياحي </dc:title>
  <dc:creator>TheCastle</dc:creator>
  <cp:lastModifiedBy>Maher</cp:lastModifiedBy>
  <cp:revision>22</cp:revision>
  <dcterms:created xsi:type="dcterms:W3CDTF">2020-04-14T13:59:58Z</dcterms:created>
  <dcterms:modified xsi:type="dcterms:W3CDTF">2020-04-15T08:12:39Z</dcterms:modified>
</cp:coreProperties>
</file>