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21/08/1441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21/08/1441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21/08/1441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21/08/1441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21/08/1441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21/08/1441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21/08/1441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21/08/1441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21/08/1441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21/08/1441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21/08/1441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21/08/1441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700808"/>
            <a:ext cx="7772400" cy="1470025"/>
          </a:xfrm>
          <a:solidFill>
            <a:schemeClr val="bg2">
              <a:lumMod val="90000"/>
            </a:schemeClr>
          </a:solidFill>
        </p:spPr>
        <p:txBody>
          <a:bodyPr/>
          <a:lstStyle/>
          <a:p>
            <a:r>
              <a:rPr lang="ar-IQ" b="1" dirty="0" smtClean="0"/>
              <a:t>مواصفات العرض السياحي </a:t>
            </a:r>
            <a:endParaRPr lang="ar-IQ" b="1" dirty="0"/>
          </a:p>
        </p:txBody>
      </p:sp>
      <p:sp>
        <p:nvSpPr>
          <p:cNvPr id="3" name="Subtitle 2"/>
          <p:cNvSpPr>
            <a:spLocks noGrp="1"/>
          </p:cNvSpPr>
          <p:nvPr>
            <p:ph type="subTitle" idx="1"/>
          </p:nvPr>
        </p:nvSpPr>
        <p:spPr>
          <a:xfrm>
            <a:off x="1403648" y="3645024"/>
            <a:ext cx="6400800" cy="1752600"/>
          </a:xfrm>
          <a:solidFill>
            <a:schemeClr val="accent4">
              <a:lumMod val="40000"/>
              <a:lumOff val="60000"/>
            </a:schemeClr>
          </a:solidFill>
        </p:spPr>
        <p:txBody>
          <a:bodyPr/>
          <a:lstStyle/>
          <a:p>
            <a:r>
              <a:rPr lang="ar-IQ" b="1" dirty="0" smtClean="0">
                <a:solidFill>
                  <a:schemeClr val="tx1">
                    <a:lumMod val="95000"/>
                    <a:lumOff val="5000"/>
                  </a:schemeClr>
                </a:solidFill>
              </a:rPr>
              <a:t>المستوى الاول –ادارة الفنادق </a:t>
            </a:r>
          </a:p>
          <a:p>
            <a:r>
              <a:rPr lang="ar-IQ" b="1" dirty="0" smtClean="0">
                <a:solidFill>
                  <a:schemeClr val="tx1">
                    <a:lumMod val="95000"/>
                    <a:lumOff val="5000"/>
                  </a:schemeClr>
                </a:solidFill>
              </a:rPr>
              <a:t>كلية </a:t>
            </a:r>
            <a:r>
              <a:rPr lang="ar-IQ" b="1" smtClean="0">
                <a:solidFill>
                  <a:schemeClr val="tx1">
                    <a:lumMod val="95000"/>
                    <a:lumOff val="5000"/>
                  </a:schemeClr>
                </a:solidFill>
              </a:rPr>
              <a:t>العلوم السياحية -  الجامعة  </a:t>
            </a:r>
            <a:r>
              <a:rPr lang="ar-IQ" b="1" dirty="0" smtClean="0">
                <a:solidFill>
                  <a:schemeClr val="tx1">
                    <a:lumMod val="95000"/>
                    <a:lumOff val="5000"/>
                  </a:schemeClr>
                </a:solidFill>
              </a:rPr>
              <a:t>المستنصرية </a:t>
            </a:r>
          </a:p>
          <a:p>
            <a:r>
              <a:rPr lang="ar-IQ" b="1" dirty="0" smtClean="0">
                <a:solidFill>
                  <a:schemeClr val="tx1">
                    <a:lumMod val="95000"/>
                    <a:lumOff val="5000"/>
                  </a:schemeClr>
                </a:solidFill>
              </a:rPr>
              <a:t>الاستاذ/الهام خضير عباس شبّر</a:t>
            </a:r>
            <a:endParaRPr lang="ar-IQ" b="1" dirty="0">
              <a:solidFill>
                <a:schemeClr val="tx1">
                  <a:lumMod val="95000"/>
                  <a:lumOff val="5000"/>
                </a:schemeClr>
              </a:solidFill>
            </a:endParaRPr>
          </a:p>
        </p:txBody>
      </p:sp>
    </p:spTree>
    <p:extLst>
      <p:ext uri="{BB962C8B-B14F-4D97-AF65-F5344CB8AC3E}">
        <p14:creationId xmlns:p14="http://schemas.microsoft.com/office/powerpoint/2010/main" val="15721456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2" y="620688"/>
            <a:ext cx="7128792" cy="1673022"/>
          </a:xfrm>
          <a:prstGeom prst="rect">
            <a:avLst/>
          </a:prstGeom>
          <a:solidFill>
            <a:schemeClr val="accent2">
              <a:lumMod val="40000"/>
              <a:lumOff val="60000"/>
            </a:schemeClr>
          </a:solidFill>
        </p:spPr>
        <p:txBody>
          <a:bodyPr wrap="square">
            <a:spAutoFit/>
          </a:bodyPr>
          <a:lstStyle/>
          <a:p>
            <a:pPr marL="17145" algn="just">
              <a:lnSpc>
                <a:spcPct val="107000"/>
              </a:lnSpc>
              <a:spcAft>
                <a:spcPts val="800"/>
              </a:spcAft>
            </a:pPr>
            <a:r>
              <a:rPr lang="ar-IQ" sz="2400" b="1" dirty="0">
                <a:ea typeface="Calibri"/>
                <a:cs typeface="Simplified Arabic"/>
              </a:rPr>
              <a:t>إن العرض اسياحي لا يختلف عن عموم العرض في النظرية الاقتصادية من حيث تناسبه الطردي مع الأسعار وانحدار المنحنى من أسفل اليسار الى أعلى اليمين. إلّا أن العرض السياحي يتمتع بمواصفات معينة تميِزه عن العروض الأخرى وهي :</a:t>
            </a:r>
            <a:endParaRPr lang="en-US" sz="2400" b="1" dirty="0">
              <a:ea typeface="Calibri"/>
              <a:cs typeface="Arial"/>
            </a:endParaRPr>
          </a:p>
        </p:txBody>
      </p:sp>
      <p:sp>
        <p:nvSpPr>
          <p:cNvPr id="3" name="Rectangle 2"/>
          <p:cNvSpPr/>
          <p:nvPr/>
        </p:nvSpPr>
        <p:spPr>
          <a:xfrm>
            <a:off x="1367644" y="2708920"/>
            <a:ext cx="6912768" cy="3253711"/>
          </a:xfrm>
          <a:prstGeom prst="rect">
            <a:avLst/>
          </a:prstGeom>
          <a:solidFill>
            <a:schemeClr val="accent4">
              <a:lumMod val="20000"/>
              <a:lumOff val="80000"/>
            </a:schemeClr>
          </a:solidFill>
        </p:spPr>
        <p:txBody>
          <a:bodyPr wrap="square">
            <a:spAutoFit/>
          </a:bodyPr>
          <a:lstStyle/>
          <a:p>
            <a:pPr marL="342900" lvl="0" indent="-342900" algn="just">
              <a:lnSpc>
                <a:spcPct val="107000"/>
              </a:lnSpc>
              <a:spcAft>
                <a:spcPts val="800"/>
              </a:spcAft>
              <a:buFont typeface="+mj-lt"/>
              <a:buAutoNum type="arabicPeriod"/>
            </a:pPr>
            <a:r>
              <a:rPr lang="ar-IQ" sz="2400" b="1" dirty="0">
                <a:ea typeface="Calibri"/>
                <a:cs typeface="Simplified Arabic"/>
              </a:rPr>
              <a:t>يعتمد بشكل كبير على عنصر العمل وبنسب تفوق عروض الأنشطة الاقتصادية الأخرى كالزراعة والصناعة. وسبب ذلك يرجع بالدرجة الأساس الى صعوبة إحلال الماكنة محل عنصر العمل في النشاط السياحي، إذ يبقى استخدام الماكنة محدوداً جداً في عملية تقديم الخدمات السياحية مقارنة بالأنشطة الأخرى. إذ أن العرض السياحي عرض مرتبط بعنصر العمل، وتنميته تعني بالضرورة زيادة </a:t>
            </a:r>
            <a:r>
              <a:rPr lang="ar-IQ" sz="2400" b="1" dirty="0" err="1">
                <a:ea typeface="Calibri"/>
                <a:cs typeface="Simplified Arabic"/>
              </a:rPr>
              <a:t>إحتياجاته</a:t>
            </a:r>
            <a:r>
              <a:rPr lang="ar-IQ" sz="2400" b="1" dirty="0">
                <a:ea typeface="Calibri"/>
                <a:cs typeface="Simplified Arabic"/>
              </a:rPr>
              <a:t> لعنصر العمل، مما يجعله قادراً على </a:t>
            </a:r>
            <a:r>
              <a:rPr lang="ar-IQ" sz="2400" b="1" dirty="0" err="1">
                <a:ea typeface="Calibri"/>
                <a:cs typeface="Simplified Arabic"/>
              </a:rPr>
              <a:t>إمتصاص</a:t>
            </a:r>
            <a:r>
              <a:rPr lang="ar-IQ" sz="2400" b="1" dirty="0">
                <a:ea typeface="Calibri"/>
                <a:cs typeface="Simplified Arabic"/>
              </a:rPr>
              <a:t> البطالة وتوفير المزيد من فرص العمل.</a:t>
            </a:r>
            <a:endParaRPr lang="en-US" sz="2400" b="1" dirty="0">
              <a:effectLst/>
            </a:endParaRPr>
          </a:p>
        </p:txBody>
      </p:sp>
    </p:spTree>
    <p:extLst>
      <p:ext uri="{BB962C8B-B14F-4D97-AF65-F5344CB8AC3E}">
        <p14:creationId xmlns:p14="http://schemas.microsoft.com/office/powerpoint/2010/main" val="106836134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91680" y="692696"/>
            <a:ext cx="6048672" cy="5420715"/>
          </a:xfrm>
          <a:prstGeom prst="rect">
            <a:avLst/>
          </a:prstGeom>
          <a:solidFill>
            <a:schemeClr val="accent5">
              <a:lumMod val="60000"/>
              <a:lumOff val="40000"/>
            </a:schemeClr>
          </a:solidFill>
        </p:spPr>
        <p:txBody>
          <a:bodyPr wrap="square">
            <a:spAutoFit/>
          </a:bodyPr>
          <a:lstStyle/>
          <a:p>
            <a:pPr marL="245745" algn="just">
              <a:lnSpc>
                <a:spcPct val="107000"/>
              </a:lnSpc>
              <a:spcAft>
                <a:spcPts val="800"/>
              </a:spcAft>
            </a:pPr>
            <a:r>
              <a:rPr lang="en-US" sz="2800" b="1" dirty="0">
                <a:latin typeface="Simplified Arabic"/>
                <a:ea typeface="Calibri"/>
              </a:rPr>
              <a:t> </a:t>
            </a:r>
            <a:endParaRPr lang="en-US" sz="2800" b="1" dirty="0"/>
          </a:p>
          <a:p>
            <a:pPr lvl="0" algn="just">
              <a:lnSpc>
                <a:spcPct val="107000"/>
              </a:lnSpc>
              <a:spcAft>
                <a:spcPts val="800"/>
              </a:spcAft>
            </a:pPr>
            <a:r>
              <a:rPr lang="ar-IQ" sz="2800" b="1" dirty="0" smtClean="0">
                <a:ea typeface="Calibri"/>
                <a:cs typeface="Simplified Arabic"/>
              </a:rPr>
              <a:t>2- يعد </a:t>
            </a:r>
            <a:r>
              <a:rPr lang="ar-IQ" sz="2800" b="1" dirty="0">
                <a:ea typeface="Calibri"/>
                <a:cs typeface="Simplified Arabic"/>
              </a:rPr>
              <a:t>العرض السياحي بالدرجة الأساس عرض للخدمات، فالسائح يشتري عادة مجموعة من الخدمات تشكل ما يعرف بالمنتوج السياحي وهي :</a:t>
            </a:r>
            <a:endParaRPr lang="en-US" sz="2800" b="1" dirty="0"/>
          </a:p>
          <a:p>
            <a:pPr marL="342900" lvl="0" indent="-342900" algn="just">
              <a:lnSpc>
                <a:spcPct val="107000"/>
              </a:lnSpc>
              <a:spcAft>
                <a:spcPts val="800"/>
              </a:spcAft>
              <a:buFont typeface="+mj-cs"/>
              <a:buAutoNum type="arabic1Minus"/>
            </a:pPr>
            <a:r>
              <a:rPr lang="ar-IQ" sz="2800" b="1" dirty="0">
                <a:ea typeface="Calibri"/>
                <a:cs typeface="Simplified Arabic"/>
              </a:rPr>
              <a:t>خدمات النقل.</a:t>
            </a:r>
            <a:endParaRPr lang="en-US" sz="2800" b="1" dirty="0"/>
          </a:p>
          <a:p>
            <a:pPr marL="342900" lvl="0" indent="-342900" algn="just">
              <a:lnSpc>
                <a:spcPct val="107000"/>
              </a:lnSpc>
              <a:spcAft>
                <a:spcPts val="800"/>
              </a:spcAft>
              <a:buFont typeface="+mj-cs"/>
              <a:buAutoNum type="arabic1Minus"/>
            </a:pPr>
            <a:r>
              <a:rPr lang="ar-IQ" sz="2800" b="1" dirty="0">
                <a:ea typeface="Calibri"/>
                <a:cs typeface="Simplified Arabic"/>
              </a:rPr>
              <a:t>خدمات الإيواء.</a:t>
            </a:r>
            <a:endParaRPr lang="en-US" sz="2800" b="1" dirty="0"/>
          </a:p>
          <a:p>
            <a:pPr marL="342900" lvl="0" indent="-342900" algn="just">
              <a:lnSpc>
                <a:spcPct val="107000"/>
              </a:lnSpc>
              <a:spcAft>
                <a:spcPts val="800"/>
              </a:spcAft>
              <a:buFont typeface="+mj-cs"/>
              <a:buAutoNum type="arabic1Minus"/>
            </a:pPr>
            <a:r>
              <a:rPr lang="ar-IQ" sz="2800" b="1" dirty="0">
                <a:ea typeface="Calibri"/>
                <a:cs typeface="Simplified Arabic"/>
              </a:rPr>
              <a:t>خدمات الطعام والشراب.</a:t>
            </a:r>
            <a:endParaRPr lang="en-US" sz="2800" b="1" dirty="0"/>
          </a:p>
          <a:p>
            <a:pPr marL="342900" lvl="0" indent="-342900" algn="just">
              <a:lnSpc>
                <a:spcPct val="107000"/>
              </a:lnSpc>
              <a:spcAft>
                <a:spcPts val="800"/>
              </a:spcAft>
              <a:buFont typeface="+mj-cs"/>
              <a:buAutoNum type="arabic1Minus"/>
            </a:pPr>
            <a:r>
              <a:rPr lang="ar-IQ" sz="2800" b="1" dirty="0">
                <a:ea typeface="Calibri"/>
                <a:cs typeface="Simplified Arabic"/>
              </a:rPr>
              <a:t>خدمات اللهو والتسلية </a:t>
            </a:r>
            <a:r>
              <a:rPr lang="ar-IQ" sz="2800" b="1" dirty="0" smtClean="0">
                <a:ea typeface="Calibri"/>
                <a:cs typeface="Simplified Arabic"/>
              </a:rPr>
              <a:t>والترويح.</a:t>
            </a:r>
            <a:endParaRPr lang="en-US" sz="2800" b="1" dirty="0"/>
          </a:p>
          <a:p>
            <a:pPr marL="342900" lvl="0" indent="-342900" algn="just">
              <a:lnSpc>
                <a:spcPct val="107000"/>
              </a:lnSpc>
              <a:spcAft>
                <a:spcPts val="800"/>
              </a:spcAft>
              <a:buFont typeface="+mj-cs"/>
              <a:buAutoNum type="arabic1Minus"/>
            </a:pPr>
            <a:r>
              <a:rPr lang="ar-IQ" sz="2800" b="1" dirty="0">
                <a:ea typeface="Calibri"/>
                <a:cs typeface="Simplified Arabic"/>
              </a:rPr>
              <a:t>مجموعة خدمات وسلع أخرى.</a:t>
            </a:r>
            <a:endParaRPr lang="en-US" sz="2800" b="1" dirty="0"/>
          </a:p>
          <a:p>
            <a:pPr marL="702945" algn="just">
              <a:lnSpc>
                <a:spcPct val="107000"/>
              </a:lnSpc>
              <a:spcAft>
                <a:spcPts val="800"/>
              </a:spcAft>
            </a:pPr>
            <a:r>
              <a:rPr lang="en-US" sz="2800" b="1" dirty="0">
                <a:latin typeface="Simplified Arabic"/>
                <a:ea typeface="Calibri"/>
              </a:rPr>
              <a:t> </a:t>
            </a:r>
            <a:endParaRPr lang="en-US" sz="2800" b="1" dirty="0"/>
          </a:p>
        </p:txBody>
      </p:sp>
    </p:spTree>
    <p:extLst>
      <p:ext uri="{BB962C8B-B14F-4D97-AF65-F5344CB8AC3E}">
        <p14:creationId xmlns:p14="http://schemas.microsoft.com/office/powerpoint/2010/main" val="26302954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9653" y="1268760"/>
            <a:ext cx="6768752" cy="4241546"/>
          </a:xfrm>
          <a:prstGeom prst="rect">
            <a:avLst/>
          </a:prstGeom>
          <a:solidFill>
            <a:schemeClr val="accent6">
              <a:lumMod val="60000"/>
              <a:lumOff val="40000"/>
            </a:schemeClr>
          </a:solidFill>
        </p:spPr>
        <p:txBody>
          <a:bodyPr wrap="square">
            <a:spAutoFit/>
          </a:bodyPr>
          <a:lstStyle/>
          <a:p>
            <a:pPr lvl="0" algn="just">
              <a:lnSpc>
                <a:spcPct val="107000"/>
              </a:lnSpc>
              <a:spcAft>
                <a:spcPts val="800"/>
              </a:spcAft>
            </a:pPr>
            <a:r>
              <a:rPr lang="ar-IQ" sz="2800" b="1" dirty="0" smtClean="0">
                <a:ea typeface="Calibri"/>
                <a:cs typeface="Simplified Arabic"/>
              </a:rPr>
              <a:t>3- يمتاز العرض السياحي بكونه خدمات آنية ومباشرة في الغالب، إذ يتم تصنيع هذه الخدمات على مدار اليوم أو حتى على مدار الساعة. وفي الغالب تقدم الخدمات السياحية أمام مرأى السياح أو الضيوف، وبذلك يمتاز العرض السياحي بعدم إمكانية حجب المنتوج الرديء عن المستهلك، وإن أي خطأ يقع فيه العامل سوف يكون ظاهراً للعيان ومن الصعوبة تلافيه. لذلك يتم </a:t>
            </a:r>
            <a:r>
              <a:rPr lang="ar-IQ" sz="2800" b="1" dirty="0" err="1" smtClean="0">
                <a:ea typeface="Calibri"/>
                <a:cs typeface="Simplified Arabic"/>
              </a:rPr>
              <a:t>الإعتماد</a:t>
            </a:r>
            <a:r>
              <a:rPr lang="ar-IQ" sz="2800" b="1" dirty="0" smtClean="0">
                <a:ea typeface="Calibri"/>
                <a:cs typeface="Simplified Arabic"/>
              </a:rPr>
              <a:t> في النشاط السياحي على كادر كفوء ومتدرب ونسبة الخطأ عنده يجب أن تكون معدومة.</a:t>
            </a:r>
            <a:endParaRPr lang="en-US" sz="2800" b="1" dirty="0">
              <a:effectLst/>
            </a:endParaRPr>
          </a:p>
        </p:txBody>
      </p:sp>
    </p:spTree>
    <p:extLst>
      <p:ext uri="{BB962C8B-B14F-4D97-AF65-F5344CB8AC3E}">
        <p14:creationId xmlns:p14="http://schemas.microsoft.com/office/powerpoint/2010/main" val="123067317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620688"/>
            <a:ext cx="7416824" cy="5932521"/>
          </a:xfrm>
          <a:prstGeom prst="rect">
            <a:avLst/>
          </a:prstGeom>
          <a:solidFill>
            <a:schemeClr val="accent3">
              <a:lumMod val="40000"/>
              <a:lumOff val="60000"/>
            </a:schemeClr>
          </a:solidFill>
        </p:spPr>
        <p:txBody>
          <a:bodyPr wrap="square">
            <a:spAutoFit/>
          </a:bodyPr>
          <a:lstStyle/>
          <a:p>
            <a:pPr lvl="0" algn="just">
              <a:lnSpc>
                <a:spcPct val="107000"/>
              </a:lnSpc>
              <a:spcAft>
                <a:spcPts val="800"/>
              </a:spcAft>
            </a:pPr>
            <a:r>
              <a:rPr lang="ar-IQ" sz="2400" b="1" dirty="0" smtClean="0">
                <a:ea typeface="Calibri"/>
                <a:cs typeface="Simplified Arabic"/>
              </a:rPr>
              <a:t>4-العرض </a:t>
            </a:r>
            <a:r>
              <a:rPr lang="ar-IQ" sz="2400" b="1" dirty="0">
                <a:ea typeface="Calibri"/>
                <a:cs typeface="Simplified Arabic"/>
              </a:rPr>
              <a:t>السياحي غير قابل للخزن، فطالما أنه عرض خدمي فلا يمكن خزن الخدمات، وبذلك يكون عرضاً آنياً ومباشراً ويصنَع يومياً وعلى مدار الساعة</a:t>
            </a:r>
            <a:r>
              <a:rPr lang="ar-IQ" sz="2400" b="1" dirty="0" smtClean="0">
                <a:ea typeface="Calibri"/>
                <a:cs typeface="Simplified Arabic"/>
              </a:rPr>
              <a:t>.</a:t>
            </a:r>
            <a:endParaRPr lang="en-US" sz="2400" b="1" dirty="0"/>
          </a:p>
          <a:p>
            <a:pPr lvl="0" algn="just">
              <a:lnSpc>
                <a:spcPct val="107000"/>
              </a:lnSpc>
              <a:spcAft>
                <a:spcPts val="800"/>
              </a:spcAft>
            </a:pPr>
            <a:r>
              <a:rPr lang="ar-IQ" sz="2400" b="1" dirty="0" smtClean="0">
                <a:ea typeface="Calibri"/>
                <a:cs typeface="Simplified Arabic"/>
              </a:rPr>
              <a:t>5- العرض </a:t>
            </a:r>
            <a:r>
              <a:rPr lang="ar-IQ" sz="2400" b="1" dirty="0">
                <a:ea typeface="Calibri"/>
                <a:cs typeface="Simplified Arabic"/>
              </a:rPr>
              <a:t>السياحي غير قابل </a:t>
            </a:r>
            <a:r>
              <a:rPr lang="ar-IQ" sz="2400" b="1" dirty="0" smtClean="0">
                <a:ea typeface="Calibri"/>
                <a:cs typeface="Simplified Arabic"/>
              </a:rPr>
              <a:t>للنقل، </a:t>
            </a:r>
            <a:r>
              <a:rPr lang="ar-IQ" sz="2400" b="1" dirty="0">
                <a:ea typeface="Calibri"/>
                <a:cs typeface="Simplified Arabic"/>
              </a:rPr>
              <a:t>فالعرض السياحي هو الثابت والمستهلك (السائح) هو الّذي ينتقل لكي </a:t>
            </a:r>
            <a:r>
              <a:rPr lang="ar-IQ" sz="2400" b="1" dirty="0" smtClean="0">
                <a:ea typeface="Calibri"/>
                <a:cs typeface="Simplified Arabic"/>
              </a:rPr>
              <a:t>يستطع </a:t>
            </a:r>
            <a:r>
              <a:rPr lang="ar-IQ" sz="2400" b="1" dirty="0">
                <a:ea typeface="Calibri"/>
                <a:cs typeface="Simplified Arabic"/>
              </a:rPr>
              <a:t>أن يتمتع بالخدمات السياحية</a:t>
            </a:r>
            <a:r>
              <a:rPr lang="ar-IQ" sz="2400" b="1" dirty="0" smtClean="0">
                <a:ea typeface="Calibri"/>
                <a:cs typeface="Simplified Arabic"/>
              </a:rPr>
              <a:t>.</a:t>
            </a:r>
            <a:endParaRPr lang="en-US" sz="2400" b="1" dirty="0"/>
          </a:p>
          <a:p>
            <a:pPr marL="457200" rtl="0">
              <a:lnSpc>
                <a:spcPct val="107000"/>
              </a:lnSpc>
              <a:spcAft>
                <a:spcPts val="800"/>
              </a:spcAft>
            </a:pPr>
            <a:r>
              <a:rPr lang="ar-IQ" sz="2400" b="1" dirty="0">
                <a:ea typeface="Calibri"/>
                <a:cs typeface="Simplified Arabic"/>
              </a:rPr>
              <a:t> </a:t>
            </a:r>
            <a:r>
              <a:rPr lang="ar-IQ" sz="2400" b="1" dirty="0" smtClean="0"/>
              <a:t>6- ا</a:t>
            </a:r>
            <a:r>
              <a:rPr lang="ar-IQ" sz="2400" b="1" dirty="0" smtClean="0">
                <a:ea typeface="Calibri"/>
                <a:cs typeface="Simplified Arabic"/>
              </a:rPr>
              <a:t>لعرض </a:t>
            </a:r>
            <a:r>
              <a:rPr lang="ar-IQ" sz="2400" b="1" dirty="0">
                <a:ea typeface="Calibri"/>
                <a:cs typeface="Simplified Arabic"/>
              </a:rPr>
              <a:t>السياحي يخضع للمنافسة، فطالما أن الحاجة الى السياحة في الغالب تعد حاجة كمالية، فإنها ستخضع للمنافسة من قبل السلع البديلة الأخرى، وطالما أن العرض السياحي متوافر بشكل كبير في كافة أرجاء المعمورة، فهناك تنافس بين البلدان على تسويق العرض السياحي، وكذلك هناك تنافس على صعيد المواقع السياحية داخل البلد الواحد. وإن هناك تنافس بين مختلف المنشآت السياحية في تقديم العرض السياحي في الموقع السياحي الواحد.</a:t>
            </a:r>
            <a:endParaRPr lang="en-US" sz="2400" b="1" dirty="0"/>
          </a:p>
          <a:p>
            <a:pPr marL="457200" algn="l" rtl="0">
              <a:lnSpc>
                <a:spcPct val="107000"/>
              </a:lnSpc>
              <a:spcAft>
                <a:spcPts val="800"/>
              </a:spcAft>
            </a:pPr>
            <a:r>
              <a:rPr lang="ar-IQ" sz="2400" b="1" dirty="0">
                <a:ea typeface="Calibri"/>
                <a:cs typeface="Simplified Arabic"/>
              </a:rPr>
              <a:t> </a:t>
            </a:r>
            <a:endParaRPr lang="en-US" sz="2400" b="1" dirty="0">
              <a:effectLst/>
            </a:endParaRPr>
          </a:p>
        </p:txBody>
      </p:sp>
    </p:spTree>
    <p:extLst>
      <p:ext uri="{BB962C8B-B14F-4D97-AF65-F5344CB8AC3E}">
        <p14:creationId xmlns:p14="http://schemas.microsoft.com/office/powerpoint/2010/main" val="180188157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908720"/>
            <a:ext cx="8222299" cy="4410438"/>
          </a:xfrm>
          <a:prstGeom prst="rect">
            <a:avLst/>
          </a:prstGeom>
          <a:solidFill>
            <a:schemeClr val="accent2">
              <a:lumMod val="60000"/>
              <a:lumOff val="40000"/>
            </a:schemeClr>
          </a:solidFill>
        </p:spPr>
        <p:txBody>
          <a:bodyPr wrap="square">
            <a:spAutoFit/>
          </a:bodyPr>
          <a:lstStyle/>
          <a:p>
            <a:pPr lvl="0" algn="just">
              <a:lnSpc>
                <a:spcPct val="107000"/>
              </a:lnSpc>
              <a:spcAft>
                <a:spcPts val="800"/>
              </a:spcAft>
            </a:pPr>
            <a:r>
              <a:rPr lang="ar-IQ" sz="3200" b="1" dirty="0" smtClean="0">
                <a:ea typeface="Calibri"/>
                <a:cs typeface="Simplified Arabic"/>
              </a:rPr>
              <a:t>7- </a:t>
            </a:r>
            <a:r>
              <a:rPr lang="ar-IQ" sz="3200" b="1" dirty="0">
                <a:ea typeface="Calibri"/>
                <a:cs typeface="Simplified Arabic"/>
              </a:rPr>
              <a:t>ي</a:t>
            </a:r>
            <a:r>
              <a:rPr lang="ar-IQ" sz="3200" b="1" dirty="0" smtClean="0">
                <a:ea typeface="Calibri"/>
                <a:cs typeface="Simplified Arabic"/>
              </a:rPr>
              <a:t>متاز </a:t>
            </a:r>
            <a:r>
              <a:rPr lang="ar-IQ" sz="3200" b="1" dirty="0">
                <a:ea typeface="Calibri"/>
                <a:cs typeface="Simplified Arabic"/>
              </a:rPr>
              <a:t>العرض السياحي بتعدد وتنوع وتداخل العناصر المكونة له، فالمنتوج السياحي عبارة عن مزيج مركب ومعقَد يتكون من العديد من السلع والخدمات والمكونات الطبيعية، وعادة يصعب فصل هذه العناصر والمكونات عن بعض، فالعوامل الطبيعية تتشابك مع العوامل التاريخية الدينية والتراثية والحضارية...الخ، لتشكِل بمجموعها ما يسمى بالعرض السياحي</a:t>
            </a:r>
            <a:r>
              <a:rPr lang="ar-IQ" sz="3200" b="1" dirty="0" smtClean="0">
                <a:ea typeface="Calibri"/>
                <a:cs typeface="Simplified Arabic"/>
              </a:rPr>
              <a:t>.</a:t>
            </a:r>
          </a:p>
          <a:p>
            <a:pPr marL="457200" algn="l" rtl="0">
              <a:lnSpc>
                <a:spcPct val="107000"/>
              </a:lnSpc>
              <a:spcAft>
                <a:spcPts val="800"/>
              </a:spcAft>
            </a:pPr>
            <a:r>
              <a:rPr lang="ar-IQ" sz="3200" b="1" dirty="0">
                <a:ea typeface="Calibri"/>
                <a:cs typeface="Simplified Arabic"/>
              </a:rPr>
              <a:t> </a:t>
            </a:r>
            <a:endParaRPr lang="en-US" sz="3200" b="1" dirty="0"/>
          </a:p>
        </p:txBody>
      </p:sp>
    </p:spTree>
    <p:extLst>
      <p:ext uri="{BB962C8B-B14F-4D97-AF65-F5344CB8AC3E}">
        <p14:creationId xmlns:p14="http://schemas.microsoft.com/office/powerpoint/2010/main" val="112863841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692696"/>
            <a:ext cx="7056784" cy="5361724"/>
          </a:xfrm>
          <a:prstGeom prst="rect">
            <a:avLst/>
          </a:prstGeom>
          <a:solidFill>
            <a:schemeClr val="bg2">
              <a:lumMod val="75000"/>
            </a:schemeClr>
          </a:solidFill>
        </p:spPr>
        <p:txBody>
          <a:bodyPr wrap="square">
            <a:spAutoFit/>
          </a:bodyPr>
          <a:lstStyle/>
          <a:p>
            <a:pPr lvl="0" algn="just">
              <a:lnSpc>
                <a:spcPct val="107000"/>
              </a:lnSpc>
              <a:spcAft>
                <a:spcPts val="800"/>
              </a:spcAft>
            </a:pPr>
            <a:r>
              <a:rPr lang="ar-IQ" sz="3200" b="1" dirty="0">
                <a:solidFill>
                  <a:prstClr val="black"/>
                </a:solidFill>
                <a:ea typeface="Calibri"/>
                <a:cs typeface="Simplified Arabic"/>
              </a:rPr>
              <a:t>8-تعدد المنتجين الّذين يشاركون بالعرض السياحي، فطالما أنه متعدد ومتنوع واسع وشامل، فهذا يعني أن عدد كبير من المنتجين الذين يساهمون في العرض السياحي، ومنهم من يكون داخل القطّاع السياحي مثل أصحاب الفنادق والمطاعم والمكاتب السياحية ووسائط النقل...الخ، ومنهم من يكون خارج حدود القطاع السياحي مثل محطات توليد الكهرباء والوقود والغاز ومشاريع البنى التحتية الأخرى والأسواق والأفران...الخ. وهكذا فإن لكل منتج دوره الخاص في تصنيع جزء من العرض السياحي.</a:t>
            </a:r>
            <a:endParaRPr lang="en-US" sz="3200" b="1" dirty="0">
              <a:solidFill>
                <a:prstClr val="black"/>
              </a:solidFill>
            </a:endParaRPr>
          </a:p>
        </p:txBody>
      </p:sp>
    </p:spTree>
    <p:extLst>
      <p:ext uri="{BB962C8B-B14F-4D97-AF65-F5344CB8AC3E}">
        <p14:creationId xmlns:p14="http://schemas.microsoft.com/office/powerpoint/2010/main" val="112471579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23728" y="1196752"/>
            <a:ext cx="5328592" cy="3718967"/>
          </a:xfrm>
          <a:prstGeom prst="rect">
            <a:avLst/>
          </a:prstGeom>
          <a:solidFill>
            <a:schemeClr val="accent6"/>
          </a:solidFill>
        </p:spPr>
        <p:txBody>
          <a:bodyPr wrap="square">
            <a:spAutoFit/>
          </a:bodyPr>
          <a:lstStyle/>
          <a:p>
            <a:pPr algn="ctr">
              <a:lnSpc>
                <a:spcPct val="115000"/>
              </a:lnSpc>
              <a:spcAft>
                <a:spcPts val="1000"/>
              </a:spcAft>
            </a:pPr>
            <a:r>
              <a:rPr lang="ar-IQ" sz="4800" b="1" dirty="0">
                <a:ea typeface="Calibri"/>
                <a:cs typeface="Simplified Arabic"/>
              </a:rPr>
              <a:t>شكرا  لمتابعتكم واصغائكم</a:t>
            </a:r>
            <a:endParaRPr lang="en-US" sz="4800" dirty="0">
              <a:ea typeface="Calibri"/>
              <a:cs typeface="Arial"/>
            </a:endParaRPr>
          </a:p>
          <a:p>
            <a:pPr algn="ctr">
              <a:lnSpc>
                <a:spcPct val="115000"/>
              </a:lnSpc>
              <a:spcAft>
                <a:spcPts val="1000"/>
              </a:spcAft>
            </a:pPr>
            <a:r>
              <a:rPr lang="ar-IQ" sz="4800" b="1" dirty="0">
                <a:ea typeface="Calibri"/>
                <a:cs typeface="Simplified Arabic"/>
              </a:rPr>
              <a:t>طلبتي الاعزاء</a:t>
            </a:r>
            <a:endParaRPr lang="en-US" sz="4800" dirty="0">
              <a:ea typeface="Calibri"/>
              <a:cs typeface="Arial"/>
            </a:endParaRPr>
          </a:p>
          <a:p>
            <a:pPr algn="ctr">
              <a:lnSpc>
                <a:spcPct val="115000"/>
              </a:lnSpc>
              <a:spcAft>
                <a:spcPts val="1000"/>
              </a:spcAft>
            </a:pPr>
            <a:r>
              <a:rPr lang="ar-IQ" sz="4800" b="1" dirty="0">
                <a:ea typeface="Calibri"/>
                <a:cs typeface="Simplified Arabic"/>
              </a:rPr>
              <a:t>والى محاضرة اخرى بأذن الله</a:t>
            </a:r>
            <a:endParaRPr lang="en-US" sz="4800" dirty="0">
              <a:ea typeface="Calibri"/>
              <a:cs typeface="Arial"/>
            </a:endParaRPr>
          </a:p>
        </p:txBody>
      </p:sp>
    </p:spTree>
    <p:extLst>
      <p:ext uri="{BB962C8B-B14F-4D97-AF65-F5344CB8AC3E}">
        <p14:creationId xmlns:p14="http://schemas.microsoft.com/office/powerpoint/2010/main" val="105476823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407</Words>
  <Application>Microsoft Office PowerPoint</Application>
  <PresentationFormat>On-screen Show (4:3)</PresentationFormat>
  <Paragraphs>25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سمة Office</vt:lpstr>
      <vt:lpstr>مواصفات العرض السياحي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مواصفات العرض السياحي </dc:title>
  <dc:creator>TheCastle</dc:creator>
  <cp:lastModifiedBy>Maher</cp:lastModifiedBy>
  <cp:revision>19</cp:revision>
  <dcterms:created xsi:type="dcterms:W3CDTF">2020-04-14T13:37:22Z</dcterms:created>
  <dcterms:modified xsi:type="dcterms:W3CDTF">2020-04-14T19:12:29Z</dcterms:modified>
</cp:coreProperties>
</file>