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2" r:id="rId5"/>
    <p:sldId id="258" r:id="rId6"/>
    <p:sldId id="263" r:id="rId7"/>
    <p:sldId id="259" r:id="rId8"/>
    <p:sldId id="264" r:id="rId9"/>
  </p:sldIdLst>
  <p:sldSz cx="12192000" cy="6858000"/>
  <p:notesSz cx="6858000" cy="9144000"/>
  <p:defaultTextStyle>
    <a:defPPr>
      <a:defRPr lang="ar-IQ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88F35-1071-4ED4-A314-BA970B282ED6}" type="datetimeFigureOut">
              <a:rPr lang="ar-IQ" smtClean="0"/>
              <a:t>25/08/1441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18F20-27C5-46AD-8886-23CDE00303C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6102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88F35-1071-4ED4-A314-BA970B282ED6}" type="datetimeFigureOut">
              <a:rPr lang="ar-IQ" smtClean="0"/>
              <a:t>25/08/1441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18F20-27C5-46AD-8886-23CDE00303C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16579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88F35-1071-4ED4-A314-BA970B282ED6}" type="datetimeFigureOut">
              <a:rPr lang="ar-IQ" smtClean="0"/>
              <a:t>25/08/1441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18F20-27C5-46AD-8886-23CDE00303C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3700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88F35-1071-4ED4-A314-BA970B282ED6}" type="datetimeFigureOut">
              <a:rPr lang="ar-IQ" smtClean="0"/>
              <a:t>25/08/1441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18F20-27C5-46AD-8886-23CDE00303C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97177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88F35-1071-4ED4-A314-BA970B282ED6}" type="datetimeFigureOut">
              <a:rPr lang="ar-IQ" smtClean="0"/>
              <a:t>25/08/1441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18F20-27C5-46AD-8886-23CDE00303C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04730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88F35-1071-4ED4-A314-BA970B282ED6}" type="datetimeFigureOut">
              <a:rPr lang="ar-IQ" smtClean="0"/>
              <a:t>25/08/1441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18F20-27C5-46AD-8886-23CDE00303C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7432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88F35-1071-4ED4-A314-BA970B282ED6}" type="datetimeFigureOut">
              <a:rPr lang="ar-IQ" smtClean="0"/>
              <a:t>25/08/1441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18F20-27C5-46AD-8886-23CDE00303C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41944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88F35-1071-4ED4-A314-BA970B282ED6}" type="datetimeFigureOut">
              <a:rPr lang="ar-IQ" smtClean="0"/>
              <a:t>25/08/1441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18F20-27C5-46AD-8886-23CDE00303C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51971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88F35-1071-4ED4-A314-BA970B282ED6}" type="datetimeFigureOut">
              <a:rPr lang="ar-IQ" smtClean="0"/>
              <a:t>25/08/1441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18F20-27C5-46AD-8886-23CDE00303C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81355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88F35-1071-4ED4-A314-BA970B282ED6}" type="datetimeFigureOut">
              <a:rPr lang="ar-IQ" smtClean="0"/>
              <a:t>25/08/1441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18F20-27C5-46AD-8886-23CDE00303C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15369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88F35-1071-4ED4-A314-BA970B282ED6}" type="datetimeFigureOut">
              <a:rPr lang="ar-IQ" smtClean="0"/>
              <a:t>25/08/1441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18F20-27C5-46AD-8886-23CDE00303C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48707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88F35-1071-4ED4-A314-BA970B282ED6}" type="datetimeFigureOut">
              <a:rPr lang="ar-IQ" smtClean="0"/>
              <a:t>25/08/1441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18F20-27C5-46AD-8886-23CDE00303C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76874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8012" y="444137"/>
            <a:ext cx="11351622" cy="5891349"/>
          </a:xfrm>
        </p:spPr>
        <p:txBody>
          <a:bodyPr/>
          <a:lstStyle/>
          <a:p>
            <a:endParaRPr lang="ar-IQ" dirty="0" smtClean="0"/>
          </a:p>
          <a:p>
            <a:endParaRPr lang="ar-IQ" dirty="0"/>
          </a:p>
          <a:p>
            <a:r>
              <a:rPr lang="ar-IQ" sz="4800" dirty="0" smtClean="0">
                <a:cs typeface="+mj-cs"/>
              </a:rPr>
              <a:t>محاضرة الجزء </a:t>
            </a:r>
            <a:r>
              <a:rPr lang="ar-IQ" sz="4800" dirty="0" smtClean="0">
                <a:cs typeface="+mj-cs"/>
              </a:rPr>
              <a:t>الثاني   </a:t>
            </a:r>
          </a:p>
          <a:p>
            <a:r>
              <a:rPr lang="ar-IQ" sz="4800" dirty="0" smtClean="0">
                <a:cs typeface="+mj-cs"/>
              </a:rPr>
              <a:t> </a:t>
            </a:r>
            <a:endParaRPr lang="ar-IQ" sz="4800" dirty="0" smtClean="0">
              <a:cs typeface="+mj-cs"/>
            </a:endParaRPr>
          </a:p>
          <a:p>
            <a:r>
              <a:rPr lang="ar-IQ" sz="4800" dirty="0" smtClean="0">
                <a:cs typeface="+mj-cs"/>
              </a:rPr>
              <a:t>تخطيط احتياجات المنظمة من </a:t>
            </a:r>
            <a:r>
              <a:rPr lang="ar-IQ" sz="4800" dirty="0">
                <a:cs typeface="+mj-cs"/>
              </a:rPr>
              <a:t>الموارد </a:t>
            </a:r>
            <a:r>
              <a:rPr lang="ar-IQ" sz="4800" dirty="0" smtClean="0">
                <a:cs typeface="+mj-cs"/>
              </a:rPr>
              <a:t>البشرية</a:t>
            </a:r>
          </a:p>
          <a:p>
            <a:r>
              <a:rPr lang="ar-IQ" sz="4800" dirty="0" smtClean="0">
                <a:cs typeface="+mj-cs"/>
              </a:rPr>
              <a:t> ( أسئلة وإجابات </a:t>
            </a:r>
            <a:r>
              <a:rPr lang="ar-IQ" sz="4800" dirty="0">
                <a:cs typeface="+mj-cs"/>
              </a:rPr>
              <a:t>)</a:t>
            </a:r>
            <a:endParaRPr lang="ar-IQ" sz="4800" dirty="0" smtClean="0">
              <a:cs typeface="+mj-cs"/>
            </a:endParaRPr>
          </a:p>
          <a:p>
            <a:endParaRPr lang="ar-IQ" sz="4000" dirty="0" smtClean="0">
              <a:cs typeface="+mj-cs"/>
            </a:endParaRPr>
          </a:p>
          <a:p>
            <a:endParaRPr lang="ar-IQ" sz="4000" dirty="0" smtClean="0">
              <a:cs typeface="+mj-cs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827993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66206"/>
            <a:ext cx="10515600" cy="5510757"/>
          </a:xfrm>
        </p:spPr>
        <p:txBody>
          <a:bodyPr/>
          <a:lstStyle/>
          <a:p>
            <a:pPr marL="0" indent="0" algn="r">
              <a:buNone/>
            </a:pPr>
            <a:endParaRPr lang="ar-IQ" dirty="0" smtClean="0"/>
          </a:p>
          <a:p>
            <a:pPr marL="0" indent="0" algn="r">
              <a:buNone/>
            </a:pPr>
            <a:endParaRPr lang="ar-IQ" dirty="0"/>
          </a:p>
          <a:p>
            <a:pPr marL="0" indent="0" algn="r">
              <a:buNone/>
            </a:pPr>
            <a:endParaRPr lang="ar-IQ" dirty="0" smtClean="0"/>
          </a:p>
          <a:p>
            <a:pPr marL="0" indent="0" algn="ctr">
              <a:buNone/>
            </a:pPr>
            <a:r>
              <a:rPr lang="ar-IQ" sz="3600" b="1" u="sng" dirty="0" smtClean="0">
                <a:solidFill>
                  <a:srgbClr val="FF0000"/>
                </a:solidFill>
                <a:cs typeface="+mj-cs"/>
              </a:rPr>
              <a:t>السؤال الأول</a:t>
            </a:r>
          </a:p>
          <a:p>
            <a:pPr marL="0" indent="0" algn="ctr">
              <a:buNone/>
            </a:pPr>
            <a:endParaRPr lang="ar-IQ" dirty="0" smtClean="0">
              <a:cs typeface="+mj-cs"/>
            </a:endParaRPr>
          </a:p>
          <a:p>
            <a:pPr marL="0" indent="0" algn="ctr">
              <a:buNone/>
            </a:pPr>
            <a:r>
              <a:rPr lang="ar-IQ" dirty="0" smtClean="0">
                <a:solidFill>
                  <a:srgbClr val="FFFF00"/>
                </a:solidFill>
                <a:cs typeface="+mj-cs"/>
              </a:rPr>
              <a:t>ما هي المراحل التي تقوم بها المنظمة لتخطيط احتياجاتها من الموارد البشرية ؟</a:t>
            </a:r>
            <a:endParaRPr lang="ar-IQ" dirty="0">
              <a:solidFill>
                <a:srgbClr val="FFFF0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66547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327" y="600891"/>
            <a:ext cx="11390810" cy="5576072"/>
          </a:xfrm>
        </p:spPr>
        <p:txBody>
          <a:bodyPr>
            <a:normAutofit/>
          </a:bodyPr>
          <a:lstStyle/>
          <a:p>
            <a:pPr marL="0" indent="0" algn="ctr" rtl="1">
              <a:lnSpc>
                <a:spcPct val="150000"/>
              </a:lnSpc>
              <a:spcAft>
                <a:spcPts val="0"/>
              </a:spcAft>
              <a:buNone/>
            </a:pPr>
            <a:r>
              <a:rPr lang="ar-SA" b="1" u="sng" dirty="0">
                <a:solidFill>
                  <a:srgbClr val="000000"/>
                </a:solidFill>
                <a:ea typeface="Times New Roman" panose="02020603050405020304" pitchFamily="18" charset="0"/>
                <a:cs typeface="Simplified Arabic" panose="02020603050405020304" pitchFamily="18" charset="-78"/>
              </a:rPr>
              <a:t>المرحلة الاولى ...التنبؤ بالطلب على المواد </a:t>
            </a:r>
            <a:r>
              <a:rPr lang="ar-SA" b="1" u="sng" dirty="0" smtClean="0">
                <a:solidFill>
                  <a:srgbClr val="000000"/>
                </a:solidFill>
                <a:ea typeface="Times New Roman" panose="02020603050405020304" pitchFamily="18" charset="0"/>
                <a:cs typeface="Simplified Arabic" panose="02020603050405020304" pitchFamily="18" charset="-78"/>
              </a:rPr>
              <a:t>البشرية</a:t>
            </a:r>
            <a:r>
              <a:rPr lang="ar-SA" b="1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ar-IQ" b="1" dirty="0" smtClean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lnSpc>
                <a:spcPct val="150000"/>
              </a:lnSpc>
              <a:spcAft>
                <a:spcPts val="0"/>
              </a:spcAft>
              <a:buNone/>
            </a:pPr>
            <a:r>
              <a:rPr lang="ar-IQ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IQ" b="1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ar-SA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وتعد </a:t>
            </a:r>
            <a:r>
              <a:rPr lang="ar-SA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هذه المرحلة من أهم مراحل التخطيط وهي:</a:t>
            </a:r>
            <a:endParaRPr lang="en-US" dirty="0" smtClean="0">
              <a:effectLst/>
            </a:endParaRPr>
          </a:p>
          <a:p>
            <a:pPr marL="342900" lvl="0" indent="-342900" algn="just" rtl="1">
              <a:lnSpc>
                <a:spcPct val="150000"/>
              </a:lnSpc>
              <a:spcAft>
                <a:spcPts val="0"/>
              </a:spcAft>
              <a:buFont typeface="Simplified Arabic" panose="02020603050405020304" pitchFamily="18" charset="-78"/>
              <a:buAutoNum type="arabic1Minus"/>
            </a:pPr>
            <a:r>
              <a:rPr lang="ar-SA" dirty="0">
                <a:ea typeface="Calibri" panose="020F0502020204030204" pitchFamily="34" charset="0"/>
                <a:cs typeface="Simplified Arabic" panose="02020603050405020304" pitchFamily="18" charset="-78"/>
              </a:rPr>
              <a:t>تقدير النشاط المتوقع عمله في المنظمة مستقبلا بالكمية والقيمة في فترة الخطة وهذه العملية تكون غالبا بحاجة الى تقدير الخبراء للاحتياجات في إداراتهم وذلك لان </a:t>
            </a:r>
            <a:r>
              <a:rPr lang="ar-SA" dirty="0">
                <a:ea typeface="Times New Roman" panose="02020603050405020304" pitchFamily="18" charset="0"/>
                <a:cs typeface="Simplified Arabic" panose="02020603050405020304" pitchFamily="18" charset="-78"/>
              </a:rPr>
              <a:t>المديرون هم من يقدر احتياجات إداراتهم المتوقعة </a:t>
            </a:r>
            <a:r>
              <a:rPr lang="ar-SA" b="1" dirty="0">
                <a:solidFill>
                  <a:srgbClr val="000000"/>
                </a:solidFill>
                <a:ea typeface="Times New Roman" panose="02020603050405020304" pitchFamily="18" charset="0"/>
                <a:cs typeface="Simplified Arabic" panose="02020603050405020304" pitchFamily="18" charset="-78"/>
              </a:rPr>
              <a:t>.</a:t>
            </a:r>
            <a:endParaRPr lang="en-US" u="none" strike="noStrike" dirty="0" smtClean="0">
              <a:effectLst/>
            </a:endParaRPr>
          </a:p>
          <a:p>
            <a:pPr marL="342900" lvl="0" indent="-342900" algn="just" rtl="1">
              <a:lnSpc>
                <a:spcPct val="150000"/>
              </a:lnSpc>
              <a:spcAft>
                <a:spcPts val="0"/>
              </a:spcAft>
              <a:buFont typeface="Simplified Arabic" panose="02020603050405020304" pitchFamily="18" charset="-78"/>
              <a:buAutoNum type="arabic1Minus"/>
            </a:pPr>
            <a:r>
              <a:rPr lang="ar-SA" dirty="0">
                <a:solidFill>
                  <a:srgbClr val="000000"/>
                </a:solidFill>
                <a:ea typeface="Times New Roman" panose="02020603050405020304" pitchFamily="18" charset="0"/>
                <a:cs typeface="Simplified Arabic" panose="02020603050405020304" pitchFamily="18" charset="-78"/>
              </a:rPr>
              <a:t>التحليل الإحصائي للمتغيرات في الماضي بناءً على التنبؤ للمستقبل :</a:t>
            </a:r>
            <a:r>
              <a:rPr lang="ar-SA" b="1" dirty="0">
                <a:solidFill>
                  <a:srgbClr val="000000"/>
                </a:solidFill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SA" dirty="0">
                <a:ea typeface="Calibri" panose="020F0502020204030204" pitchFamily="34" charset="0"/>
                <a:cs typeface="Simplified Arabic" panose="02020603050405020304" pitchFamily="18" charset="-78"/>
              </a:rPr>
              <a:t>وفي هذه المرحلة يتم المقارنة بين حالات العرض و الطلب داخل و خارج المنظمة </a:t>
            </a:r>
            <a:r>
              <a:rPr lang="ar-IQ" dirty="0" smtClean="0">
                <a:ea typeface="Calibri" panose="020F0502020204030204" pitchFamily="34" charset="0"/>
                <a:cs typeface="Simplified Arabic" panose="02020603050405020304" pitchFamily="18" charset="-78"/>
              </a:rPr>
              <a:t>.</a:t>
            </a:r>
            <a:endParaRPr lang="en-US" u="none" strike="noStrike" dirty="0" smtClean="0">
              <a:effectLst/>
            </a:endParaRPr>
          </a:p>
          <a:p>
            <a:pPr marL="0" indent="0" algn="r" rtl="1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760530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697" y="457200"/>
            <a:ext cx="11443063" cy="60481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ar-IQ" sz="3200" dirty="0">
              <a:cs typeface="+mj-cs"/>
            </a:endParaRPr>
          </a:p>
          <a:p>
            <a:pPr marL="0" indent="0" algn="ctr">
              <a:buNone/>
            </a:pPr>
            <a:endParaRPr lang="ar-IQ" sz="3200" dirty="0" smtClean="0">
              <a:cs typeface="+mj-cs"/>
            </a:endParaRPr>
          </a:p>
          <a:p>
            <a:pPr marL="0" indent="0" algn="ctr">
              <a:buNone/>
            </a:pPr>
            <a:endParaRPr lang="ar-IQ" sz="3200" dirty="0">
              <a:cs typeface="+mj-cs"/>
            </a:endParaRPr>
          </a:p>
          <a:p>
            <a:pPr marL="0" indent="0" algn="ctr">
              <a:buNone/>
            </a:pPr>
            <a:r>
              <a:rPr lang="ar-IQ" sz="3200" b="1" u="sng" dirty="0" smtClean="0">
                <a:solidFill>
                  <a:srgbClr val="FF0000"/>
                </a:solidFill>
                <a:cs typeface="+mj-cs"/>
              </a:rPr>
              <a:t>السؤال الثاني </a:t>
            </a:r>
          </a:p>
          <a:p>
            <a:pPr marL="0" indent="0" algn="ctr">
              <a:buNone/>
            </a:pPr>
            <a:endParaRPr lang="ar-IQ" sz="3200" dirty="0" smtClean="0">
              <a:cs typeface="+mj-cs"/>
            </a:endParaRPr>
          </a:p>
          <a:p>
            <a:pPr marL="0" indent="0" algn="ctr">
              <a:buNone/>
            </a:pPr>
            <a:r>
              <a:rPr lang="ar-IQ" dirty="0">
                <a:solidFill>
                  <a:srgbClr val="FFFF00"/>
                </a:solidFill>
                <a:ea typeface="Calibri" panose="020F0502020204030204" pitchFamily="34" charset="0"/>
                <a:cs typeface="+mj-cs"/>
              </a:rPr>
              <a:t>وفق مرحلة </a:t>
            </a:r>
            <a:r>
              <a:rPr lang="ar-SA" dirty="0">
                <a:solidFill>
                  <a:srgbClr val="FFFF00"/>
                </a:solidFill>
                <a:ea typeface="Calibri" panose="020F0502020204030204" pitchFamily="34" charset="0"/>
                <a:cs typeface="+mj-cs"/>
              </a:rPr>
              <a:t>التنبؤ بالطلب على المواد </a:t>
            </a:r>
            <a:r>
              <a:rPr lang="ar-SA" dirty="0" smtClean="0">
                <a:solidFill>
                  <a:srgbClr val="FFFF00"/>
                </a:solidFill>
                <a:ea typeface="Calibri" panose="020F0502020204030204" pitchFamily="34" charset="0"/>
                <a:cs typeface="+mj-cs"/>
              </a:rPr>
              <a:t>البشرية</a:t>
            </a:r>
            <a:r>
              <a:rPr lang="ar-IQ" dirty="0">
                <a:solidFill>
                  <a:srgbClr val="FFFF00"/>
                </a:solidFill>
                <a:ea typeface="Calibri" panose="020F0502020204030204" pitchFamily="34" charset="0"/>
                <a:cs typeface="+mj-cs"/>
              </a:rPr>
              <a:t>،</a:t>
            </a:r>
            <a:r>
              <a:rPr lang="ar-SA" dirty="0" smtClean="0">
                <a:solidFill>
                  <a:srgbClr val="FFFF00"/>
                </a:solidFill>
                <a:ea typeface="Calibri" panose="020F0502020204030204" pitchFamily="34" charset="0"/>
                <a:cs typeface="+mj-cs"/>
              </a:rPr>
              <a:t> </a:t>
            </a:r>
            <a:r>
              <a:rPr lang="ar-IQ" dirty="0">
                <a:solidFill>
                  <a:srgbClr val="FFFF00"/>
                </a:solidFill>
                <a:ea typeface="Calibri" panose="020F0502020204030204" pitchFamily="34" charset="0"/>
                <a:cs typeface="+mj-cs"/>
              </a:rPr>
              <a:t>كي</a:t>
            </a:r>
            <a:r>
              <a:rPr lang="ar-IQ" dirty="0" smtClean="0">
                <a:solidFill>
                  <a:srgbClr val="FFFF00"/>
                </a:solidFill>
                <a:ea typeface="Calibri" panose="020F0502020204030204" pitchFamily="34" charset="0"/>
                <a:cs typeface="+mj-cs"/>
              </a:rPr>
              <a:t>ف</a:t>
            </a:r>
            <a:r>
              <a:rPr lang="ar-SA" dirty="0" smtClean="0">
                <a:solidFill>
                  <a:srgbClr val="FFFF00"/>
                </a:solidFill>
                <a:ea typeface="Calibri" panose="020F0502020204030204" pitchFamily="34" charset="0"/>
                <a:cs typeface="+mj-cs"/>
              </a:rPr>
              <a:t> يتم تحليل</a:t>
            </a:r>
            <a:r>
              <a:rPr lang="ar-IQ" dirty="0" smtClean="0">
                <a:solidFill>
                  <a:srgbClr val="FFFF00"/>
                </a:solidFill>
                <a:ea typeface="Calibri" panose="020F0502020204030204" pitchFamily="34" charset="0"/>
                <a:cs typeface="+mj-cs"/>
              </a:rPr>
              <a:t> العرض</a:t>
            </a:r>
            <a:r>
              <a:rPr lang="ar-SA" dirty="0" smtClean="0">
                <a:solidFill>
                  <a:srgbClr val="FFFF00"/>
                </a:solidFill>
                <a:ea typeface="Calibri" panose="020F0502020204030204" pitchFamily="34" charset="0"/>
                <a:cs typeface="+mj-cs"/>
              </a:rPr>
              <a:t> </a:t>
            </a:r>
            <a:r>
              <a:rPr lang="ar-IQ" dirty="0" smtClean="0">
                <a:solidFill>
                  <a:srgbClr val="FFFF00"/>
                </a:solidFill>
                <a:ea typeface="Calibri" panose="020F0502020204030204" pitchFamily="34" charset="0"/>
                <a:cs typeface="+mj-cs"/>
              </a:rPr>
              <a:t>و</a:t>
            </a:r>
            <a:r>
              <a:rPr lang="ar-SA" dirty="0" smtClean="0">
                <a:solidFill>
                  <a:srgbClr val="FFFF00"/>
                </a:solidFill>
                <a:ea typeface="Calibri" panose="020F0502020204030204" pitchFamily="34" charset="0"/>
                <a:cs typeface="+mj-cs"/>
              </a:rPr>
              <a:t>الطلب </a:t>
            </a:r>
            <a:r>
              <a:rPr lang="ar-IQ" smtClean="0">
                <a:solidFill>
                  <a:srgbClr val="FFFF00"/>
                </a:solidFill>
                <a:ea typeface="Calibri" panose="020F0502020204030204" pitchFamily="34" charset="0"/>
                <a:cs typeface="+mj-cs"/>
              </a:rPr>
              <a:t>ضمن هذه مرحلة </a:t>
            </a:r>
            <a:r>
              <a:rPr lang="ar-IQ" dirty="0">
                <a:solidFill>
                  <a:srgbClr val="FFFF00"/>
                </a:solidFill>
                <a:ea typeface="Calibri" panose="020F0502020204030204" pitchFamily="34" charset="0"/>
                <a:cs typeface="+mj-cs"/>
              </a:rPr>
              <a:t>؟</a:t>
            </a:r>
            <a:endParaRPr lang="ar-IQ" dirty="0">
              <a:solidFill>
                <a:srgbClr val="FFFF0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75764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760"/>
            <a:ext cx="10515600" cy="5811203"/>
          </a:xfrm>
        </p:spPr>
        <p:txBody>
          <a:bodyPr>
            <a:normAutofit/>
          </a:bodyPr>
          <a:lstStyle/>
          <a:p>
            <a:pPr marL="342900" lvl="0" indent="-342900" algn="just" rtl="1">
              <a:lnSpc>
                <a:spcPct val="150000"/>
              </a:lnSpc>
              <a:spcAft>
                <a:spcPts val="1000"/>
              </a:spcAft>
              <a:tabLst>
                <a:tab pos="457200" algn="l"/>
              </a:tabLst>
            </a:pPr>
            <a:endParaRPr lang="en-US" sz="1900" dirty="0" smtClean="0">
              <a:effectLst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marL="0" lvl="0" indent="0" algn="ctr" rtl="1">
              <a:lnSpc>
                <a:spcPct val="150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ar-SA" sz="3200" u="sng" dirty="0" smtClean="0">
                <a:effectLst/>
                <a:ea typeface="Calibri" panose="020F0502020204030204" pitchFamily="34" charset="0"/>
                <a:cs typeface="Simplified Arabic" panose="02020603050405020304" pitchFamily="18" charset="-78"/>
              </a:rPr>
              <a:t>يتم"  تحليل الطلب من خلال مايأتي :</a:t>
            </a:r>
            <a:endParaRPr lang="en-US" sz="3200" u="sng" dirty="0" smtClean="0">
              <a:effectLst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marL="342900" lvl="0" indent="-342900" algn="just" rtl="1">
              <a:lnSpc>
                <a:spcPct val="150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ar-SA" sz="3200" dirty="0" smtClean="0">
                <a:effectLst/>
                <a:ea typeface="Calibri" panose="020F0502020204030204" pitchFamily="34" charset="0"/>
                <a:cs typeface="Simplified Arabic" panose="02020603050405020304" pitchFamily="18" charset="-78"/>
              </a:rPr>
              <a:t>عدد الأفراد الذين يحتاجهم العمل في كل أقسام المنظمة .</a:t>
            </a:r>
            <a:endParaRPr lang="en-US" sz="3200" dirty="0" smtClean="0">
              <a:effectLst/>
            </a:endParaRPr>
          </a:p>
          <a:p>
            <a:pPr marL="342900" lvl="0" indent="-342900" algn="just" rtl="1">
              <a:lnSpc>
                <a:spcPct val="150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ar-SA" sz="3200" dirty="0" smtClean="0">
                <a:effectLst/>
                <a:ea typeface="Calibri" panose="020F0502020204030204" pitchFamily="34" charset="0"/>
                <a:cs typeface="Simplified Arabic" panose="02020603050405020304" pitchFamily="18" charset="-78"/>
              </a:rPr>
              <a:t>وكذلك العمل المطلوب منهم .</a:t>
            </a:r>
            <a:endParaRPr lang="en-US" sz="3200" dirty="0" smtClean="0">
              <a:effectLst/>
            </a:endParaRPr>
          </a:p>
          <a:p>
            <a:pPr marL="342900" lvl="0" indent="-342900" algn="just" rtl="1">
              <a:lnSpc>
                <a:spcPct val="150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ar-SA" sz="3200" dirty="0" smtClean="0">
                <a:effectLst/>
                <a:ea typeface="Calibri" panose="020F0502020204030204" pitchFamily="34" charset="0"/>
                <a:cs typeface="Simplified Arabic" panose="02020603050405020304" pitchFamily="18" charset="-78"/>
              </a:rPr>
              <a:t> وتحليل المهارات المطلوبة من الأفراد .</a:t>
            </a:r>
            <a:endParaRPr lang="en-US" sz="3200" dirty="0" smtClean="0">
              <a:effectLst/>
            </a:endParaRPr>
          </a:p>
          <a:p>
            <a:pPr marL="342900" lvl="0" indent="-342900" algn="just" rtl="1">
              <a:lnSpc>
                <a:spcPct val="150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ar-SA" sz="3200" dirty="0" smtClean="0">
                <a:effectLst/>
                <a:ea typeface="Calibri" panose="020F0502020204030204" pitchFamily="34" charset="0"/>
                <a:cs typeface="Simplified Arabic" panose="02020603050405020304" pitchFamily="18" charset="-78"/>
              </a:rPr>
              <a:t> والتكلفة المتوقعة لاجتذابهم .</a:t>
            </a:r>
            <a:r>
              <a:rPr lang="en-US" sz="3200" dirty="0" smtClean="0">
                <a:effectLst/>
                <a:latin typeface="Simplified Arabic" panose="02020603050405020304" pitchFamily="18" charset="-78"/>
                <a:ea typeface="Calibri" panose="020F0502020204030204" pitchFamily="34" charset="0"/>
              </a:rPr>
              <a:t> </a:t>
            </a:r>
            <a:endParaRPr lang="en-US" sz="3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r" rtl="1">
              <a:lnSpc>
                <a:spcPct val="115000"/>
              </a:lnSpc>
              <a:spcAft>
                <a:spcPts val="1000"/>
              </a:spcAft>
              <a:buNone/>
              <a:tabLst>
                <a:tab pos="790575" algn="l"/>
              </a:tabLst>
            </a:pPr>
            <a:endParaRPr lang="en-US" sz="2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77499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48640"/>
            <a:ext cx="10515600" cy="5628323"/>
          </a:xfrm>
        </p:spPr>
        <p:txBody>
          <a:bodyPr/>
          <a:lstStyle/>
          <a:p>
            <a:pPr marL="342900" lvl="0" indent="-342900" algn="just" rtl="1">
              <a:lnSpc>
                <a:spcPct val="150000"/>
              </a:lnSpc>
              <a:spcAft>
                <a:spcPts val="1000"/>
              </a:spcAft>
              <a:tabLst>
                <a:tab pos="457200" algn="l"/>
              </a:tabLst>
            </a:pPr>
            <a:endParaRPr lang="en-US" sz="1000" dirty="0">
              <a:solidFill>
                <a:prstClr val="black"/>
              </a:solidFill>
            </a:endParaRPr>
          </a:p>
          <a:p>
            <a:pPr marL="0" lvl="0" indent="0" algn="ctr" rtl="1">
              <a:lnSpc>
                <a:spcPct val="150000"/>
              </a:lnSpc>
              <a:spcAft>
                <a:spcPts val="1000"/>
              </a:spcAft>
              <a:buNone/>
            </a:pPr>
            <a:r>
              <a:rPr lang="ar-IQ" sz="2400" b="1" u="sng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و</a:t>
            </a:r>
            <a:r>
              <a:rPr lang="ar-SA" sz="2400" b="1" u="sng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من </a:t>
            </a:r>
            <a:r>
              <a:rPr lang="ar-SA" sz="2400" b="1" u="sng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ثم يتم  تحليل العرض :  إما </a:t>
            </a:r>
            <a:r>
              <a:rPr lang="ar-SA" sz="2400" b="1" u="sng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داخلي</a:t>
            </a:r>
            <a:r>
              <a:rPr lang="ar-IQ" sz="2400" b="1" u="sng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اً</a:t>
            </a:r>
            <a:r>
              <a:rPr lang="ar-SA" sz="2400" b="1" u="sng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 </a:t>
            </a:r>
            <a:r>
              <a:rPr lang="ar-SA" sz="2400" b="1" u="sng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– </a:t>
            </a:r>
            <a:r>
              <a:rPr lang="ar-IQ" sz="2400" b="1" u="sng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أو </a:t>
            </a:r>
            <a:r>
              <a:rPr lang="ar-SA" sz="2400" b="1" u="sng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خارجي</a:t>
            </a:r>
            <a:r>
              <a:rPr lang="ar-IQ" sz="2400" b="1" u="sng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اً</a:t>
            </a:r>
            <a:r>
              <a:rPr lang="ar-SA" sz="2400" b="1" u="sng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 </a:t>
            </a:r>
            <a:r>
              <a:rPr lang="ar-SA" sz="2400" b="1" u="sng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:</a:t>
            </a:r>
            <a:endParaRPr lang="en-US" sz="2400" b="1" u="sng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  <a:p>
            <a:pPr marL="88265" lvl="0" algn="just" rtl="1">
              <a:lnSpc>
                <a:spcPct val="150000"/>
              </a:lnSpc>
              <a:spcAft>
                <a:spcPts val="1000"/>
              </a:spcAft>
            </a:pPr>
            <a:r>
              <a:rPr lang="ar-SA" sz="2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العرض من داخل المنظمة : هو تقدير احتياجات المنظمة من مخزونها الحالي للموارد البشرية .</a:t>
            </a:r>
            <a:endParaRPr lang="en-US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  <a:p>
            <a:pPr marL="0" lvl="0" indent="0" algn="ctr" rtl="1">
              <a:lnSpc>
                <a:spcPct val="150000"/>
              </a:lnSpc>
              <a:spcAft>
                <a:spcPts val="1000"/>
              </a:spcAft>
              <a:buNone/>
            </a:pPr>
            <a:r>
              <a:rPr lang="ar-SA" sz="2000" b="1" u="sng" dirty="0">
                <a:solidFill>
                  <a:prstClr val="black"/>
                </a:solidFill>
                <a:ea typeface="Calibri" panose="020F0502020204030204" pitchFamily="34" charset="0"/>
                <a:cs typeface="+mj-cs"/>
              </a:rPr>
              <a:t>أما خطواته فتتضمن التساؤلات الأتية :</a:t>
            </a:r>
            <a:endParaRPr lang="en-US" sz="2000" b="1" u="sng" dirty="0">
              <a:solidFill>
                <a:prstClr val="black"/>
              </a:solidFill>
              <a:cs typeface="+mj-cs"/>
            </a:endParaRPr>
          </a:p>
          <a:p>
            <a:pPr marL="342900" lvl="0" indent="-342900" algn="just" rtl="1">
              <a:lnSpc>
                <a:spcPct val="150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ar-SA" sz="2000" dirty="0">
                <a:solidFill>
                  <a:prstClr val="black"/>
                </a:solidFill>
                <a:ea typeface="Calibri" panose="020F0502020204030204" pitchFamily="34" charset="0"/>
                <a:cs typeface="+mj-cs"/>
              </a:rPr>
              <a:t>كم عدد الأفراد الموجودين حالياً في كل تصنيف وظيفي ؟</a:t>
            </a:r>
            <a:endParaRPr lang="en-US" sz="2000" dirty="0">
              <a:solidFill>
                <a:prstClr val="black"/>
              </a:solidFill>
              <a:cs typeface="+mj-cs"/>
            </a:endParaRPr>
          </a:p>
          <a:p>
            <a:pPr marL="342900" lvl="0" indent="-342900" algn="just" rtl="1">
              <a:lnSpc>
                <a:spcPct val="150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ar-SA" sz="2000" dirty="0">
                <a:solidFill>
                  <a:prstClr val="black"/>
                </a:solidFill>
                <a:ea typeface="Calibri" panose="020F0502020204030204" pitchFamily="34" charset="0"/>
                <a:cs typeface="+mj-cs"/>
              </a:rPr>
              <a:t>كم عدد الأفراد الذين سيستمرون في كل وظيفة ؟</a:t>
            </a:r>
            <a:endParaRPr lang="en-US" sz="2000" dirty="0">
              <a:solidFill>
                <a:prstClr val="black"/>
              </a:solidFill>
              <a:cs typeface="+mj-cs"/>
            </a:endParaRPr>
          </a:p>
          <a:p>
            <a:pPr marL="342900" lvl="0" indent="-342900" algn="just" rtl="1">
              <a:lnSpc>
                <a:spcPct val="150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ar-SA" sz="2000" dirty="0">
                <a:solidFill>
                  <a:prstClr val="black"/>
                </a:solidFill>
                <a:ea typeface="Calibri" panose="020F0502020204030204" pitchFamily="34" charset="0"/>
                <a:cs typeface="+mj-cs"/>
              </a:rPr>
              <a:t>كم عدد الأفراد الذين سينقلون إلى وظائف أخرى داخل المنظمة ؟</a:t>
            </a:r>
            <a:endParaRPr lang="en-US" sz="2000" dirty="0">
              <a:solidFill>
                <a:prstClr val="black"/>
              </a:solidFill>
              <a:cs typeface="+mj-cs"/>
            </a:endParaRPr>
          </a:p>
          <a:p>
            <a:pPr marL="342900" lvl="0" indent="-342900" algn="just" rtl="1">
              <a:lnSpc>
                <a:spcPct val="150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ar-SA" sz="2000" dirty="0">
                <a:solidFill>
                  <a:prstClr val="black"/>
                </a:solidFill>
                <a:ea typeface="Calibri" panose="020F0502020204030204" pitchFamily="34" charset="0"/>
                <a:cs typeface="+mj-cs"/>
              </a:rPr>
              <a:t>كم عدد الأفراد الذين سيتركون وظائفهم إلى خارج المنظمة ؟</a:t>
            </a:r>
            <a:endParaRPr lang="en-US" sz="2000" dirty="0">
              <a:solidFill>
                <a:prstClr val="black"/>
              </a:solidFill>
              <a:cs typeface="+mj-cs"/>
            </a:endParaRP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34243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451" y="666206"/>
            <a:ext cx="11299372" cy="5734594"/>
          </a:xfrm>
        </p:spPr>
        <p:txBody>
          <a:bodyPr>
            <a:normAutofit/>
          </a:bodyPr>
          <a:lstStyle/>
          <a:p>
            <a:pPr marL="0" indent="0" algn="ctr" rtl="1">
              <a:lnSpc>
                <a:spcPct val="150000"/>
              </a:lnSpc>
              <a:spcAft>
                <a:spcPts val="0"/>
              </a:spcAft>
              <a:buNone/>
            </a:pPr>
            <a:r>
              <a:rPr lang="ar-SA" b="1" u="sng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المرحلة الثانية... تحليل المتاح من الموارد </a:t>
            </a:r>
            <a:r>
              <a:rPr lang="ar-SA" b="1" u="sng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البشرية</a:t>
            </a:r>
            <a:r>
              <a:rPr lang="ar-SA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endParaRPr lang="ar-IQ" b="1" dirty="0" smtClean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0" indent="0" algn="ctr" rtl="1">
              <a:lnSpc>
                <a:spcPct val="150000"/>
              </a:lnSpc>
              <a:spcAft>
                <a:spcPts val="0"/>
              </a:spcAft>
              <a:buNone/>
            </a:pPr>
            <a:endParaRPr lang="ar-IQ" b="1" dirty="0" smtClean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0" indent="0" algn="r" rtl="1">
              <a:lnSpc>
                <a:spcPct val="150000"/>
              </a:lnSpc>
              <a:spcAft>
                <a:spcPts val="0"/>
              </a:spcAft>
              <a:buNone/>
            </a:pPr>
            <a:r>
              <a:rPr lang="ar-IQ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ar-IQ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ويتم 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التحليل بأكثر من طريقة في هذه المرحلة ومن </a:t>
            </a: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أهمها</a:t>
            </a:r>
            <a:r>
              <a:rPr lang="ar-IQ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 rtl="1">
              <a:lnSpc>
                <a:spcPct val="150000"/>
              </a:lnSpc>
              <a:spcAft>
                <a:spcPts val="1000"/>
              </a:spcAft>
              <a:buNone/>
            </a:pPr>
            <a:r>
              <a:rPr lang="ar-IQ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ar-SA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ar-SA" b="1" dirty="0">
                <a:ea typeface="Calibri" panose="020F0502020204030204" pitchFamily="34" charset="0"/>
                <a:cs typeface="Times New Roman" panose="02020603050405020304" pitchFamily="18" charset="0"/>
              </a:rPr>
              <a:t>طريقة مخزون المهارات : </a:t>
            </a:r>
            <a:endParaRPr lang="en-US" dirty="0" smtClean="0">
              <a:effectLst/>
            </a:endParaRPr>
          </a:p>
          <a:p>
            <a:pPr marL="0" indent="0" algn="just" rtl="1">
              <a:lnSpc>
                <a:spcPct val="150000"/>
              </a:lnSpc>
              <a:spcAft>
                <a:spcPts val="1000"/>
              </a:spcAft>
              <a:buNone/>
            </a:pPr>
            <a:r>
              <a:rPr lang="ar-IQ" dirty="0" smtClean="0">
                <a:ea typeface="Calibri" panose="020F0502020204030204" pitchFamily="34" charset="0"/>
                <a:cs typeface="Simplified Arabic" panose="02020603050405020304" pitchFamily="18" charset="-78"/>
              </a:rPr>
              <a:t>   </a:t>
            </a:r>
            <a:r>
              <a:rPr lang="ar-SA" dirty="0" smtClean="0">
                <a:ea typeface="Calibri" panose="020F0502020204030204" pitchFamily="34" charset="0"/>
                <a:cs typeface="Simplified Arabic" panose="02020603050405020304" pitchFamily="18" charset="-78"/>
              </a:rPr>
              <a:t>يتكون </a:t>
            </a:r>
            <a:r>
              <a:rPr lang="ar-SA" dirty="0">
                <a:ea typeface="Calibri" panose="020F0502020204030204" pitchFamily="34" charset="0"/>
                <a:cs typeface="Simplified Arabic" panose="02020603050405020304" pitchFamily="18" charset="-78"/>
              </a:rPr>
              <a:t>من قائمة بأسماء الموظفين الحالين في المنظمة وتحتوي على معلومات تفصيلية عن كل موظف</a:t>
            </a:r>
            <a:endParaRPr lang="en-US" dirty="0" smtClean="0">
              <a:effectLst/>
            </a:endParaRPr>
          </a:p>
          <a:p>
            <a:pPr marL="0" indent="0" algn="just" rtl="1">
              <a:lnSpc>
                <a:spcPct val="150000"/>
              </a:lnSpc>
              <a:spcAft>
                <a:spcPts val="1000"/>
              </a:spcAft>
              <a:buNone/>
            </a:pPr>
            <a:r>
              <a:rPr lang="ar-IQ" dirty="0" smtClean="0">
                <a:ea typeface="Calibri" panose="020F0502020204030204" pitchFamily="34" charset="0"/>
                <a:cs typeface="Simplified Arabic" panose="02020603050405020304" pitchFamily="18" charset="-78"/>
              </a:rPr>
              <a:t>  </a:t>
            </a:r>
            <a:r>
              <a:rPr lang="ar-SA" dirty="0" smtClean="0">
                <a:ea typeface="Calibri" panose="020F0502020204030204" pitchFamily="34" charset="0"/>
                <a:cs typeface="Simplified Arabic" panose="02020603050405020304" pitchFamily="18" charset="-78"/>
              </a:rPr>
              <a:t>( </a:t>
            </a:r>
            <a:r>
              <a:rPr lang="ar-SA" dirty="0">
                <a:ea typeface="Calibri" panose="020F0502020204030204" pitchFamily="34" charset="0"/>
                <a:cs typeface="Simplified Arabic" panose="02020603050405020304" pitchFamily="18" charset="-78"/>
              </a:rPr>
              <a:t>مؤهلاته – خبراته- التدريب – الامتحانات –تطلعاته – رأي مديره المباشر</a:t>
            </a:r>
            <a:r>
              <a:rPr lang="ar-SA" dirty="0" smtClean="0">
                <a:ea typeface="Calibri" panose="020F0502020204030204" pitchFamily="34" charset="0"/>
                <a:cs typeface="Simplified Arabic" panose="02020603050405020304" pitchFamily="18" charset="-78"/>
              </a:rPr>
              <a:t>).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657361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011" y="535577"/>
            <a:ext cx="11377749" cy="5878286"/>
          </a:xfrm>
        </p:spPr>
        <p:txBody>
          <a:bodyPr>
            <a:normAutofit/>
          </a:bodyPr>
          <a:lstStyle/>
          <a:p>
            <a:pPr marL="0" lvl="0" indent="0" algn="just" rtl="1">
              <a:lnSpc>
                <a:spcPct val="150000"/>
              </a:lnSpc>
              <a:spcAft>
                <a:spcPts val="1000"/>
              </a:spcAft>
              <a:buNone/>
            </a:pPr>
            <a:r>
              <a:rPr lang="ar-IQ" sz="2400" dirty="0" smtClean="0">
                <a:solidFill>
                  <a:prstClr val="black"/>
                </a:solidFill>
              </a:rPr>
              <a:t>2</a:t>
            </a:r>
            <a:r>
              <a:rPr lang="ar-SA" sz="2400" b="1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ar-SA" sz="2400" b="1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خرائط الإحلال :</a:t>
            </a:r>
            <a:r>
              <a:rPr lang="ar-SA" sz="2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ar-SA" sz="2400" dirty="0">
                <a:solidFill>
                  <a:prstClr val="black"/>
                </a:solidFill>
                <a:ea typeface="Calibri" panose="020F0502020204030204" pitchFamily="34" charset="0"/>
                <a:cs typeface="Simplified Arabic" panose="02020603050405020304" pitchFamily="18" charset="-78"/>
              </a:rPr>
              <a:t>أشكال بيانية توضح للمخططين الوضع القائم لبعض الوظائف الهامة , والموظفين المتوقع إحلالهم وتحتوى على :</a:t>
            </a:r>
            <a:endParaRPr lang="en-US" sz="2400" dirty="0">
              <a:solidFill>
                <a:prstClr val="black"/>
              </a:solidFill>
            </a:endParaRPr>
          </a:p>
          <a:p>
            <a:pPr marL="0" lvl="0" indent="0" algn="just" rtl="1">
              <a:lnSpc>
                <a:spcPct val="150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ar-IQ" sz="2400" dirty="0" smtClean="0">
                <a:solidFill>
                  <a:prstClr val="black"/>
                </a:solidFill>
                <a:ea typeface="Calibri" panose="020F0502020204030204" pitchFamily="34" charset="0"/>
                <a:cs typeface="Simplified Arabic" panose="02020603050405020304" pitchFamily="18" charset="-78"/>
              </a:rPr>
              <a:t>   </a:t>
            </a:r>
            <a:r>
              <a:rPr lang="ar-SA" sz="2400" dirty="0" smtClean="0">
                <a:solidFill>
                  <a:prstClr val="black"/>
                </a:solidFill>
                <a:ea typeface="Calibri" panose="020F0502020204030204" pitchFamily="34" charset="0"/>
                <a:cs typeface="Simplified Arabic" panose="02020603050405020304" pitchFamily="18" charset="-78"/>
              </a:rPr>
              <a:t>عمر </a:t>
            </a:r>
            <a:r>
              <a:rPr lang="ar-SA" sz="2400" dirty="0">
                <a:solidFill>
                  <a:prstClr val="black"/>
                </a:solidFill>
                <a:ea typeface="Calibri" panose="020F0502020204030204" pitchFamily="34" charset="0"/>
                <a:cs typeface="Simplified Arabic" panose="02020603050405020304" pitchFamily="18" charset="-78"/>
              </a:rPr>
              <a:t>الموظف الحالي – مستوى أدائه  .</a:t>
            </a:r>
            <a:endParaRPr lang="en-US" sz="2400" dirty="0">
              <a:solidFill>
                <a:prstClr val="black"/>
              </a:solidFill>
            </a:endParaRPr>
          </a:p>
          <a:p>
            <a:pPr marL="0" lvl="0" indent="0" algn="just" rtl="1">
              <a:lnSpc>
                <a:spcPct val="150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ar-IQ" sz="2400" dirty="0" smtClean="0">
                <a:solidFill>
                  <a:prstClr val="black"/>
                </a:solidFill>
                <a:ea typeface="Calibri" panose="020F0502020204030204" pitchFamily="34" charset="0"/>
                <a:cs typeface="Simplified Arabic" panose="02020603050405020304" pitchFamily="18" charset="-78"/>
              </a:rPr>
              <a:t>   </a:t>
            </a:r>
            <a:r>
              <a:rPr lang="ar-SA" sz="2400" dirty="0" smtClean="0">
                <a:solidFill>
                  <a:prstClr val="black"/>
                </a:solidFill>
                <a:ea typeface="Calibri" panose="020F0502020204030204" pitchFamily="34" charset="0"/>
                <a:cs typeface="Simplified Arabic" panose="02020603050405020304" pitchFamily="18" charset="-78"/>
              </a:rPr>
              <a:t>عمر </a:t>
            </a:r>
            <a:r>
              <a:rPr lang="ar-SA" sz="2400" dirty="0">
                <a:solidFill>
                  <a:prstClr val="black"/>
                </a:solidFill>
                <a:ea typeface="Calibri" panose="020F0502020204030204" pitchFamily="34" charset="0"/>
                <a:cs typeface="Simplified Arabic" panose="02020603050405020304" pitchFamily="18" charset="-78"/>
              </a:rPr>
              <a:t>المرشح للوظيفة – مستوى أدائه – قدراته مهاراته </a:t>
            </a:r>
            <a:r>
              <a:rPr lang="ar-IQ" sz="2400" dirty="0" smtClean="0">
                <a:solidFill>
                  <a:prstClr val="black"/>
                </a:solidFill>
                <a:ea typeface="Calibri" panose="020F0502020204030204" pitchFamily="34" charset="0"/>
                <a:cs typeface="Simplified Arabic" panose="02020603050405020304" pitchFamily="18" charset="-78"/>
              </a:rPr>
              <a:t>  </a:t>
            </a:r>
          </a:p>
          <a:p>
            <a:pPr marL="0" lvl="0" indent="0" algn="just" rtl="1">
              <a:lnSpc>
                <a:spcPct val="150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ar-IQ" sz="2400" dirty="0" smtClean="0">
                <a:solidFill>
                  <a:prstClr val="black"/>
                </a:solidFill>
                <a:ea typeface="Calibri" panose="020F0502020204030204" pitchFamily="34" charset="0"/>
                <a:cs typeface="Simplified Arabic" panose="02020603050405020304" pitchFamily="18" charset="-78"/>
              </a:rPr>
              <a:t>    اذ</a:t>
            </a:r>
            <a:r>
              <a:rPr lang="ar-SA" sz="2400" dirty="0" smtClean="0">
                <a:solidFill>
                  <a:prstClr val="black"/>
                </a:solidFill>
                <a:ea typeface="Calibri" panose="020F0502020204030204" pitchFamily="34" charset="0"/>
                <a:cs typeface="Simplified Arabic" panose="02020603050405020304" pitchFamily="18" charset="-78"/>
              </a:rPr>
              <a:t> تمك</a:t>
            </a:r>
            <a:r>
              <a:rPr lang="ar-IQ" sz="2400" dirty="0" smtClean="0">
                <a:solidFill>
                  <a:prstClr val="black"/>
                </a:solidFill>
                <a:ea typeface="Calibri" panose="020F0502020204030204" pitchFamily="34" charset="0"/>
                <a:cs typeface="Simplified Arabic" panose="02020603050405020304" pitchFamily="18" charset="-78"/>
              </a:rPr>
              <a:t>ن</a:t>
            </a:r>
            <a:r>
              <a:rPr lang="ar-SA" sz="2400" dirty="0" smtClean="0">
                <a:solidFill>
                  <a:prstClr val="black"/>
                </a:solidFill>
                <a:ea typeface="Calibri" panose="020F0502020204030204" pitchFamily="34" charset="0"/>
                <a:cs typeface="Simplified Arabic" panose="02020603050405020304" pitchFamily="18" charset="-78"/>
              </a:rPr>
              <a:t>نا </a:t>
            </a:r>
            <a:r>
              <a:rPr lang="ar-SA" sz="2400" dirty="0">
                <a:solidFill>
                  <a:prstClr val="black"/>
                </a:solidFill>
                <a:ea typeface="Calibri" panose="020F0502020204030204" pitchFamily="34" charset="0"/>
                <a:cs typeface="Simplified Arabic" panose="02020603050405020304" pitchFamily="18" charset="-78"/>
              </a:rPr>
              <a:t>هذه </a:t>
            </a:r>
            <a:r>
              <a:rPr lang="ar-SA" sz="2400" dirty="0" smtClean="0">
                <a:solidFill>
                  <a:prstClr val="black"/>
                </a:solidFill>
                <a:ea typeface="Calibri" panose="020F0502020204030204" pitchFamily="34" charset="0"/>
                <a:cs typeface="Simplified Arabic" panose="02020603050405020304" pitchFamily="18" charset="-78"/>
              </a:rPr>
              <a:t>الطريقة </a:t>
            </a:r>
            <a:r>
              <a:rPr lang="ar-SA" sz="2400" dirty="0">
                <a:solidFill>
                  <a:prstClr val="black"/>
                </a:solidFill>
                <a:ea typeface="Calibri" panose="020F0502020204030204" pitchFamily="34" charset="0"/>
                <a:cs typeface="Simplified Arabic" panose="02020603050405020304" pitchFamily="18" charset="-78"/>
              </a:rPr>
              <a:t>من معرفة التقدير الفعلي للموارد البشرية داخل المنظمة </a:t>
            </a:r>
            <a:r>
              <a:rPr lang="ar-SA" sz="2400" dirty="0" smtClean="0">
                <a:solidFill>
                  <a:prstClr val="black"/>
                </a:solidFill>
                <a:ea typeface="Calibri" panose="020F0502020204030204" pitchFamily="34" charset="0"/>
                <a:cs typeface="Simplified Arabic" panose="02020603050405020304" pitchFamily="18" charset="-78"/>
              </a:rPr>
              <a:t>والتي </a:t>
            </a:r>
            <a:r>
              <a:rPr lang="ar-IQ" sz="2400" dirty="0" smtClean="0">
                <a:solidFill>
                  <a:prstClr val="black"/>
                </a:solidFill>
                <a:ea typeface="Calibri" panose="020F0502020204030204" pitchFamily="34" charset="0"/>
                <a:cs typeface="Simplified Arabic" panose="02020603050405020304" pitchFamily="18" charset="-78"/>
              </a:rPr>
              <a:t>س</a:t>
            </a:r>
            <a:r>
              <a:rPr lang="ar-SA" sz="2400" dirty="0" smtClean="0">
                <a:solidFill>
                  <a:prstClr val="black"/>
                </a:solidFill>
                <a:ea typeface="Calibri" panose="020F0502020204030204" pitchFamily="34" charset="0"/>
                <a:cs typeface="Simplified Arabic" panose="02020603050405020304" pitchFamily="18" charset="-78"/>
              </a:rPr>
              <a:t>تستغني </a:t>
            </a:r>
            <a:r>
              <a:rPr lang="ar-SA" sz="2400" dirty="0">
                <a:solidFill>
                  <a:prstClr val="black"/>
                </a:solidFill>
                <a:ea typeface="Calibri" panose="020F0502020204030204" pitchFamily="34" charset="0"/>
                <a:cs typeface="Simplified Arabic" panose="02020603050405020304" pitchFamily="18" charset="-78"/>
              </a:rPr>
              <a:t>عنها المنظمة في الفترة القادمة </a:t>
            </a:r>
            <a:r>
              <a:rPr lang="ar-SA" sz="2400" dirty="0" smtClean="0">
                <a:solidFill>
                  <a:prstClr val="black"/>
                </a:solidFill>
                <a:ea typeface="Calibri" panose="020F0502020204030204" pitchFamily="34" charset="0"/>
                <a:cs typeface="Simplified Arabic" panose="02020603050405020304" pitchFamily="18" charset="-78"/>
              </a:rPr>
              <a:t>والتي ستحافظ </a:t>
            </a:r>
            <a:r>
              <a:rPr lang="ar-SA" sz="2400" dirty="0">
                <a:solidFill>
                  <a:prstClr val="black"/>
                </a:solidFill>
                <a:ea typeface="Calibri" panose="020F0502020204030204" pitchFamily="34" charset="0"/>
                <a:cs typeface="Simplified Arabic" panose="02020603050405020304" pitchFamily="18" charset="-78"/>
              </a:rPr>
              <a:t>عليها </a:t>
            </a:r>
            <a:r>
              <a:rPr lang="ar-SA" sz="2400" dirty="0" smtClean="0">
                <a:solidFill>
                  <a:prstClr val="black"/>
                </a:solidFill>
                <a:ea typeface="Calibri" panose="020F0502020204030204" pitchFamily="34" charset="0"/>
                <a:cs typeface="Simplified Arabic" panose="02020603050405020304" pitchFamily="18" charset="-78"/>
              </a:rPr>
              <a:t>وتطورها</a:t>
            </a:r>
            <a:r>
              <a:rPr lang="ar-IQ" sz="2400" dirty="0" smtClean="0">
                <a:solidFill>
                  <a:prstClr val="black"/>
                </a:solidFill>
                <a:ea typeface="Calibri" panose="020F0502020204030204" pitchFamily="34" charset="0"/>
                <a:cs typeface="Simplified Arabic" panose="02020603050405020304" pitchFamily="18" charset="-78"/>
              </a:rPr>
              <a:t> </a:t>
            </a:r>
            <a:r>
              <a:rPr lang="ar-SA" sz="2400" dirty="0" smtClean="0">
                <a:solidFill>
                  <a:prstClr val="black"/>
                </a:solidFill>
                <a:ea typeface="Calibri" panose="020F0502020204030204" pitchFamily="34" charset="0"/>
                <a:cs typeface="Simplified Arabic" panose="02020603050405020304" pitchFamily="18" charset="-78"/>
              </a:rPr>
              <a:t>ولكل </a:t>
            </a:r>
            <a:r>
              <a:rPr lang="ar-SA" sz="2400" dirty="0">
                <a:solidFill>
                  <a:prstClr val="black"/>
                </a:solidFill>
                <a:ea typeface="Calibri" panose="020F0502020204030204" pitchFamily="34" charset="0"/>
                <a:cs typeface="Simplified Arabic" panose="02020603050405020304" pitchFamily="18" charset="-78"/>
              </a:rPr>
              <a:t>منظمة اختيار طريقة التقدير التي تتناسب مع قدراتها </a:t>
            </a:r>
            <a:r>
              <a:rPr lang="ar-SA" sz="2400" dirty="0" smtClean="0">
                <a:solidFill>
                  <a:prstClr val="black"/>
                </a:solidFill>
                <a:ea typeface="Calibri" panose="020F0502020204030204" pitchFamily="34" charset="0"/>
                <a:cs typeface="Simplified Arabic" panose="02020603050405020304" pitchFamily="18" charset="-78"/>
              </a:rPr>
              <a:t>وإمكانياتها وإمكانيات </a:t>
            </a:r>
            <a:r>
              <a:rPr lang="ar-SA" sz="2400" dirty="0">
                <a:solidFill>
                  <a:prstClr val="black"/>
                </a:solidFill>
                <a:ea typeface="Calibri" panose="020F0502020204030204" pitchFamily="34" charset="0"/>
                <a:cs typeface="Simplified Arabic" panose="02020603050405020304" pitchFamily="18" charset="-78"/>
              </a:rPr>
              <a:t>العاملين لديها أما بالنسبة لتقدير العرض الخارجي فهو المختص بما سوف تطلبه المنظمة من الخارج من عمالة </a:t>
            </a:r>
            <a:r>
              <a:rPr lang="ar-SA" sz="2400" dirty="0" smtClean="0">
                <a:solidFill>
                  <a:prstClr val="black"/>
                </a:solidFill>
                <a:ea typeface="Calibri" panose="020F0502020204030204" pitchFamily="34" charset="0"/>
                <a:cs typeface="Simplified Arabic" panose="02020603050405020304" pitchFamily="18" charset="-78"/>
              </a:rPr>
              <a:t>وهذا </a:t>
            </a:r>
            <a:r>
              <a:rPr lang="ar-SA" sz="2400" dirty="0">
                <a:solidFill>
                  <a:prstClr val="black"/>
                </a:solidFill>
                <a:ea typeface="Calibri" panose="020F0502020204030204" pitchFamily="34" charset="0"/>
                <a:cs typeface="Simplified Arabic" panose="02020603050405020304" pitchFamily="18" charset="-78"/>
              </a:rPr>
              <a:t>يتوقف على دراسات السوق </a:t>
            </a:r>
            <a:r>
              <a:rPr lang="ar-SA" sz="2400" dirty="0" smtClean="0">
                <a:solidFill>
                  <a:prstClr val="black"/>
                </a:solidFill>
                <a:ea typeface="Calibri" panose="020F0502020204030204" pitchFamily="34" charset="0"/>
                <a:cs typeface="Simplified Arabic" panose="02020603050405020304" pitchFamily="18" charset="-78"/>
              </a:rPr>
              <a:t>والتنبؤات </a:t>
            </a:r>
            <a:r>
              <a:rPr lang="ar-SA" sz="2400" dirty="0">
                <a:solidFill>
                  <a:prstClr val="black"/>
                </a:solidFill>
                <a:ea typeface="Calibri" panose="020F0502020204030204" pitchFamily="34" charset="0"/>
                <a:cs typeface="Simplified Arabic" panose="02020603050405020304" pitchFamily="18" charset="-78"/>
              </a:rPr>
              <a:t>بالاوضاع الاقتصادية القادمة ومستويات النمو والتعليم في الدولة .</a:t>
            </a:r>
            <a:endParaRPr lang="en-US" sz="24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260861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403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Simplified Arabic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 store mobile</dc:creator>
  <cp:lastModifiedBy>App store mobile</cp:lastModifiedBy>
  <cp:revision>12</cp:revision>
  <dcterms:created xsi:type="dcterms:W3CDTF">2020-04-17T17:08:47Z</dcterms:created>
  <dcterms:modified xsi:type="dcterms:W3CDTF">2020-04-17T22:01:39Z</dcterms:modified>
</cp:coreProperties>
</file>