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0" r:id="rId3"/>
    <p:sldId id="256" r:id="rId4"/>
    <p:sldId id="261" r:id="rId5"/>
    <p:sldId id="257" r:id="rId6"/>
    <p:sldId id="258" r:id="rId7"/>
    <p:sldId id="259" r:id="rId8"/>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6064"/>
    <a:srgbClr val="FFCA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1356BC18-D417-4F59-919D-DA61F3694FC7}" type="datetimeFigureOut">
              <a:rPr lang="ar-IQ" smtClean="0"/>
              <a:t>17/08/1441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02DF16F-2B07-4440-8D51-E614CA58F53F}" type="slidenum">
              <a:rPr lang="ar-IQ" smtClean="0"/>
              <a:t>‹#›</a:t>
            </a:fld>
            <a:endParaRPr lang="ar-IQ"/>
          </a:p>
        </p:txBody>
      </p:sp>
    </p:spTree>
    <p:extLst>
      <p:ext uri="{BB962C8B-B14F-4D97-AF65-F5344CB8AC3E}">
        <p14:creationId xmlns:p14="http://schemas.microsoft.com/office/powerpoint/2010/main" val="4240852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356BC18-D417-4F59-919D-DA61F3694FC7}" type="datetimeFigureOut">
              <a:rPr lang="ar-IQ" smtClean="0"/>
              <a:t>17/08/1441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02DF16F-2B07-4440-8D51-E614CA58F53F}" type="slidenum">
              <a:rPr lang="ar-IQ" smtClean="0"/>
              <a:t>‹#›</a:t>
            </a:fld>
            <a:endParaRPr lang="ar-IQ"/>
          </a:p>
        </p:txBody>
      </p:sp>
    </p:spTree>
    <p:extLst>
      <p:ext uri="{BB962C8B-B14F-4D97-AF65-F5344CB8AC3E}">
        <p14:creationId xmlns:p14="http://schemas.microsoft.com/office/powerpoint/2010/main" val="3100916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356BC18-D417-4F59-919D-DA61F3694FC7}" type="datetimeFigureOut">
              <a:rPr lang="ar-IQ" smtClean="0"/>
              <a:t>17/08/1441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02DF16F-2B07-4440-8D51-E614CA58F53F}" type="slidenum">
              <a:rPr lang="ar-IQ" smtClean="0"/>
              <a:t>‹#›</a:t>
            </a:fld>
            <a:endParaRPr lang="ar-IQ"/>
          </a:p>
        </p:txBody>
      </p:sp>
    </p:spTree>
    <p:extLst>
      <p:ext uri="{BB962C8B-B14F-4D97-AF65-F5344CB8AC3E}">
        <p14:creationId xmlns:p14="http://schemas.microsoft.com/office/powerpoint/2010/main" val="1887410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356BC18-D417-4F59-919D-DA61F3694FC7}" type="datetimeFigureOut">
              <a:rPr lang="ar-IQ" smtClean="0"/>
              <a:t>17/08/1441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02DF16F-2B07-4440-8D51-E614CA58F53F}" type="slidenum">
              <a:rPr lang="ar-IQ" smtClean="0"/>
              <a:t>‹#›</a:t>
            </a:fld>
            <a:endParaRPr lang="ar-IQ"/>
          </a:p>
        </p:txBody>
      </p:sp>
    </p:spTree>
    <p:extLst>
      <p:ext uri="{BB962C8B-B14F-4D97-AF65-F5344CB8AC3E}">
        <p14:creationId xmlns:p14="http://schemas.microsoft.com/office/powerpoint/2010/main" val="1411418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356BC18-D417-4F59-919D-DA61F3694FC7}" type="datetimeFigureOut">
              <a:rPr lang="ar-IQ" smtClean="0"/>
              <a:t>17/08/1441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02DF16F-2B07-4440-8D51-E614CA58F53F}" type="slidenum">
              <a:rPr lang="ar-IQ" smtClean="0"/>
              <a:t>‹#›</a:t>
            </a:fld>
            <a:endParaRPr lang="ar-IQ"/>
          </a:p>
        </p:txBody>
      </p:sp>
    </p:spTree>
    <p:extLst>
      <p:ext uri="{BB962C8B-B14F-4D97-AF65-F5344CB8AC3E}">
        <p14:creationId xmlns:p14="http://schemas.microsoft.com/office/powerpoint/2010/main" val="3071342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1356BC18-D417-4F59-919D-DA61F3694FC7}" type="datetimeFigureOut">
              <a:rPr lang="ar-IQ" smtClean="0"/>
              <a:t>17/08/1441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02DF16F-2B07-4440-8D51-E614CA58F53F}" type="slidenum">
              <a:rPr lang="ar-IQ" smtClean="0"/>
              <a:t>‹#›</a:t>
            </a:fld>
            <a:endParaRPr lang="ar-IQ"/>
          </a:p>
        </p:txBody>
      </p:sp>
    </p:spTree>
    <p:extLst>
      <p:ext uri="{BB962C8B-B14F-4D97-AF65-F5344CB8AC3E}">
        <p14:creationId xmlns:p14="http://schemas.microsoft.com/office/powerpoint/2010/main" val="2262165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1356BC18-D417-4F59-919D-DA61F3694FC7}" type="datetimeFigureOut">
              <a:rPr lang="ar-IQ" smtClean="0"/>
              <a:t>17/08/1441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02DF16F-2B07-4440-8D51-E614CA58F53F}" type="slidenum">
              <a:rPr lang="ar-IQ" smtClean="0"/>
              <a:t>‹#›</a:t>
            </a:fld>
            <a:endParaRPr lang="ar-IQ"/>
          </a:p>
        </p:txBody>
      </p:sp>
    </p:spTree>
    <p:extLst>
      <p:ext uri="{BB962C8B-B14F-4D97-AF65-F5344CB8AC3E}">
        <p14:creationId xmlns:p14="http://schemas.microsoft.com/office/powerpoint/2010/main" val="2070536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1356BC18-D417-4F59-919D-DA61F3694FC7}" type="datetimeFigureOut">
              <a:rPr lang="ar-IQ" smtClean="0"/>
              <a:t>17/08/1441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02DF16F-2B07-4440-8D51-E614CA58F53F}" type="slidenum">
              <a:rPr lang="ar-IQ" smtClean="0"/>
              <a:t>‹#›</a:t>
            </a:fld>
            <a:endParaRPr lang="ar-IQ"/>
          </a:p>
        </p:txBody>
      </p:sp>
    </p:spTree>
    <p:extLst>
      <p:ext uri="{BB962C8B-B14F-4D97-AF65-F5344CB8AC3E}">
        <p14:creationId xmlns:p14="http://schemas.microsoft.com/office/powerpoint/2010/main" val="1424437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56BC18-D417-4F59-919D-DA61F3694FC7}" type="datetimeFigureOut">
              <a:rPr lang="ar-IQ" smtClean="0"/>
              <a:t>17/08/1441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02DF16F-2B07-4440-8D51-E614CA58F53F}" type="slidenum">
              <a:rPr lang="ar-IQ" smtClean="0"/>
              <a:t>‹#›</a:t>
            </a:fld>
            <a:endParaRPr lang="ar-IQ"/>
          </a:p>
        </p:txBody>
      </p:sp>
    </p:spTree>
    <p:extLst>
      <p:ext uri="{BB962C8B-B14F-4D97-AF65-F5344CB8AC3E}">
        <p14:creationId xmlns:p14="http://schemas.microsoft.com/office/powerpoint/2010/main" val="3877804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356BC18-D417-4F59-919D-DA61F3694FC7}" type="datetimeFigureOut">
              <a:rPr lang="ar-IQ" smtClean="0"/>
              <a:t>17/08/1441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02DF16F-2B07-4440-8D51-E614CA58F53F}" type="slidenum">
              <a:rPr lang="ar-IQ" smtClean="0"/>
              <a:t>‹#›</a:t>
            </a:fld>
            <a:endParaRPr lang="ar-IQ"/>
          </a:p>
        </p:txBody>
      </p:sp>
    </p:spTree>
    <p:extLst>
      <p:ext uri="{BB962C8B-B14F-4D97-AF65-F5344CB8AC3E}">
        <p14:creationId xmlns:p14="http://schemas.microsoft.com/office/powerpoint/2010/main" val="2415206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356BC18-D417-4F59-919D-DA61F3694FC7}" type="datetimeFigureOut">
              <a:rPr lang="ar-IQ" smtClean="0"/>
              <a:t>17/08/1441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02DF16F-2B07-4440-8D51-E614CA58F53F}" type="slidenum">
              <a:rPr lang="ar-IQ" smtClean="0"/>
              <a:t>‹#›</a:t>
            </a:fld>
            <a:endParaRPr lang="ar-IQ"/>
          </a:p>
        </p:txBody>
      </p:sp>
    </p:spTree>
    <p:extLst>
      <p:ext uri="{BB962C8B-B14F-4D97-AF65-F5344CB8AC3E}">
        <p14:creationId xmlns:p14="http://schemas.microsoft.com/office/powerpoint/2010/main" val="4206986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A606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56BC18-D417-4F59-919D-DA61F3694FC7}" type="datetimeFigureOut">
              <a:rPr lang="ar-IQ" smtClean="0"/>
              <a:t>17/08/1441</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2DF16F-2B07-4440-8D51-E614CA58F53F}" type="slidenum">
              <a:rPr lang="ar-IQ" smtClean="0"/>
              <a:t>‹#›</a:t>
            </a:fld>
            <a:endParaRPr lang="ar-IQ"/>
          </a:p>
        </p:txBody>
      </p:sp>
    </p:spTree>
    <p:extLst>
      <p:ext uri="{BB962C8B-B14F-4D97-AF65-F5344CB8AC3E}">
        <p14:creationId xmlns:p14="http://schemas.microsoft.com/office/powerpoint/2010/main" val="2823249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744583"/>
            <a:ext cx="9144000" cy="4513217"/>
          </a:xfrm>
        </p:spPr>
        <p:txBody>
          <a:bodyPr/>
          <a:lstStyle/>
          <a:p>
            <a:endParaRPr lang="ar-IQ" dirty="0" smtClean="0"/>
          </a:p>
          <a:p>
            <a:endParaRPr lang="ar-IQ" dirty="0"/>
          </a:p>
          <a:p>
            <a:endParaRPr lang="ar-IQ" dirty="0" smtClean="0"/>
          </a:p>
          <a:p>
            <a:endParaRPr lang="ar-IQ" dirty="0"/>
          </a:p>
          <a:p>
            <a:r>
              <a:rPr lang="ar-IQ" sz="4800" b="1" dirty="0" smtClean="0">
                <a:cs typeface="+mj-cs"/>
              </a:rPr>
              <a:t>تخطيط احتياجات المنظمة من الموارد البشرية</a:t>
            </a:r>
          </a:p>
          <a:p>
            <a:endParaRPr lang="ar-IQ" sz="4800" b="1" dirty="0" smtClean="0">
              <a:cs typeface="+mj-cs"/>
            </a:endParaRPr>
          </a:p>
          <a:p>
            <a:r>
              <a:rPr lang="ar-IQ" sz="4800" b="1" dirty="0" smtClean="0">
                <a:cs typeface="+mj-cs"/>
              </a:rPr>
              <a:t> (أسئلة واجابات)</a:t>
            </a:r>
          </a:p>
        </p:txBody>
      </p:sp>
    </p:spTree>
    <p:extLst>
      <p:ext uri="{BB962C8B-B14F-4D97-AF65-F5344CB8AC3E}">
        <p14:creationId xmlns:p14="http://schemas.microsoft.com/office/powerpoint/2010/main" val="417021458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940526"/>
            <a:ext cx="9144000" cy="4820194"/>
          </a:xfrm>
        </p:spPr>
        <p:txBody>
          <a:bodyPr/>
          <a:lstStyle/>
          <a:p>
            <a:endParaRPr lang="ar-IQ" dirty="0" smtClean="0"/>
          </a:p>
          <a:p>
            <a:r>
              <a:rPr lang="ar-IQ" dirty="0" smtClean="0"/>
              <a:t> </a:t>
            </a:r>
            <a:endParaRPr lang="ar-IQ" sz="4000" dirty="0" smtClean="0">
              <a:cs typeface="+mj-cs"/>
            </a:endParaRPr>
          </a:p>
          <a:p>
            <a:r>
              <a:rPr lang="ar-IQ" sz="4000" b="1" u="sng" dirty="0" smtClean="0">
                <a:cs typeface="+mj-cs"/>
              </a:rPr>
              <a:t>السؤال الاول</a:t>
            </a:r>
            <a:r>
              <a:rPr lang="ar-IQ" sz="4000" dirty="0" smtClean="0">
                <a:cs typeface="+mj-cs"/>
              </a:rPr>
              <a:t> </a:t>
            </a:r>
          </a:p>
          <a:p>
            <a:endParaRPr lang="ar-IQ" sz="4000" dirty="0" smtClean="0">
              <a:cs typeface="+mj-cs"/>
            </a:endParaRPr>
          </a:p>
          <a:p>
            <a:r>
              <a:rPr lang="ar-IQ" sz="4000" dirty="0" smtClean="0">
                <a:cs typeface="+mj-cs"/>
              </a:rPr>
              <a:t>كيف يمكنك تقديم مفهوم متكامل لعملية تخطيط احتياجات المنظمة للموارد البشرية ؟</a:t>
            </a:r>
            <a:endParaRPr lang="ar-IQ" sz="4000" dirty="0">
              <a:cs typeface="+mj-cs"/>
            </a:endParaRPr>
          </a:p>
        </p:txBody>
      </p:sp>
    </p:spTree>
    <p:extLst>
      <p:ext uri="{BB962C8B-B14F-4D97-AF65-F5344CB8AC3E}">
        <p14:creationId xmlns:p14="http://schemas.microsoft.com/office/powerpoint/2010/main" val="35551207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2960" y="692331"/>
            <a:ext cx="10633166" cy="5486400"/>
          </a:xfrm>
        </p:spPr>
        <p:txBody>
          <a:bodyPr>
            <a:normAutofit/>
          </a:bodyPr>
          <a:lstStyle/>
          <a:p>
            <a:pPr algn="just" rtl="1">
              <a:lnSpc>
                <a:spcPct val="150000"/>
              </a:lnSpc>
              <a:spcAft>
                <a:spcPts val="1000"/>
              </a:spcAft>
            </a:pPr>
            <a:r>
              <a:rPr lang="en-US" dirty="0" smtClean="0">
                <a:latin typeface="Calibri" panose="020F0502020204030204" pitchFamily="34" charset="0"/>
                <a:ea typeface="Calibri" panose="020F0502020204030204" pitchFamily="34" charset="0"/>
                <a:cs typeface="Simplified Arabic" panose="02020603050405020304" pitchFamily="18" charset="-78"/>
              </a:rPr>
              <a:t>   </a:t>
            </a:r>
            <a:r>
              <a:rPr lang="ar-SA" dirty="0" smtClean="0">
                <a:latin typeface="Calibri" panose="020F0502020204030204" pitchFamily="34" charset="0"/>
                <a:ea typeface="Calibri" panose="020F0502020204030204" pitchFamily="34" charset="0"/>
                <a:cs typeface="Simplified Arabic" panose="02020603050405020304" pitchFamily="18" charset="-78"/>
              </a:rPr>
              <a:t>لوضع </a:t>
            </a:r>
            <a:r>
              <a:rPr lang="ar-SA" dirty="0">
                <a:latin typeface="Calibri" panose="020F0502020204030204" pitchFamily="34" charset="0"/>
                <a:ea typeface="Calibri" panose="020F0502020204030204" pitchFamily="34" charset="0"/>
                <a:cs typeface="Simplified Arabic" panose="02020603050405020304" pitchFamily="18" charset="-78"/>
              </a:rPr>
              <a:t>تعريف محدد لتخطيط الموارد البشرية يمكن تعريفها بأنها " العملية التي تسعى المنظمة من خلالها إلى الحصول وفي الوقت المناسب على احتياجاتها من العاملين القادرين والمؤهلين على تنفيذ المهام الموكلة إليهم لتحقيق أهداف المنظمة</a:t>
            </a:r>
            <a:r>
              <a:rPr lang="ar-SA" sz="1800" dirty="0" smtClean="0">
                <a:effectLst/>
                <a:latin typeface="Calibri" panose="020F0502020204030204" pitchFamily="34" charset="0"/>
                <a:ea typeface="Calibri" panose="020F0502020204030204" pitchFamily="34" charset="0"/>
                <a:cs typeface="Simplified Arabic" panose="02020603050405020304" pitchFamily="18" charset="-78"/>
              </a:rPr>
              <a:t> </a:t>
            </a:r>
            <a:r>
              <a:rPr lang="ar-SA" dirty="0">
                <a:latin typeface="Calibri" panose="020F0502020204030204" pitchFamily="34" charset="0"/>
                <a:ea typeface="Calibri" panose="020F0502020204030204" pitchFamily="34" charset="0"/>
                <a:cs typeface="Simplified Arabic" panose="02020603050405020304" pitchFamily="18" charset="-78"/>
              </a:rPr>
              <a:t>بمعنى انه تقدير الاحتياجات المستقبلية من القوى العاملة من حيث العدد والمهارات لكل منظمة أو قطاع  كلا حسب تخصصه في فتره زمنية معينه من ذلك لابد أن نلاحظ أن تخطيط الموارد البشرية يطلق عليه أحيانا تخطيط للقوى العاملة حيث يعبر عن قوة العمل المستهدفة للمستقبل من خلال وضع أسس لاختيار هذه القوى وتطويرها خلال فترة التخطيط سواء كانت خطه قصيرة المدى أو متوسطة أو حتى طويلة المدى كل منظمة حسب سياستها المتبعة في عمليات التخطيط و لكن المهم هو خدمة العنصر البشري مستقبلا من جهة وتحديد الاختصاصات المطلوبة بالكميات المحددة من جهة أخرى في فترة زمنية معينة .</a:t>
            </a:r>
            <a:endParaRPr lang="en-US" sz="1800" dirty="0" smtClean="0">
              <a:effectLst/>
              <a:latin typeface="Calibri" panose="020F0502020204030204" pitchFamily="34" charset="0"/>
              <a:ea typeface="Calibri" panose="020F0502020204030204" pitchFamily="34" charset="0"/>
              <a:cs typeface="Arial" panose="020B0604020202020204" pitchFamily="34" charset="0"/>
            </a:endParaRPr>
          </a:p>
          <a:p>
            <a:endParaRPr lang="ar-IQ" dirty="0"/>
          </a:p>
        </p:txBody>
      </p:sp>
    </p:spTree>
    <p:extLst>
      <p:ext uri="{BB962C8B-B14F-4D97-AF65-F5344CB8AC3E}">
        <p14:creationId xmlns:p14="http://schemas.microsoft.com/office/powerpoint/2010/main" val="127520042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4766"/>
            <a:ext cx="10515600" cy="5602197"/>
          </a:xfrm>
        </p:spPr>
        <p:txBody>
          <a:bodyPr/>
          <a:lstStyle/>
          <a:p>
            <a:pPr marL="0" indent="0" algn="r" rtl="1">
              <a:buNone/>
            </a:pPr>
            <a:endParaRPr lang="ar-IQ" dirty="0"/>
          </a:p>
          <a:p>
            <a:pPr marL="0" indent="0" algn="ctr" rtl="1">
              <a:buNone/>
            </a:pPr>
            <a:endParaRPr lang="ar-IQ" dirty="0" smtClean="0">
              <a:cs typeface="+mj-cs"/>
            </a:endParaRPr>
          </a:p>
          <a:p>
            <a:pPr marL="0" indent="0" algn="ctr" rtl="1">
              <a:buNone/>
            </a:pPr>
            <a:endParaRPr lang="ar-IQ" dirty="0">
              <a:cs typeface="+mj-cs"/>
            </a:endParaRPr>
          </a:p>
          <a:p>
            <a:pPr marL="0" indent="0" algn="ctr" rtl="1">
              <a:buNone/>
            </a:pPr>
            <a:r>
              <a:rPr lang="ar-IQ" sz="4000" b="1" u="sng" dirty="0" smtClean="0">
                <a:cs typeface="+mj-cs"/>
              </a:rPr>
              <a:t>السؤال الثاني</a:t>
            </a:r>
          </a:p>
          <a:p>
            <a:pPr marL="0" indent="0" algn="ctr" rtl="1">
              <a:buNone/>
            </a:pPr>
            <a:endParaRPr lang="ar-IQ" sz="4000" dirty="0" smtClean="0">
              <a:cs typeface="+mj-cs"/>
            </a:endParaRPr>
          </a:p>
          <a:p>
            <a:pPr marL="0" indent="0" algn="ctr" rtl="1">
              <a:buNone/>
            </a:pPr>
            <a:r>
              <a:rPr lang="ar-SA" sz="4000" dirty="0">
                <a:solidFill>
                  <a:prstClr val="black"/>
                </a:solidFill>
                <a:latin typeface="Calibri" panose="020F0502020204030204" pitchFamily="34" charset="0"/>
                <a:ea typeface="Calibri" panose="020F0502020204030204" pitchFamily="34" charset="0"/>
                <a:cs typeface="+mj-cs"/>
              </a:rPr>
              <a:t> </a:t>
            </a:r>
            <a:r>
              <a:rPr lang="ar-IQ" sz="4000" dirty="0" smtClean="0">
                <a:solidFill>
                  <a:prstClr val="black"/>
                </a:solidFill>
                <a:latin typeface="Calibri" panose="020F0502020204030204" pitchFamily="34" charset="0"/>
                <a:ea typeface="Calibri" panose="020F0502020204030204" pitchFamily="34" charset="0"/>
                <a:cs typeface="+mj-cs"/>
              </a:rPr>
              <a:t>في ضوء معرفتك لعملية تخطيط الموارد البشرية في المنظمات </a:t>
            </a:r>
          </a:p>
          <a:p>
            <a:pPr marL="0" indent="0" algn="ctr" rtl="1">
              <a:buNone/>
            </a:pPr>
            <a:r>
              <a:rPr lang="ar-IQ" sz="4000" dirty="0" smtClean="0">
                <a:solidFill>
                  <a:prstClr val="black"/>
                </a:solidFill>
                <a:latin typeface="Calibri" panose="020F0502020204030204" pitchFamily="34" charset="0"/>
                <a:ea typeface="Calibri" panose="020F0502020204030204" pitchFamily="34" charset="0"/>
                <a:cs typeface="+mj-cs"/>
              </a:rPr>
              <a:t>كيف يمكنك توضيح </a:t>
            </a:r>
            <a:r>
              <a:rPr lang="ar-SA" sz="4000" dirty="0" smtClean="0">
                <a:solidFill>
                  <a:prstClr val="black"/>
                </a:solidFill>
                <a:latin typeface="Calibri" panose="020F0502020204030204" pitchFamily="34" charset="0"/>
                <a:ea typeface="Calibri" panose="020F0502020204030204" pitchFamily="34" charset="0"/>
                <a:cs typeface="+mj-cs"/>
              </a:rPr>
              <a:t> </a:t>
            </a:r>
            <a:r>
              <a:rPr lang="ar-SA" sz="4000" dirty="0">
                <a:solidFill>
                  <a:prstClr val="black"/>
                </a:solidFill>
                <a:latin typeface="Calibri" panose="020F0502020204030204" pitchFamily="34" charset="0"/>
                <a:ea typeface="Calibri" panose="020F0502020204030204" pitchFamily="34" charset="0"/>
                <a:cs typeface="+mj-cs"/>
              </a:rPr>
              <a:t>أهمية </a:t>
            </a:r>
            <a:r>
              <a:rPr lang="ar-IQ" sz="4000" dirty="0" smtClean="0">
                <a:solidFill>
                  <a:prstClr val="black"/>
                </a:solidFill>
                <a:latin typeface="Calibri" panose="020F0502020204030204" pitchFamily="34" charset="0"/>
                <a:ea typeface="Calibri" panose="020F0502020204030204" pitchFamily="34" charset="0"/>
                <a:cs typeface="+mj-cs"/>
              </a:rPr>
              <a:t>هذه العملية ؟</a:t>
            </a:r>
            <a:endParaRPr lang="ar-IQ" sz="4000" dirty="0">
              <a:cs typeface="+mj-cs"/>
            </a:endParaRPr>
          </a:p>
        </p:txBody>
      </p:sp>
    </p:spTree>
    <p:extLst>
      <p:ext uri="{BB962C8B-B14F-4D97-AF65-F5344CB8AC3E}">
        <p14:creationId xmlns:p14="http://schemas.microsoft.com/office/powerpoint/2010/main" val="195915462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4766"/>
            <a:ext cx="10515600" cy="5602197"/>
          </a:xfrm>
        </p:spPr>
        <p:txBody>
          <a:bodyPr>
            <a:normAutofit fontScale="92500" lnSpcReduction="10000"/>
          </a:bodyPr>
          <a:lstStyle/>
          <a:p>
            <a:pPr marL="0" indent="0" algn="ctr" rtl="1">
              <a:lnSpc>
                <a:spcPct val="150000"/>
              </a:lnSpc>
              <a:spcAft>
                <a:spcPts val="1000"/>
              </a:spcAft>
              <a:buNone/>
            </a:pPr>
            <a:r>
              <a:rPr lang="ar-IQ" b="1" dirty="0" smtClean="0">
                <a:latin typeface="Calibri" panose="020F0502020204030204" pitchFamily="34" charset="0"/>
                <a:ea typeface="Calibri" panose="020F0502020204030204" pitchFamily="34" charset="0"/>
                <a:cs typeface="Times New Roman" panose="02020603050405020304" pitchFamily="18" charset="0"/>
              </a:rPr>
              <a:t>    </a:t>
            </a:r>
            <a:r>
              <a:rPr lang="ar-SA" b="1" dirty="0" smtClean="0">
                <a:latin typeface="Calibri" panose="020F0502020204030204" pitchFamily="34" charset="0"/>
                <a:ea typeface="Calibri" panose="020F0502020204030204" pitchFamily="34" charset="0"/>
                <a:cs typeface="Times New Roman" panose="02020603050405020304" pitchFamily="18" charset="0"/>
              </a:rPr>
              <a:t>نستطيع </a:t>
            </a:r>
            <a:r>
              <a:rPr lang="ar-SA" b="1" dirty="0">
                <a:latin typeface="Calibri" panose="020F0502020204030204" pitchFamily="34" charset="0"/>
                <a:ea typeface="Calibri" panose="020F0502020204030204" pitchFamily="34" charset="0"/>
                <a:cs typeface="Times New Roman" panose="02020603050405020304" pitchFamily="18" charset="0"/>
              </a:rPr>
              <a:t>أن نقول </a:t>
            </a:r>
            <a:r>
              <a:rPr lang="ar-SA" b="1" dirty="0" smtClean="0">
                <a:latin typeface="Calibri" panose="020F0502020204030204" pitchFamily="34" charset="0"/>
                <a:ea typeface="Calibri" panose="020F0502020204030204" pitchFamily="34" charset="0"/>
                <a:cs typeface="Times New Roman" panose="02020603050405020304" pitchFamily="18" charset="0"/>
              </a:rPr>
              <a:t>أن</a:t>
            </a:r>
            <a:r>
              <a:rPr lang="ar-IQ" b="1" dirty="0" smtClean="0">
                <a:latin typeface="Calibri" panose="020F0502020204030204" pitchFamily="34" charset="0"/>
                <a:ea typeface="Calibri" panose="020F0502020204030204" pitchFamily="34" charset="0"/>
                <a:cs typeface="Times New Roman" panose="02020603050405020304" pitchFamily="18" charset="0"/>
              </a:rPr>
              <a:t>ه</a:t>
            </a:r>
            <a:r>
              <a:rPr lang="ar-SA" b="1" dirty="0" smtClean="0">
                <a:latin typeface="Calibri" panose="020F0502020204030204" pitchFamily="34" charset="0"/>
                <a:ea typeface="Calibri" panose="020F0502020204030204" pitchFamily="34" charset="0"/>
                <a:cs typeface="Times New Roman" panose="02020603050405020304" pitchFamily="18" charset="0"/>
              </a:rPr>
              <a:t> </a:t>
            </a:r>
            <a:r>
              <a:rPr lang="ar-SA" b="1" dirty="0">
                <a:latin typeface="Calibri" panose="020F0502020204030204" pitchFamily="34" charset="0"/>
                <a:ea typeface="Calibri" panose="020F0502020204030204" pitchFamily="34" charset="0"/>
                <a:cs typeface="Times New Roman" panose="02020603050405020304" pitchFamily="18" charset="0"/>
              </a:rPr>
              <a:t>كلما كان </a:t>
            </a:r>
            <a:r>
              <a:rPr lang="ar-SA" b="1" dirty="0" smtClean="0">
                <a:latin typeface="Calibri" panose="020F0502020204030204" pitchFamily="34" charset="0"/>
                <a:ea typeface="Calibri" panose="020F0502020204030204" pitchFamily="34" charset="0"/>
                <a:cs typeface="Times New Roman" panose="02020603050405020304" pitchFamily="18" charset="0"/>
              </a:rPr>
              <a:t>ل</a:t>
            </a:r>
            <a:r>
              <a:rPr lang="ar-IQ" b="1" dirty="0" smtClean="0">
                <a:latin typeface="Calibri" panose="020F0502020204030204" pitchFamily="34" charset="0"/>
                <a:ea typeface="Calibri" panose="020F0502020204030204" pitchFamily="34" charset="0"/>
                <a:cs typeface="Times New Roman" panose="02020603050405020304" pitchFamily="18" charset="0"/>
              </a:rPr>
              <a:t>عملية </a:t>
            </a:r>
            <a:r>
              <a:rPr lang="ar-SA" b="1" dirty="0" smtClean="0">
                <a:latin typeface="Calibri" panose="020F0502020204030204" pitchFamily="34" charset="0"/>
                <a:ea typeface="Calibri" panose="020F0502020204030204" pitchFamily="34" charset="0"/>
                <a:cs typeface="Times New Roman" panose="02020603050405020304" pitchFamily="18" charset="0"/>
              </a:rPr>
              <a:t>تخطيط </a:t>
            </a:r>
            <a:r>
              <a:rPr lang="ar-SA" b="1" dirty="0">
                <a:latin typeface="Calibri" panose="020F0502020204030204" pitchFamily="34" charset="0"/>
                <a:ea typeface="Calibri" panose="020F0502020204030204" pitchFamily="34" charset="0"/>
                <a:cs typeface="Times New Roman" panose="02020603050405020304" pitchFamily="18" charset="0"/>
              </a:rPr>
              <a:t>الموارد </a:t>
            </a:r>
            <a:r>
              <a:rPr lang="ar-IQ" b="1" dirty="0" smtClean="0">
                <a:latin typeface="Calibri" panose="020F0502020204030204" pitchFamily="34" charset="0"/>
                <a:ea typeface="Calibri" panose="020F0502020204030204" pitchFamily="34" charset="0"/>
                <a:cs typeface="Times New Roman" panose="02020603050405020304" pitchFamily="18" charset="0"/>
              </a:rPr>
              <a:t>البشرية </a:t>
            </a:r>
            <a:r>
              <a:rPr lang="ar-SA" b="1" dirty="0" smtClean="0">
                <a:latin typeface="Calibri" panose="020F0502020204030204" pitchFamily="34" charset="0"/>
                <a:ea typeface="Calibri" panose="020F0502020204030204" pitchFamily="34" charset="0"/>
                <a:cs typeface="Times New Roman" panose="02020603050405020304" pitchFamily="18" charset="0"/>
              </a:rPr>
              <a:t>أسس </a:t>
            </a:r>
            <a:r>
              <a:rPr lang="ar-SA" b="1" dirty="0">
                <a:latin typeface="Calibri" panose="020F0502020204030204" pitchFamily="34" charset="0"/>
                <a:ea typeface="Calibri" panose="020F0502020204030204" pitchFamily="34" charset="0"/>
                <a:cs typeface="Times New Roman" panose="02020603050405020304" pitchFamily="18" charset="0"/>
              </a:rPr>
              <a:t>صحيحة ازدادت </a:t>
            </a:r>
            <a:r>
              <a:rPr lang="ar-SA" b="1" dirty="0" smtClean="0">
                <a:latin typeface="Calibri" panose="020F0502020204030204" pitchFamily="34" charset="0"/>
                <a:ea typeface="Calibri" panose="020F0502020204030204" pitchFamily="34" charset="0"/>
                <a:cs typeface="Times New Roman" panose="02020603050405020304" pitchFamily="18" charset="0"/>
              </a:rPr>
              <a:t>أهميته</a:t>
            </a:r>
            <a:r>
              <a:rPr lang="ar-IQ" b="1" dirty="0" smtClean="0">
                <a:latin typeface="Calibri" panose="020F0502020204030204" pitchFamily="34" charset="0"/>
                <a:ea typeface="Calibri" panose="020F0502020204030204" pitchFamily="34" charset="0"/>
                <a:cs typeface="Times New Roman" panose="02020603050405020304" pitchFamily="18" charset="0"/>
              </a:rPr>
              <a:t>ا</a:t>
            </a:r>
            <a:r>
              <a:rPr lang="ar-SA" b="1" dirty="0" smtClean="0">
                <a:latin typeface="Calibri" panose="020F0502020204030204" pitchFamily="34" charset="0"/>
                <a:ea typeface="Calibri" panose="020F0502020204030204" pitchFamily="34" charset="0"/>
                <a:cs typeface="Times New Roman" panose="02020603050405020304" pitchFamily="18" charset="0"/>
              </a:rPr>
              <a:t> </a:t>
            </a:r>
            <a:r>
              <a:rPr lang="ar-IQ" b="1" dirty="0" smtClean="0">
                <a:latin typeface="Calibri" panose="020F0502020204030204" pitchFamily="34" charset="0"/>
                <a:ea typeface="Calibri" panose="020F0502020204030204" pitchFamily="34" charset="0"/>
                <a:cs typeface="Times New Roman" panose="02020603050405020304" pitchFamily="18" charset="0"/>
              </a:rPr>
              <a:t>وبالامكان التعرف على اهمية هذه العملية وفقاً لما يأتي:</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Aft>
                <a:spcPts val="1000"/>
              </a:spcAft>
              <a:buFont typeface="+mj-lt"/>
              <a:buAutoNum type="arabicPeriod"/>
            </a:pPr>
            <a:r>
              <a:rPr lang="ar-SA" dirty="0">
                <a:ea typeface="Calibri" panose="020F0502020204030204" pitchFamily="34" charset="0"/>
                <a:cs typeface="Simplified Arabic" panose="02020603050405020304" pitchFamily="18" charset="-78"/>
              </a:rPr>
              <a:t>يساعد تخطيط الموارد البشرية على منع ارتباكات فجائية في خط الإنتاج والتنفيذ الخاص بالمشروع</a:t>
            </a:r>
            <a:r>
              <a:rPr lang="en-US" dirty="0">
                <a:latin typeface="Simplified Arabic" panose="02020603050405020304" pitchFamily="18" charset="-78"/>
                <a:ea typeface="Calibri" panose="020F0502020204030204" pitchFamily="34" charset="0"/>
              </a:rPr>
              <a:t>.</a:t>
            </a:r>
            <a:endParaRPr lang="en-US" dirty="0" smtClean="0">
              <a:effectLst/>
            </a:endParaRPr>
          </a:p>
          <a:p>
            <a:pPr marL="342900" lvl="0" indent="-342900" algn="r" rtl="1">
              <a:lnSpc>
                <a:spcPct val="150000"/>
              </a:lnSpc>
              <a:spcAft>
                <a:spcPts val="1000"/>
              </a:spcAft>
              <a:buFont typeface="+mj-lt"/>
              <a:buAutoNum type="arabicPeriod"/>
            </a:pPr>
            <a:r>
              <a:rPr lang="ar-SA" dirty="0">
                <a:ea typeface="Calibri" panose="020F0502020204030204" pitchFamily="34" charset="0"/>
                <a:cs typeface="Simplified Arabic" panose="02020603050405020304" pitchFamily="18" charset="-78"/>
              </a:rPr>
              <a:t>يساعد تخطيط الموارد البشرية في التخلص من الفائض وسد العجز</a:t>
            </a:r>
            <a:r>
              <a:rPr lang="en-US" dirty="0">
                <a:latin typeface="Simplified Arabic" panose="02020603050405020304" pitchFamily="18" charset="-78"/>
                <a:ea typeface="Calibri" panose="020F0502020204030204" pitchFamily="34" charset="0"/>
              </a:rPr>
              <a:t>.</a:t>
            </a:r>
            <a:endParaRPr lang="en-US" dirty="0" smtClean="0">
              <a:effectLst/>
            </a:endParaRPr>
          </a:p>
          <a:p>
            <a:pPr marL="342900" lvl="0" indent="-342900" algn="r" rtl="1">
              <a:lnSpc>
                <a:spcPct val="150000"/>
              </a:lnSpc>
              <a:spcAft>
                <a:spcPts val="1000"/>
              </a:spcAft>
              <a:buFont typeface="+mj-lt"/>
              <a:buAutoNum type="arabicPeriod"/>
            </a:pPr>
            <a:r>
              <a:rPr lang="ar-SA" dirty="0">
                <a:ea typeface="Calibri" panose="020F0502020204030204" pitchFamily="34" charset="0"/>
                <a:cs typeface="Simplified Arabic" panose="02020603050405020304" pitchFamily="18" charset="-78"/>
              </a:rPr>
              <a:t> يتم تخطيط الموارد البشرية قبل الكثير من وظائف إدارة الأفراد</a:t>
            </a:r>
            <a:r>
              <a:rPr lang="en-US" dirty="0">
                <a:latin typeface="Simplified Arabic" panose="02020603050405020304" pitchFamily="18" charset="-78"/>
                <a:ea typeface="Calibri" panose="020F0502020204030204" pitchFamily="34" charset="0"/>
              </a:rPr>
              <a:t>.</a:t>
            </a:r>
            <a:endParaRPr lang="en-US" dirty="0" smtClean="0">
              <a:effectLst/>
            </a:endParaRPr>
          </a:p>
          <a:p>
            <a:pPr marL="342900" lvl="0" indent="-342900" algn="r" rtl="1">
              <a:lnSpc>
                <a:spcPct val="150000"/>
              </a:lnSpc>
              <a:spcAft>
                <a:spcPts val="1000"/>
              </a:spcAft>
              <a:buFont typeface="+mj-lt"/>
              <a:buAutoNum type="arabicPeriod"/>
            </a:pPr>
            <a:r>
              <a:rPr lang="en-US" dirty="0">
                <a:latin typeface="Simplified Arabic" panose="02020603050405020304" pitchFamily="18" charset="-78"/>
                <a:ea typeface="Calibri" panose="020F0502020204030204" pitchFamily="34" charset="0"/>
              </a:rPr>
              <a:t> </a:t>
            </a:r>
            <a:r>
              <a:rPr lang="ar-SA" dirty="0">
                <a:ea typeface="Calibri" panose="020F0502020204030204" pitchFamily="34" charset="0"/>
                <a:cs typeface="Simplified Arabic" panose="02020603050405020304" pitchFamily="18" charset="-78"/>
              </a:rPr>
              <a:t>يساعد تخطيط الموارد البشرية على تخطيط المستقبل الوظيفي للعاملين حيث يتضمن ذلك تحديد أنشطة التدريب والنقل والترفيه</a:t>
            </a:r>
            <a:r>
              <a:rPr lang="en-US" dirty="0">
                <a:latin typeface="Simplified Arabic" panose="02020603050405020304" pitchFamily="18" charset="-78"/>
                <a:ea typeface="Calibri" panose="020F0502020204030204" pitchFamily="34" charset="0"/>
              </a:rPr>
              <a:t>.</a:t>
            </a:r>
            <a:endParaRPr lang="ar-IQ" dirty="0"/>
          </a:p>
        </p:txBody>
      </p:sp>
    </p:spTree>
    <p:extLst>
      <p:ext uri="{BB962C8B-B14F-4D97-AF65-F5344CB8AC3E}">
        <p14:creationId xmlns:p14="http://schemas.microsoft.com/office/powerpoint/2010/main" val="12643873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18457"/>
            <a:ext cx="10515600" cy="5458506"/>
          </a:xfrm>
        </p:spPr>
        <p:txBody>
          <a:bodyPr>
            <a:normAutofit fontScale="92500" lnSpcReduction="20000"/>
          </a:bodyPr>
          <a:lstStyle/>
          <a:p>
            <a:pPr marL="0" lvl="0" indent="0" algn="just" rtl="1">
              <a:lnSpc>
                <a:spcPct val="150000"/>
              </a:lnSpc>
              <a:spcAft>
                <a:spcPts val="1000"/>
              </a:spcAft>
              <a:buNone/>
            </a:pPr>
            <a:endParaRPr lang="en-US" dirty="0" smtClean="0">
              <a:effectLst/>
            </a:endParaRPr>
          </a:p>
          <a:p>
            <a:pPr marL="0" lvl="0" indent="0" algn="just" rtl="1">
              <a:lnSpc>
                <a:spcPct val="150000"/>
              </a:lnSpc>
              <a:spcAft>
                <a:spcPts val="1000"/>
              </a:spcAft>
              <a:buNone/>
            </a:pPr>
            <a:r>
              <a:rPr lang="ar-IQ" dirty="0" smtClean="0">
                <a:ea typeface="Calibri" panose="020F0502020204030204" pitchFamily="34" charset="0"/>
                <a:cs typeface="Simplified Arabic" panose="02020603050405020304" pitchFamily="18" charset="-78"/>
              </a:rPr>
              <a:t>5. </a:t>
            </a:r>
            <a:r>
              <a:rPr lang="ar-SA" dirty="0" smtClean="0">
                <a:ea typeface="Calibri" panose="020F0502020204030204" pitchFamily="34" charset="0"/>
                <a:cs typeface="Simplified Arabic" panose="02020603050405020304" pitchFamily="18" charset="-78"/>
              </a:rPr>
              <a:t>يساعد </a:t>
            </a:r>
            <a:r>
              <a:rPr lang="ar-SA" dirty="0">
                <a:ea typeface="Calibri" panose="020F0502020204030204" pitchFamily="34" charset="0"/>
                <a:cs typeface="Simplified Arabic" panose="02020603050405020304" pitchFamily="18" charset="-78"/>
              </a:rPr>
              <a:t>تحليل قوة العمل المتاحة على معرفة أسباب تركهم للخدمة أو بقائهم فيها ومدى رضائهم عن العمل</a:t>
            </a:r>
            <a:r>
              <a:rPr lang="en-US" dirty="0" smtClean="0">
                <a:latin typeface="Simplified Arabic" panose="02020603050405020304" pitchFamily="18" charset="-78"/>
                <a:ea typeface="Calibri" panose="020F0502020204030204" pitchFamily="34" charset="0"/>
              </a:rPr>
              <a:t>.</a:t>
            </a:r>
          </a:p>
          <a:p>
            <a:pPr marL="0" lvl="0" indent="0" algn="just" rtl="1">
              <a:lnSpc>
                <a:spcPct val="150000"/>
              </a:lnSpc>
              <a:spcAft>
                <a:spcPts val="1000"/>
              </a:spcAft>
              <a:buNone/>
            </a:pPr>
            <a:r>
              <a:rPr lang="ar-IQ" dirty="0" smtClean="0">
                <a:latin typeface="Simplified Arabic" panose="02020603050405020304" pitchFamily="18" charset="-78"/>
                <a:ea typeface="Calibri" panose="020F0502020204030204" pitchFamily="34" charset="0"/>
              </a:rPr>
              <a:t>6. </a:t>
            </a:r>
            <a:r>
              <a:rPr lang="ar-SA" dirty="0" smtClean="0">
                <a:ea typeface="Calibri" panose="020F0502020204030204" pitchFamily="34" charset="0"/>
                <a:cs typeface="Simplified Arabic" panose="02020603050405020304" pitchFamily="18" charset="-78"/>
              </a:rPr>
              <a:t>تقدير </a:t>
            </a:r>
            <a:r>
              <a:rPr lang="ar-SA" dirty="0">
                <a:ea typeface="Calibri" panose="020F0502020204030204" pitchFamily="34" charset="0"/>
                <a:cs typeface="Simplified Arabic" panose="02020603050405020304" pitchFamily="18" charset="-78"/>
              </a:rPr>
              <a:t>إمكانيات المنظمة كلما تغيرت الظروف الداخلية والخارجية  في أي وقت من الأوقات </a:t>
            </a:r>
            <a:r>
              <a:rPr lang="ar-SA" dirty="0" smtClean="0">
                <a:ea typeface="Calibri" panose="020F0502020204030204" pitchFamily="34" charset="0"/>
                <a:cs typeface="Simplified Arabic" panose="02020603050405020304" pitchFamily="18" charset="-78"/>
              </a:rPr>
              <a:t>.</a:t>
            </a:r>
            <a:endParaRPr lang="ar-IQ" dirty="0" smtClean="0">
              <a:ea typeface="Calibri" panose="020F0502020204030204" pitchFamily="34" charset="0"/>
              <a:cs typeface="Simplified Arabic" panose="02020603050405020304" pitchFamily="18" charset="-78"/>
            </a:endParaRPr>
          </a:p>
          <a:p>
            <a:pPr marL="0" lvl="0" indent="0" algn="just" rtl="1">
              <a:lnSpc>
                <a:spcPct val="150000"/>
              </a:lnSpc>
              <a:spcAft>
                <a:spcPts val="1000"/>
              </a:spcAft>
              <a:buNone/>
            </a:pPr>
            <a:r>
              <a:rPr lang="ar-IQ" dirty="0" smtClean="0"/>
              <a:t>7. </a:t>
            </a:r>
            <a:r>
              <a:rPr lang="ar-SA" dirty="0" smtClean="0">
                <a:ea typeface="Calibri" panose="020F0502020204030204" pitchFamily="34" charset="0"/>
                <a:cs typeface="Simplified Arabic" panose="02020603050405020304" pitchFamily="18" charset="-78"/>
              </a:rPr>
              <a:t>الحصول </a:t>
            </a:r>
            <a:r>
              <a:rPr lang="ar-SA" dirty="0">
                <a:ea typeface="Calibri" panose="020F0502020204030204" pitchFamily="34" charset="0"/>
                <a:cs typeface="Simplified Arabic" panose="02020603050405020304" pitchFamily="18" charset="-78"/>
              </a:rPr>
              <a:t>على أفضل الكفاءات بالكمية المطلوبة فعلا والتخلص من البطالة المقنعة حيث توضح كمية العمالة الفائضة عن حاجة المنظمة  ومن الممكن انجاز العمل بدونها </a:t>
            </a:r>
            <a:r>
              <a:rPr lang="ar-SA" dirty="0" smtClean="0">
                <a:ea typeface="Calibri" panose="020F0502020204030204" pitchFamily="34" charset="0"/>
                <a:cs typeface="Simplified Arabic" panose="02020603050405020304" pitchFamily="18" charset="-78"/>
              </a:rPr>
              <a:t>.</a:t>
            </a:r>
            <a:endParaRPr lang="ar-IQ" dirty="0" smtClean="0">
              <a:ea typeface="Calibri" panose="020F0502020204030204" pitchFamily="34" charset="0"/>
              <a:cs typeface="Simplified Arabic" panose="02020603050405020304" pitchFamily="18" charset="-78"/>
            </a:endParaRPr>
          </a:p>
          <a:p>
            <a:pPr marL="0" lvl="0" indent="0" algn="just" rtl="1">
              <a:lnSpc>
                <a:spcPct val="150000"/>
              </a:lnSpc>
              <a:spcAft>
                <a:spcPts val="1000"/>
              </a:spcAft>
              <a:buNone/>
            </a:pPr>
            <a:r>
              <a:rPr lang="ar-IQ" dirty="0" smtClean="0"/>
              <a:t>8. </a:t>
            </a:r>
            <a:r>
              <a:rPr lang="ar-SA" dirty="0" smtClean="0">
                <a:ea typeface="Calibri" panose="020F0502020204030204" pitchFamily="34" charset="0"/>
                <a:cs typeface="Simplified Arabic" panose="02020603050405020304" pitchFamily="18" charset="-78"/>
              </a:rPr>
              <a:t>ترابط </a:t>
            </a:r>
            <a:r>
              <a:rPr lang="ar-SA" dirty="0">
                <a:ea typeface="Calibri" panose="020F0502020204030204" pitchFamily="34" charset="0"/>
                <a:cs typeface="Simplified Arabic" panose="02020603050405020304" pitchFamily="18" charset="-78"/>
              </a:rPr>
              <a:t>أنظمة ووظائف الموارد البشرية  حيث تبين علاقات الوظائف من خلال تخطيط الوصف الوظيفي ومعرفة تشابه وارتباط الوظائف من خلاله .</a:t>
            </a:r>
            <a:endParaRPr lang="en-US" dirty="0" smtClean="0">
              <a:effectLst/>
            </a:endParaRPr>
          </a:p>
          <a:p>
            <a:pPr marL="0" indent="0">
              <a:buNone/>
            </a:pPr>
            <a:endParaRPr lang="ar-IQ" dirty="0"/>
          </a:p>
        </p:txBody>
      </p:sp>
    </p:spTree>
    <p:extLst>
      <p:ext uri="{BB962C8B-B14F-4D97-AF65-F5344CB8AC3E}">
        <p14:creationId xmlns:p14="http://schemas.microsoft.com/office/powerpoint/2010/main" val="39359753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4137"/>
            <a:ext cx="10515600" cy="5732826"/>
          </a:xfrm>
        </p:spPr>
        <p:txBody>
          <a:bodyPr>
            <a:normAutofit fontScale="92500" lnSpcReduction="10000"/>
          </a:bodyPr>
          <a:lstStyle/>
          <a:p>
            <a:pPr marL="0" lvl="0" indent="0" algn="just" rtl="1">
              <a:lnSpc>
                <a:spcPct val="150000"/>
              </a:lnSpc>
              <a:spcAft>
                <a:spcPts val="1000"/>
              </a:spcAft>
              <a:buNone/>
            </a:pPr>
            <a:r>
              <a:rPr lang="ar-IQ" dirty="0" smtClean="0">
                <a:ea typeface="Calibri" panose="020F0502020204030204" pitchFamily="34" charset="0"/>
                <a:cs typeface="Simplified Arabic" panose="02020603050405020304" pitchFamily="18" charset="-78"/>
              </a:rPr>
              <a:t>9. </a:t>
            </a:r>
            <a:r>
              <a:rPr lang="ar-SA" dirty="0" smtClean="0">
                <a:ea typeface="Calibri" panose="020F0502020204030204" pitchFamily="34" charset="0"/>
                <a:cs typeface="Simplified Arabic" panose="02020603050405020304" pitchFamily="18" charset="-78"/>
              </a:rPr>
              <a:t>تحديد </a:t>
            </a:r>
            <a:r>
              <a:rPr lang="ar-SA" dirty="0">
                <a:ea typeface="Calibri" panose="020F0502020204030204" pitchFamily="34" charset="0"/>
                <a:cs typeface="Simplified Arabic" panose="02020603050405020304" pitchFamily="18" charset="-78"/>
              </a:rPr>
              <a:t>احتياجات سوق العمل مستقبلا وتوجيه المؤسسات التعليمية وفق حاجات المنظمة مستقبلا .</a:t>
            </a:r>
            <a:endParaRPr lang="en-US" dirty="0" smtClean="0">
              <a:effectLst/>
            </a:endParaRPr>
          </a:p>
          <a:p>
            <a:pPr marL="0" lvl="0" indent="0" algn="just" rtl="1">
              <a:lnSpc>
                <a:spcPct val="150000"/>
              </a:lnSpc>
              <a:spcAft>
                <a:spcPts val="1000"/>
              </a:spcAft>
              <a:buNone/>
            </a:pPr>
            <a:r>
              <a:rPr lang="ar-IQ" dirty="0" smtClean="0">
                <a:ea typeface="Calibri" panose="020F0502020204030204" pitchFamily="34" charset="0"/>
                <a:cs typeface="Simplified Arabic" panose="02020603050405020304" pitchFamily="18" charset="-78"/>
              </a:rPr>
              <a:t>10. </a:t>
            </a:r>
            <a:r>
              <a:rPr lang="ar-SA" dirty="0" smtClean="0">
                <a:ea typeface="Calibri" panose="020F0502020204030204" pitchFamily="34" charset="0"/>
                <a:cs typeface="Simplified Arabic" panose="02020603050405020304" pitchFamily="18" charset="-78"/>
              </a:rPr>
              <a:t>المحافظة </a:t>
            </a:r>
            <a:r>
              <a:rPr lang="ar-SA" dirty="0">
                <a:ea typeface="Calibri" panose="020F0502020204030204" pitchFamily="34" charset="0"/>
                <a:cs typeface="Simplified Arabic" panose="02020603050405020304" pitchFamily="18" charset="-78"/>
              </a:rPr>
              <a:t>على الموارد البشرية الفاعلة من خلال تحليل العمل و كشف مستويات العمالة و مهاراتهم المتوفرة وما يحتاجون مستقبلا من برامج تدريبية وتطويرية لتنمية مهاراتهم بما يتوافق مع تطورات المنظمات مستقبلا .</a:t>
            </a:r>
            <a:endParaRPr lang="en-US" dirty="0" smtClean="0">
              <a:effectLst/>
            </a:endParaRPr>
          </a:p>
          <a:p>
            <a:pPr marL="0" lvl="0" indent="0" algn="just" rtl="1">
              <a:lnSpc>
                <a:spcPct val="150000"/>
              </a:lnSpc>
              <a:spcAft>
                <a:spcPts val="1000"/>
              </a:spcAft>
              <a:buNone/>
            </a:pPr>
            <a:r>
              <a:rPr lang="ar-IQ" dirty="0" smtClean="0">
                <a:ea typeface="Calibri" panose="020F0502020204030204" pitchFamily="34" charset="0"/>
                <a:cs typeface="Simplified Arabic" panose="02020603050405020304" pitchFamily="18" charset="-78"/>
              </a:rPr>
              <a:t>11. </a:t>
            </a:r>
            <a:r>
              <a:rPr lang="ar-SA" dirty="0" smtClean="0">
                <a:ea typeface="Calibri" panose="020F0502020204030204" pitchFamily="34" charset="0"/>
                <a:cs typeface="Simplified Arabic" panose="02020603050405020304" pitchFamily="18" charset="-78"/>
              </a:rPr>
              <a:t>تقليص </a:t>
            </a:r>
            <a:r>
              <a:rPr lang="ar-SA" dirty="0">
                <a:ea typeface="Calibri" panose="020F0502020204030204" pitchFamily="34" charset="0"/>
                <a:cs typeface="Simplified Arabic" panose="02020603050405020304" pitchFamily="18" charset="-78"/>
              </a:rPr>
              <a:t>الهدر في الموارد البشرية والمساعدة في تقدير الموارد التي  تحتاجها المنظمة مستقبلا.</a:t>
            </a:r>
            <a:endParaRPr lang="en-US" dirty="0" smtClean="0">
              <a:effectLst/>
            </a:endParaRPr>
          </a:p>
          <a:p>
            <a:pPr marL="0" lvl="0" indent="0" algn="just" rtl="1">
              <a:lnSpc>
                <a:spcPct val="150000"/>
              </a:lnSpc>
              <a:spcAft>
                <a:spcPts val="1000"/>
              </a:spcAft>
              <a:buNone/>
            </a:pPr>
            <a:r>
              <a:rPr lang="ar-IQ" dirty="0" smtClean="0">
                <a:ea typeface="Calibri" panose="020F0502020204030204" pitchFamily="34" charset="0"/>
                <a:cs typeface="Simplified Arabic" panose="02020603050405020304" pitchFamily="18" charset="-78"/>
              </a:rPr>
              <a:t>12. </a:t>
            </a:r>
            <a:r>
              <a:rPr lang="ar-SA" dirty="0" smtClean="0">
                <a:ea typeface="Calibri" panose="020F0502020204030204" pitchFamily="34" charset="0"/>
                <a:cs typeface="Simplified Arabic" panose="02020603050405020304" pitchFamily="18" charset="-78"/>
              </a:rPr>
              <a:t>التزود </a:t>
            </a:r>
            <a:r>
              <a:rPr lang="ar-SA" dirty="0">
                <a:ea typeface="Calibri" panose="020F0502020204030204" pitchFamily="34" charset="0"/>
                <a:cs typeface="Simplified Arabic" panose="02020603050405020304" pitchFamily="18" charset="-78"/>
              </a:rPr>
              <a:t>بالوظائف الشاغرة ومستويات المهارة التي تحتاجها كل وظيفة وفق لطبيعة العمل بها .</a:t>
            </a:r>
            <a:endParaRPr lang="en-US" dirty="0" smtClean="0">
              <a:effectLst/>
            </a:endParaRPr>
          </a:p>
          <a:p>
            <a:pPr marL="0" lvl="0" indent="0" algn="just" rtl="1">
              <a:lnSpc>
                <a:spcPct val="150000"/>
              </a:lnSpc>
              <a:spcAft>
                <a:spcPts val="1000"/>
              </a:spcAft>
              <a:buNone/>
            </a:pPr>
            <a:r>
              <a:rPr lang="ar-IQ" dirty="0" smtClean="0">
                <a:ea typeface="Calibri" panose="020F0502020204030204" pitchFamily="34" charset="0"/>
                <a:cs typeface="Simplified Arabic" panose="02020603050405020304" pitchFamily="18" charset="-78"/>
              </a:rPr>
              <a:t>13. </a:t>
            </a:r>
            <a:r>
              <a:rPr lang="ar-SA" dirty="0" smtClean="0">
                <a:ea typeface="Calibri" panose="020F0502020204030204" pitchFamily="34" charset="0"/>
                <a:cs typeface="Simplified Arabic" panose="02020603050405020304" pitchFamily="18" charset="-78"/>
              </a:rPr>
              <a:t>وضع </a:t>
            </a:r>
            <a:r>
              <a:rPr lang="ar-SA" dirty="0">
                <a:ea typeface="Calibri" panose="020F0502020204030204" pitchFamily="34" charset="0"/>
                <a:cs typeface="Simplified Arabic" panose="02020603050405020304" pitchFamily="18" charset="-78"/>
              </a:rPr>
              <a:t>الخطط المستقبلية لبرامج التدريب والتوظيف وتحليل مدى الاستفادة منها  والفائدة المرجوة منها بالنسبة للفرد </a:t>
            </a:r>
            <a:r>
              <a:rPr lang="ar-SA" dirty="0" smtClean="0">
                <a:ea typeface="Calibri" panose="020F0502020204030204" pitchFamily="34" charset="0"/>
                <a:cs typeface="Simplified Arabic" panose="02020603050405020304" pitchFamily="18" charset="-78"/>
              </a:rPr>
              <a:t>والمنظمة</a:t>
            </a:r>
            <a:r>
              <a:rPr lang="ar-IQ" dirty="0" smtClean="0">
                <a:ea typeface="Calibri" panose="020F0502020204030204" pitchFamily="34" charset="0"/>
                <a:cs typeface="Simplified Arabic" panose="02020603050405020304" pitchFamily="18" charset="-78"/>
              </a:rPr>
              <a:t>.</a:t>
            </a:r>
            <a:r>
              <a:rPr lang="ar-SA" dirty="0" smtClean="0">
                <a:ea typeface="Calibri" panose="020F0502020204030204" pitchFamily="34" charset="0"/>
                <a:cs typeface="Simplified Arabic" panose="02020603050405020304" pitchFamily="18" charset="-78"/>
              </a:rPr>
              <a:t> </a:t>
            </a:r>
            <a:endParaRPr lang="en-US" dirty="0" smtClean="0">
              <a:effectLst/>
            </a:endParaRPr>
          </a:p>
          <a:p>
            <a:pPr marL="0" indent="0">
              <a:buNone/>
            </a:pPr>
            <a:endParaRPr lang="ar-IQ" dirty="0"/>
          </a:p>
        </p:txBody>
      </p:sp>
    </p:spTree>
    <p:extLst>
      <p:ext uri="{BB962C8B-B14F-4D97-AF65-F5344CB8AC3E}">
        <p14:creationId xmlns:p14="http://schemas.microsoft.com/office/powerpoint/2010/main" val="93790062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450</Words>
  <Application>Microsoft Office PowerPoint</Application>
  <PresentationFormat>Widescreen</PresentationFormat>
  <Paragraphs>35</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Simplified Arabic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 store mobile</dc:creator>
  <cp:lastModifiedBy>App store mobile</cp:lastModifiedBy>
  <cp:revision>7</cp:revision>
  <dcterms:created xsi:type="dcterms:W3CDTF">2020-04-09T20:46:41Z</dcterms:created>
  <dcterms:modified xsi:type="dcterms:W3CDTF">2020-04-10T10:00:34Z</dcterms:modified>
</cp:coreProperties>
</file>