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av" ContentType="audio/wav"/>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60" r:id="rId1"/>
  </p:sldMasterIdLst>
  <p:sldIdLst>
    <p:sldId id="256" r:id="rId2"/>
    <p:sldId id="257" r:id="rId3"/>
    <p:sldId id="261" r:id="rId4"/>
    <p:sldId id="258" r:id="rId5"/>
    <p:sldId id="259" r:id="rId6"/>
    <p:sldId id="260" r:id="rId7"/>
  </p:sldIdLst>
  <p:sldSz cx="9144000" cy="6858000" type="screen4x3"/>
  <p:notesSz cx="6858000" cy="9144000"/>
  <p:defaultText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84380"/>
    <p:restoredTop sz="94660"/>
  </p:normalViewPr>
  <p:slideViewPr>
    <p:cSldViewPr>
      <p:cViewPr>
        <p:scale>
          <a:sx n="72" d="100"/>
          <a:sy n="72" d="100"/>
        </p:scale>
        <p:origin x="-1326" y="36"/>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ight Triangle 9"/>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Title 8"/>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17" name="Subtitle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grpSp>
        <p:nvGrpSpPr>
          <p:cNvPr id="2" name="Group 1"/>
          <p:cNvGrpSpPr/>
          <p:nvPr/>
        </p:nvGrpSpPr>
        <p:grpSpPr>
          <a:xfrm>
            <a:off x="-3765" y="4953000"/>
            <a:ext cx="9147765" cy="1912088"/>
            <a:chOff x="-3765" y="4832896"/>
            <a:chExt cx="9147765" cy="2032192"/>
          </a:xfrm>
        </p:grpSpPr>
        <p:sp>
          <p:nvSpPr>
            <p:cNvPr id="7" name="Freeform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8" name="Freeform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1" name="Freeform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2" name="Straight Connector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Date Placeholder 29"/>
          <p:cNvSpPr>
            <a:spLocks noGrp="1"/>
          </p:cNvSpPr>
          <p:nvPr>
            <p:ph type="dt" sz="half" idx="10"/>
          </p:nvPr>
        </p:nvSpPr>
        <p:spPr/>
        <p:txBody>
          <a:bodyPr/>
          <a:lstStyle>
            <a:lvl1pPr>
              <a:defRPr>
                <a:solidFill>
                  <a:srgbClr val="FFFFFF"/>
                </a:solidFill>
              </a:defRPr>
            </a:lvl1pPr>
            <a:extLst/>
          </a:lstStyle>
          <a:p>
            <a:fld id="{1B8ABB09-4A1D-463E-8065-109CC2B7EFAA}" type="datetimeFigureOut">
              <a:rPr lang="ar-SA" smtClean="0"/>
              <a:t>07/08/1441</a:t>
            </a:fld>
            <a:endParaRPr lang="ar-SA"/>
          </a:p>
        </p:txBody>
      </p:sp>
      <p:sp>
        <p:nvSpPr>
          <p:cNvPr id="19" name="Footer Placeholder 18"/>
          <p:cNvSpPr>
            <a:spLocks noGrp="1"/>
          </p:cNvSpPr>
          <p:nvPr>
            <p:ph type="ftr" sz="quarter" idx="11"/>
          </p:nvPr>
        </p:nvSpPr>
        <p:spPr/>
        <p:txBody>
          <a:bodyPr/>
          <a:lstStyle>
            <a:lvl1pPr>
              <a:defRPr>
                <a:solidFill>
                  <a:schemeClr val="accent1">
                    <a:tint val="20000"/>
                  </a:schemeClr>
                </a:solidFill>
              </a:defRPr>
            </a:lvl1pPr>
            <a:extLst/>
          </a:lstStyle>
          <a:p>
            <a:endParaRPr lang="ar-SA"/>
          </a:p>
        </p:txBody>
      </p:sp>
      <p:sp>
        <p:nvSpPr>
          <p:cNvPr id="27" name="Slide Number Placeholder 26"/>
          <p:cNvSpPr>
            <a:spLocks noGrp="1"/>
          </p:cNvSpPr>
          <p:nvPr>
            <p:ph type="sldNum" sz="quarter" idx="12"/>
          </p:nvPr>
        </p:nvSpPr>
        <p:spPr/>
        <p:txBody>
          <a:bodyPr/>
          <a:lstStyle>
            <a:lvl1pPr>
              <a:defRPr>
                <a:solidFill>
                  <a:srgbClr val="FFFFFF"/>
                </a:solidFill>
              </a:defRPr>
            </a:lvl1pPr>
            <a:extLst/>
          </a:lstStyle>
          <a:p>
            <a:fld id="{0B34F065-1154-456A-91E3-76DE8E75E17B}" type="slidenum">
              <a:rPr lang="ar-SA" smtClean="0"/>
              <a:t>‹#›</a:t>
            </a:fld>
            <a:endParaRPr lang="ar-SA"/>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1481329"/>
            <a:ext cx="8229600" cy="4386071"/>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1B8ABB09-4A1D-463E-8065-109CC2B7EFAA}" type="datetimeFigureOut">
              <a:rPr lang="ar-SA" smtClean="0"/>
              <a:t>07/08/1441</a:t>
            </a:fld>
            <a:endParaRPr lang="ar-SA"/>
          </a:p>
        </p:txBody>
      </p:sp>
      <p:sp>
        <p:nvSpPr>
          <p:cNvPr id="5" name="Footer Placeholder 4"/>
          <p:cNvSpPr>
            <a:spLocks noGrp="1"/>
          </p:cNvSpPr>
          <p:nvPr>
            <p:ph type="ftr" sz="quarter" idx="11"/>
          </p:nvPr>
        </p:nvSpPr>
        <p:spPr/>
        <p:txBody>
          <a:bodyPr/>
          <a:lstStyle>
            <a:extLst/>
          </a:lstStyle>
          <a:p>
            <a:endParaRPr lang="ar-SA"/>
          </a:p>
        </p:txBody>
      </p:sp>
      <p:sp>
        <p:nvSpPr>
          <p:cNvPr id="6" name="Slide Number Placeholder 5"/>
          <p:cNvSpPr>
            <a:spLocks noGrp="1"/>
          </p:cNvSpPr>
          <p:nvPr>
            <p:ph type="sldNum" sz="quarter" idx="12"/>
          </p:nvPr>
        </p:nvSpPr>
        <p:spPr/>
        <p:txBody>
          <a:bodyPr/>
          <a:lstStyle>
            <a:extLst/>
          </a:lstStyle>
          <a:p>
            <a:fld id="{0B34F065-1154-456A-91E3-76DE8E75E17B}" type="slidenum">
              <a:rPr lang="ar-SA" smtClean="0"/>
              <a:t>‹#›</a:t>
            </a:fld>
            <a:endParaRPr lang="ar-SA"/>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44013" y="274640"/>
            <a:ext cx="1777470" cy="5592761"/>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41"/>
            <a:ext cx="6324600" cy="5592760"/>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1B8ABB09-4A1D-463E-8065-109CC2B7EFAA}" type="datetimeFigureOut">
              <a:rPr lang="ar-SA" smtClean="0"/>
              <a:t>07/08/1441</a:t>
            </a:fld>
            <a:endParaRPr lang="ar-SA"/>
          </a:p>
        </p:txBody>
      </p:sp>
      <p:sp>
        <p:nvSpPr>
          <p:cNvPr id="5" name="Footer Placeholder 4"/>
          <p:cNvSpPr>
            <a:spLocks noGrp="1"/>
          </p:cNvSpPr>
          <p:nvPr>
            <p:ph type="ftr" sz="quarter" idx="11"/>
          </p:nvPr>
        </p:nvSpPr>
        <p:spPr/>
        <p:txBody>
          <a:bodyPr/>
          <a:lstStyle>
            <a:extLst/>
          </a:lstStyle>
          <a:p>
            <a:endParaRPr lang="ar-SA"/>
          </a:p>
        </p:txBody>
      </p:sp>
      <p:sp>
        <p:nvSpPr>
          <p:cNvPr id="6" name="Slide Number Placeholder 5"/>
          <p:cNvSpPr>
            <a:spLocks noGrp="1"/>
          </p:cNvSpPr>
          <p:nvPr>
            <p:ph type="sldNum" sz="quarter" idx="12"/>
          </p:nvPr>
        </p:nvSpPr>
        <p:spPr/>
        <p:txBody>
          <a:bodyPr/>
          <a:lstStyle>
            <a:extLst/>
          </a:lstStyle>
          <a:p>
            <a:fld id="{0B34F065-1154-456A-91E3-76DE8E75E17B}" type="slidenum">
              <a:rPr lang="ar-SA" smtClean="0"/>
              <a:t>‹#›</a:t>
            </a:fld>
            <a:endParaRPr lang="ar-SA"/>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1B8ABB09-4A1D-463E-8065-109CC2B7EFAA}" type="datetimeFigureOut">
              <a:rPr lang="ar-SA" smtClean="0"/>
              <a:t>07/08/1441</a:t>
            </a:fld>
            <a:endParaRPr lang="ar-SA"/>
          </a:p>
        </p:txBody>
      </p:sp>
      <p:sp>
        <p:nvSpPr>
          <p:cNvPr id="5" name="Footer Placeholder 4"/>
          <p:cNvSpPr>
            <a:spLocks noGrp="1"/>
          </p:cNvSpPr>
          <p:nvPr>
            <p:ph type="ftr" sz="quarter" idx="11"/>
          </p:nvPr>
        </p:nvSpPr>
        <p:spPr/>
        <p:txBody>
          <a:bodyPr/>
          <a:lstStyle>
            <a:extLst/>
          </a:lstStyle>
          <a:p>
            <a:endParaRPr lang="ar-SA"/>
          </a:p>
        </p:txBody>
      </p:sp>
      <p:sp>
        <p:nvSpPr>
          <p:cNvPr id="6" name="Slide Number Placeholder 5"/>
          <p:cNvSpPr>
            <a:spLocks noGrp="1"/>
          </p:cNvSpPr>
          <p:nvPr>
            <p:ph type="sldNum" sz="quarter" idx="12"/>
          </p:nvPr>
        </p:nvSpPr>
        <p:spPr/>
        <p:txBody>
          <a:bodyPr/>
          <a:lstStyle>
            <a:extLst/>
          </a:lstStyle>
          <a:p>
            <a:fld id="{0B34F065-1154-456A-91E3-76DE8E75E17B}" type="slidenum">
              <a:rPr lang="ar-SA" smtClean="0"/>
              <a:t>‹#›</a:t>
            </a:fld>
            <a:endParaRPr lang="ar-SA"/>
          </a:p>
        </p:txBody>
      </p:sp>
      <p:sp>
        <p:nvSpPr>
          <p:cNvPr id="7" name="Title 6"/>
          <p:cNvSpPr>
            <a:spLocks noGrp="1"/>
          </p:cNvSpPr>
          <p:nvPr>
            <p:ph type="title"/>
          </p:nvPr>
        </p:nvSpPr>
        <p:spPr/>
        <p:txBody>
          <a:bodyPr rtlCol="0"/>
          <a:lstStyle>
            <a:extLst/>
          </a:lstStyle>
          <a:p>
            <a:r>
              <a:rPr kumimoji="0" lang="en-US" smtClean="0"/>
              <a:t>Click to edit Master title style</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fld id="{1B8ABB09-4A1D-463E-8065-109CC2B7EFAA}" type="datetimeFigureOut">
              <a:rPr lang="ar-SA" smtClean="0"/>
              <a:t>07/08/1441</a:t>
            </a:fld>
            <a:endParaRPr lang="ar-SA"/>
          </a:p>
        </p:txBody>
      </p:sp>
      <p:sp>
        <p:nvSpPr>
          <p:cNvPr id="5" name="Footer Placeholder 4"/>
          <p:cNvSpPr>
            <a:spLocks noGrp="1"/>
          </p:cNvSpPr>
          <p:nvPr>
            <p:ph type="ftr" sz="quarter" idx="11"/>
          </p:nvPr>
        </p:nvSpPr>
        <p:spPr/>
        <p:txBody>
          <a:bodyPr/>
          <a:lstStyle>
            <a:extLst/>
          </a:lstStyle>
          <a:p>
            <a:endParaRPr lang="ar-SA"/>
          </a:p>
        </p:txBody>
      </p:sp>
      <p:sp>
        <p:nvSpPr>
          <p:cNvPr id="6" name="Slide Number Placeholder 5"/>
          <p:cNvSpPr>
            <a:spLocks noGrp="1"/>
          </p:cNvSpPr>
          <p:nvPr>
            <p:ph type="sldNum" sz="quarter" idx="12"/>
          </p:nvPr>
        </p:nvSpPr>
        <p:spPr/>
        <p:txBody>
          <a:bodyPr/>
          <a:lstStyle>
            <a:extLst/>
          </a:lstStyle>
          <a:p>
            <a:fld id="{0B34F065-1154-456A-91E3-76DE8E75E17B}" type="slidenum">
              <a:rPr lang="ar-SA" smtClean="0"/>
              <a:t>‹#›</a:t>
            </a:fld>
            <a:endParaRPr lang="ar-SA"/>
          </a:p>
        </p:txBody>
      </p:sp>
      <p:sp>
        <p:nvSpPr>
          <p:cNvPr id="7" name="Chevron 6"/>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8" name="Chevron 7"/>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Ref idx="1002">
        <a:schemeClr val="bg1"/>
      </p:bgRef>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1B8ABB09-4A1D-463E-8065-109CC2B7EFAA}" type="datetimeFigureOut">
              <a:rPr lang="ar-SA" smtClean="0"/>
              <a:t>07/08/1441</a:t>
            </a:fld>
            <a:endParaRPr lang="ar-SA"/>
          </a:p>
        </p:txBody>
      </p:sp>
      <p:sp>
        <p:nvSpPr>
          <p:cNvPr id="6" name="Footer Placeholder 5"/>
          <p:cNvSpPr>
            <a:spLocks noGrp="1"/>
          </p:cNvSpPr>
          <p:nvPr>
            <p:ph type="ftr" sz="quarter" idx="11"/>
          </p:nvPr>
        </p:nvSpPr>
        <p:spPr/>
        <p:txBody>
          <a:bodyPr/>
          <a:lstStyle>
            <a:extLst/>
          </a:lstStyle>
          <a:p>
            <a:endParaRPr lang="ar-SA"/>
          </a:p>
        </p:txBody>
      </p:sp>
      <p:sp>
        <p:nvSpPr>
          <p:cNvPr id="7" name="Slide Number Placeholder 6"/>
          <p:cNvSpPr>
            <a:spLocks noGrp="1"/>
          </p:cNvSpPr>
          <p:nvPr>
            <p:ph type="sldNum" sz="quarter" idx="12"/>
          </p:nvPr>
        </p:nvSpPr>
        <p:spPr/>
        <p:txBody>
          <a:bodyPr/>
          <a:lstStyle>
            <a:extLst/>
          </a:lstStyle>
          <a:p>
            <a:fld id="{0B34F065-1154-456A-91E3-76DE8E75E17B}" type="slidenum">
              <a:rPr lang="ar-SA" smtClean="0"/>
              <a:t>‹#›</a:t>
            </a:fld>
            <a:endParaRPr lang="ar-SA"/>
          </a:p>
        </p:txBody>
      </p:sp>
      <p:sp>
        <p:nvSpPr>
          <p:cNvPr id="8" name="Title 7"/>
          <p:cNvSpPr>
            <a:spLocks noGrp="1"/>
          </p:cNvSpPr>
          <p:nvPr>
            <p:ph type="title"/>
          </p:nvPr>
        </p:nvSpPr>
        <p:spPr/>
        <p:txBody>
          <a:bodyPr rtlCol="0"/>
          <a:lstStyle>
            <a:extLst/>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1B8ABB09-4A1D-463E-8065-109CC2B7EFAA}" type="datetimeFigureOut">
              <a:rPr lang="ar-SA" smtClean="0"/>
              <a:t>07/08/1441</a:t>
            </a:fld>
            <a:endParaRPr lang="ar-SA"/>
          </a:p>
        </p:txBody>
      </p:sp>
      <p:sp>
        <p:nvSpPr>
          <p:cNvPr id="8" name="Footer Placeholder 7"/>
          <p:cNvSpPr>
            <a:spLocks noGrp="1"/>
          </p:cNvSpPr>
          <p:nvPr>
            <p:ph type="ftr" sz="quarter" idx="11"/>
          </p:nvPr>
        </p:nvSpPr>
        <p:spPr/>
        <p:txBody>
          <a:bodyPr/>
          <a:lstStyle>
            <a:extLst/>
          </a:lstStyle>
          <a:p>
            <a:endParaRPr lang="ar-SA"/>
          </a:p>
        </p:txBody>
      </p:sp>
      <p:sp>
        <p:nvSpPr>
          <p:cNvPr id="9" name="Slide Number Placeholder 8"/>
          <p:cNvSpPr>
            <a:spLocks noGrp="1"/>
          </p:cNvSpPr>
          <p:nvPr>
            <p:ph type="sldNum" sz="quarter" idx="12"/>
          </p:nvPr>
        </p:nvSpPr>
        <p:spPr/>
        <p:txBody>
          <a:bodyPr/>
          <a:lstStyle>
            <a:extLst/>
          </a:lstStyle>
          <a:p>
            <a:fld id="{0B34F065-1154-456A-91E3-76DE8E75E17B}" type="slidenum">
              <a:rPr lang="ar-SA" smtClean="0"/>
              <a:t>‹#›</a:t>
            </a:fld>
            <a:endParaRPr lang="ar-SA"/>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bg>
      <p:bgRef idx="1002">
        <a:schemeClr val="bg1"/>
      </p:bgRef>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extLst/>
          </a:lstStyle>
          <a:p>
            <a:fld id="{1B8ABB09-4A1D-463E-8065-109CC2B7EFAA}" type="datetimeFigureOut">
              <a:rPr lang="ar-SA" smtClean="0"/>
              <a:t>07/08/1441</a:t>
            </a:fld>
            <a:endParaRPr lang="ar-SA"/>
          </a:p>
        </p:txBody>
      </p:sp>
      <p:sp>
        <p:nvSpPr>
          <p:cNvPr id="4" name="Footer Placeholder 3"/>
          <p:cNvSpPr>
            <a:spLocks noGrp="1"/>
          </p:cNvSpPr>
          <p:nvPr>
            <p:ph type="ftr" sz="quarter" idx="11"/>
          </p:nvPr>
        </p:nvSpPr>
        <p:spPr/>
        <p:txBody>
          <a:bodyPr/>
          <a:lstStyle>
            <a:extLst/>
          </a:lstStyle>
          <a:p>
            <a:endParaRPr lang="ar-SA"/>
          </a:p>
        </p:txBody>
      </p:sp>
      <p:sp>
        <p:nvSpPr>
          <p:cNvPr id="5" name="Slide Number Placeholder 4"/>
          <p:cNvSpPr>
            <a:spLocks noGrp="1"/>
          </p:cNvSpPr>
          <p:nvPr>
            <p:ph type="sldNum" sz="quarter" idx="12"/>
          </p:nvPr>
        </p:nvSpPr>
        <p:spPr/>
        <p:txBody>
          <a:bodyPr/>
          <a:lstStyle>
            <a:extLst/>
          </a:lstStyle>
          <a:p>
            <a:fld id="{0B34F065-1154-456A-91E3-76DE8E75E17B}" type="slidenum">
              <a:rPr lang="ar-SA" smtClean="0"/>
              <a:t>‹#›</a:t>
            </a:fld>
            <a:endParaRPr lang="ar-SA"/>
          </a:p>
        </p:txBody>
      </p:sp>
      <p:sp>
        <p:nvSpPr>
          <p:cNvPr id="6" name="Title 5"/>
          <p:cNvSpPr>
            <a:spLocks noGrp="1"/>
          </p:cNvSpPr>
          <p:nvPr>
            <p:ph type="title"/>
          </p:nvPr>
        </p:nvSpPr>
        <p:spPr/>
        <p:txBody>
          <a:bodyPr rtlCol="0"/>
          <a:lstStyle>
            <a:extLst/>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extLst/>
          </a:lstStyle>
          <a:p>
            <a:fld id="{1B8ABB09-4A1D-463E-8065-109CC2B7EFAA}" type="datetimeFigureOut">
              <a:rPr lang="ar-SA" smtClean="0"/>
              <a:t>07/08/1441</a:t>
            </a:fld>
            <a:endParaRPr lang="ar-SA"/>
          </a:p>
        </p:txBody>
      </p:sp>
      <p:sp>
        <p:nvSpPr>
          <p:cNvPr id="3" name="Footer Placeholder 2"/>
          <p:cNvSpPr>
            <a:spLocks noGrp="1"/>
          </p:cNvSpPr>
          <p:nvPr>
            <p:ph type="ftr" sz="quarter" idx="11"/>
          </p:nvPr>
        </p:nvSpPr>
        <p:spPr/>
        <p:txBody>
          <a:bodyPr/>
          <a:lstStyle>
            <a:extLst/>
          </a:lstStyle>
          <a:p>
            <a:endParaRPr lang="ar-SA"/>
          </a:p>
        </p:txBody>
      </p:sp>
      <p:sp>
        <p:nvSpPr>
          <p:cNvPr id="4" name="Slide Number Placeholder 3"/>
          <p:cNvSpPr>
            <a:spLocks noGrp="1"/>
          </p:cNvSpPr>
          <p:nvPr>
            <p:ph type="sldNum" sz="quarter" idx="12"/>
          </p:nvPr>
        </p:nvSpPr>
        <p:spPr/>
        <p:txBody>
          <a:bodyPr/>
          <a:lstStyle>
            <a:extLst/>
          </a:lstStyle>
          <a:p>
            <a:fld id="{0B34F065-1154-456A-91E3-76DE8E75E17B}" type="slidenum">
              <a:rPr lang="ar-SA" smtClean="0"/>
              <a:t>‹#›</a:t>
            </a:fld>
            <a:endParaRPr lang="ar-SA"/>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a:xfrm>
            <a:off x="6727032" y="6407944"/>
            <a:ext cx="1920240" cy="365760"/>
          </a:xfrm>
        </p:spPr>
        <p:txBody>
          <a:bodyPr/>
          <a:lstStyle>
            <a:extLst/>
          </a:lstStyle>
          <a:p>
            <a:fld id="{1B8ABB09-4A1D-463E-8065-109CC2B7EFAA}" type="datetimeFigureOut">
              <a:rPr lang="ar-SA" smtClean="0"/>
              <a:t>07/08/1441</a:t>
            </a:fld>
            <a:endParaRPr lang="ar-SA"/>
          </a:p>
        </p:txBody>
      </p:sp>
      <p:sp>
        <p:nvSpPr>
          <p:cNvPr id="6" name="Footer Placeholder 5"/>
          <p:cNvSpPr>
            <a:spLocks noGrp="1"/>
          </p:cNvSpPr>
          <p:nvPr>
            <p:ph type="ftr" sz="quarter" idx="11"/>
          </p:nvPr>
        </p:nvSpPr>
        <p:spPr/>
        <p:txBody>
          <a:bodyPr/>
          <a:lstStyle>
            <a:extLst/>
          </a:lstStyle>
          <a:p>
            <a:endParaRPr lang="ar-SA"/>
          </a:p>
        </p:txBody>
      </p:sp>
      <p:sp>
        <p:nvSpPr>
          <p:cNvPr id="7" name="Slide Number Placeholder 6"/>
          <p:cNvSpPr>
            <a:spLocks noGrp="1"/>
          </p:cNvSpPr>
          <p:nvPr>
            <p:ph type="sldNum" sz="quarter" idx="12"/>
          </p:nvPr>
        </p:nvSpPr>
        <p:spPr/>
        <p:txBody>
          <a:bodyPr/>
          <a:lstStyle>
            <a:extLst/>
          </a:lstStyle>
          <a:p>
            <a:fld id="{0B34F065-1154-456A-91E3-76DE8E75E17B}" type="slidenum">
              <a:rPr lang="ar-SA" smtClean="0"/>
              <a:t>‹#›</a:t>
            </a:fld>
            <a:endParaRPr lang="ar-SA"/>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1"/>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141232" y="5443402"/>
            <a:ext cx="71628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sp>
        <p:nvSpPr>
          <p:cNvPr id="3" name="Picture Placeholder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en-US" smtClean="0"/>
              <a:t>Click icon to add picture</a:t>
            </a:r>
            <a:endParaRPr kumimoji="0" lang="en-US" dirty="0"/>
          </a:p>
        </p:txBody>
      </p:sp>
      <p:sp>
        <p:nvSpPr>
          <p:cNvPr id="5" name="Date Placeholder 4"/>
          <p:cNvSpPr>
            <a:spLocks noGrp="1"/>
          </p:cNvSpPr>
          <p:nvPr>
            <p:ph type="dt" sz="half" idx="10"/>
          </p:nvPr>
        </p:nvSpPr>
        <p:spPr/>
        <p:txBody>
          <a:bodyPr/>
          <a:lstStyle>
            <a:lvl1pPr>
              <a:defRPr>
                <a:solidFill>
                  <a:schemeClr val="tx1"/>
                </a:solidFill>
              </a:defRPr>
            </a:lvl1pPr>
            <a:extLst/>
          </a:lstStyle>
          <a:p>
            <a:fld id="{1B8ABB09-4A1D-463E-8065-109CC2B7EFAA}" type="datetimeFigureOut">
              <a:rPr lang="ar-SA" smtClean="0"/>
              <a:t>07/08/1441</a:t>
            </a:fld>
            <a:endParaRPr lang="ar-SA"/>
          </a:p>
        </p:txBody>
      </p:sp>
      <p:sp>
        <p:nvSpPr>
          <p:cNvPr id="6" name="Footer Placeholder 5"/>
          <p:cNvSpPr>
            <a:spLocks noGrp="1"/>
          </p:cNvSpPr>
          <p:nvPr>
            <p:ph type="ftr" sz="quarter" idx="11"/>
          </p:nvPr>
        </p:nvSpPr>
        <p:spPr>
          <a:xfrm>
            <a:off x="4380072" y="6407944"/>
            <a:ext cx="2350681" cy="365125"/>
          </a:xfrm>
        </p:spPr>
        <p:txBody>
          <a:bodyPr/>
          <a:lstStyle>
            <a:lvl1pPr>
              <a:defRPr>
                <a:solidFill>
                  <a:schemeClr val="tx1"/>
                </a:solidFill>
              </a:defRPr>
            </a:lvl1pPr>
            <a:extLst/>
          </a:lstStyle>
          <a:p>
            <a:endParaRPr lang="ar-SA"/>
          </a:p>
        </p:txBody>
      </p:sp>
      <p:sp>
        <p:nvSpPr>
          <p:cNvPr id="7" name="Slide Number Placeholder 6"/>
          <p:cNvSpPr>
            <a:spLocks noGrp="1"/>
          </p:cNvSpPr>
          <p:nvPr>
            <p:ph type="sldNum" sz="quarter" idx="12"/>
          </p:nvPr>
        </p:nvSpPr>
        <p:spPr/>
        <p:txBody>
          <a:bodyPr/>
          <a:lstStyle>
            <a:lvl1pPr>
              <a:defRPr>
                <a:solidFill>
                  <a:schemeClr val="tx1"/>
                </a:solidFill>
              </a:defRPr>
            </a:lvl1pPr>
            <a:extLst/>
          </a:lstStyle>
          <a:p>
            <a:fld id="{0B34F065-1154-456A-91E3-76DE8E75E17B}" type="slidenum">
              <a:rPr lang="ar-SA" smtClean="0"/>
              <a:t>‹#›</a:t>
            </a:fld>
            <a:endParaRPr lang="ar-SA"/>
          </a:p>
        </p:txBody>
      </p:sp>
      <p:sp>
        <p:nvSpPr>
          <p:cNvPr id="2" name="Title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en-US" smtClean="0"/>
              <a:t>Click to edit Master title style</a:t>
            </a:r>
            <a:endParaRPr kumimoji="0" lang="en-US"/>
          </a:p>
        </p:txBody>
      </p:sp>
      <p:sp>
        <p:nvSpPr>
          <p:cNvPr id="8" name="Freeform 7"/>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9" name="Freeform 8"/>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0" name="Right Triangle 9"/>
          <p:cNvSpPr>
            <a:spLocks/>
          </p:cNvSpPr>
          <p:nvPr/>
        </p:nvSpPr>
        <p:spPr bwMode="auto">
          <a:xfrm>
            <a:off x="-6042" y="5791253"/>
            <a:ext cx="3402314" cy="1080868"/>
          </a:xfrm>
          <a:prstGeom prst="rtTriangle">
            <a:avLst/>
          </a:pr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1" name="Straight Connector 10"/>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Chevron 11"/>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13" name="Chevron 12"/>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Freeform 12"/>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2" name="Freeform 11"/>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4" name="Right Triangle 13"/>
          <p:cNvSpPr>
            <a:spLocks/>
          </p:cNvSpPr>
          <p:nvPr/>
        </p:nvSpPr>
        <p:spPr bwMode="auto">
          <a:xfrm>
            <a:off x="-6042" y="5791253"/>
            <a:ext cx="3402314" cy="1080868"/>
          </a:xfrm>
          <a:prstGeom prst="rtTriangle">
            <a:avLst/>
          </a:prstGeom>
          <a:blipFill>
            <a:blip r:embed="rId13">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481328"/>
            <a:ext cx="8229600" cy="4525963"/>
          </a:xfrm>
          <a:prstGeom prst="rect">
            <a:avLst/>
          </a:prstGeom>
        </p:spPr>
        <p:txBody>
          <a:bodyPr vert="horz">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extLst/>
          </a:lstStyle>
          <a:p>
            <a:fld id="{1B8ABB09-4A1D-463E-8065-109CC2B7EFAA}" type="datetimeFigureOut">
              <a:rPr lang="ar-SA" smtClean="0"/>
              <a:t>07/08/1441</a:t>
            </a:fld>
            <a:endParaRPr lang="ar-SA"/>
          </a:p>
        </p:txBody>
      </p:sp>
      <p:sp>
        <p:nvSpPr>
          <p:cNvPr id="22" name="Footer Placeholder 21"/>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tx1"/>
                </a:solidFill>
              </a:defRPr>
            </a:lvl1pPr>
            <a:extLst/>
          </a:lstStyle>
          <a:p>
            <a:endParaRPr lang="ar-SA"/>
          </a:p>
        </p:txBody>
      </p:sp>
      <p:sp>
        <p:nvSpPr>
          <p:cNvPr id="18" name="Slide Number Placeholder 17"/>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defRPr>
            </a:lvl1pPr>
            <a:extLst/>
          </a:lstStyle>
          <a:p>
            <a:fld id="{0B34F065-1154-456A-91E3-76DE8E75E17B}" type="slidenum">
              <a:rPr lang="ar-SA" smtClean="0"/>
              <a:t>‹#›</a:t>
            </a:fld>
            <a:endParaRPr lang="ar-SA"/>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1"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r" rtl="1"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r" rtl="1"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r" rtl="1"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r" rtl="1"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r" rtl="1"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r" rtl="1"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r" rtl="1"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r" rtl="1"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r" rtl="1"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r" rtl="1" eaLnBrk="1" latinLnBrk="0" hangingPunct="1">
        <a:defRPr kumimoji="0" kern="1200">
          <a:solidFill>
            <a:schemeClr val="tx1"/>
          </a:solidFill>
          <a:latin typeface="+mn-lt"/>
          <a:ea typeface="+mn-ea"/>
          <a:cs typeface="+mn-cs"/>
        </a:defRPr>
      </a:lvl1pPr>
      <a:lvl2pPr marL="457200" algn="r" rtl="1" eaLnBrk="1" latinLnBrk="0" hangingPunct="1">
        <a:defRPr kumimoji="0" kern="1200">
          <a:solidFill>
            <a:schemeClr val="tx1"/>
          </a:solidFill>
          <a:latin typeface="+mn-lt"/>
          <a:ea typeface="+mn-ea"/>
          <a:cs typeface="+mn-cs"/>
        </a:defRPr>
      </a:lvl2pPr>
      <a:lvl3pPr marL="914400" algn="r" rtl="1" eaLnBrk="1" latinLnBrk="0" hangingPunct="1">
        <a:defRPr kumimoji="0" kern="1200">
          <a:solidFill>
            <a:schemeClr val="tx1"/>
          </a:solidFill>
          <a:latin typeface="+mn-lt"/>
          <a:ea typeface="+mn-ea"/>
          <a:cs typeface="+mn-cs"/>
        </a:defRPr>
      </a:lvl3pPr>
      <a:lvl4pPr marL="1371600" algn="r" rtl="1" eaLnBrk="1" latinLnBrk="0" hangingPunct="1">
        <a:defRPr kumimoji="0" kern="1200">
          <a:solidFill>
            <a:schemeClr val="tx1"/>
          </a:solidFill>
          <a:latin typeface="+mn-lt"/>
          <a:ea typeface="+mn-ea"/>
          <a:cs typeface="+mn-cs"/>
        </a:defRPr>
      </a:lvl4pPr>
      <a:lvl5pPr marL="1828800" algn="r" rtl="1" eaLnBrk="1" latinLnBrk="0" hangingPunct="1">
        <a:defRPr kumimoji="0" kern="1200">
          <a:solidFill>
            <a:schemeClr val="tx1"/>
          </a:solidFill>
          <a:latin typeface="+mn-lt"/>
          <a:ea typeface="+mn-ea"/>
          <a:cs typeface="+mn-cs"/>
        </a:defRPr>
      </a:lvl5pPr>
      <a:lvl6pPr marL="2286000" algn="r" rtl="1" eaLnBrk="1" latinLnBrk="0" hangingPunct="1">
        <a:defRPr kumimoji="0" kern="1200">
          <a:solidFill>
            <a:schemeClr val="tx1"/>
          </a:solidFill>
          <a:latin typeface="+mn-lt"/>
          <a:ea typeface="+mn-ea"/>
          <a:cs typeface="+mn-cs"/>
        </a:defRPr>
      </a:lvl6pPr>
      <a:lvl7pPr marL="2743200" algn="r" rtl="1" eaLnBrk="1" latinLnBrk="0" hangingPunct="1">
        <a:defRPr kumimoji="0" kern="1200">
          <a:solidFill>
            <a:schemeClr val="tx1"/>
          </a:solidFill>
          <a:latin typeface="+mn-lt"/>
          <a:ea typeface="+mn-ea"/>
          <a:cs typeface="+mn-cs"/>
        </a:defRPr>
      </a:lvl7pPr>
      <a:lvl8pPr marL="3200400" algn="r" rtl="1" eaLnBrk="1" latinLnBrk="0" hangingPunct="1">
        <a:defRPr kumimoji="0" kern="1200">
          <a:solidFill>
            <a:schemeClr val="tx1"/>
          </a:solidFill>
          <a:latin typeface="+mn-lt"/>
          <a:ea typeface="+mn-ea"/>
          <a:cs typeface="+mn-cs"/>
        </a:defRPr>
      </a:lvl8pPr>
      <a:lvl9pPr marL="3657600" algn="r" rtl="1"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microsoft.com/office/2007/relationships/media" Target="../media/media2.wav"/><Relationship Id="rId2" Type="http://schemas.openxmlformats.org/officeDocument/2006/relationships/audio" Target="../media/media1.wav"/><Relationship Id="rId1" Type="http://schemas.microsoft.com/office/2007/relationships/media" Target="../media/media1.wav"/><Relationship Id="rId6" Type="http://schemas.openxmlformats.org/officeDocument/2006/relationships/image" Target="../media/image2.png"/><Relationship Id="rId5" Type="http://schemas.openxmlformats.org/officeDocument/2006/relationships/slideLayout" Target="../slideLayouts/slideLayout1.xml"/><Relationship Id="rId4" Type="http://schemas.openxmlformats.org/officeDocument/2006/relationships/audio" Target="../media/media2.wav"/></Relationships>
</file>

<file path=ppt/slides/_rels/slide2.xml.rels><?xml version="1.0" encoding="UTF-8" standalone="yes"?>
<Relationships xmlns="http://schemas.openxmlformats.org/package/2006/relationships"><Relationship Id="rId3" Type="http://schemas.microsoft.com/office/2007/relationships/media" Target="../media/media4.wav"/><Relationship Id="rId2" Type="http://schemas.openxmlformats.org/officeDocument/2006/relationships/audio" Target="../media/media3.wav"/><Relationship Id="rId1" Type="http://schemas.microsoft.com/office/2007/relationships/media" Target="../media/media3.wav"/><Relationship Id="rId6" Type="http://schemas.openxmlformats.org/officeDocument/2006/relationships/image" Target="../media/image2.png"/><Relationship Id="rId5" Type="http://schemas.openxmlformats.org/officeDocument/2006/relationships/slideLayout" Target="../slideLayouts/slideLayout7.xml"/><Relationship Id="rId4" Type="http://schemas.openxmlformats.org/officeDocument/2006/relationships/audio" Target="../media/media4.wav"/></Relationships>
</file>

<file path=ppt/slides/_rels/slide3.xml.rels><?xml version="1.0" encoding="UTF-8" standalone="yes"?>
<Relationships xmlns="http://schemas.openxmlformats.org/package/2006/relationships"><Relationship Id="rId3" Type="http://schemas.microsoft.com/office/2007/relationships/media" Target="../media/media6.wav"/><Relationship Id="rId2" Type="http://schemas.openxmlformats.org/officeDocument/2006/relationships/audio" Target="../media/media5.wav"/><Relationship Id="rId1" Type="http://schemas.microsoft.com/office/2007/relationships/media" Target="../media/media5.wav"/><Relationship Id="rId6" Type="http://schemas.openxmlformats.org/officeDocument/2006/relationships/image" Target="../media/image2.png"/><Relationship Id="rId5" Type="http://schemas.openxmlformats.org/officeDocument/2006/relationships/slideLayout" Target="../slideLayouts/slideLayout7.xml"/><Relationship Id="rId4" Type="http://schemas.openxmlformats.org/officeDocument/2006/relationships/audio" Target="../media/media6.wav"/></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7.wav"/><Relationship Id="rId1" Type="http://schemas.microsoft.com/office/2007/relationships/media" Target="../media/media7.wav"/><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8.wav"/><Relationship Id="rId1" Type="http://schemas.microsoft.com/office/2007/relationships/media" Target="../media/media8.wav"/><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9.wav"/><Relationship Id="rId1" Type="http://schemas.microsoft.com/office/2007/relationships/media" Target="../media/media9.wav"/><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67544" y="692696"/>
            <a:ext cx="8136904" cy="3168353"/>
          </a:xfrm>
        </p:spPr>
        <p:txBody>
          <a:bodyPr>
            <a:normAutofit/>
          </a:bodyPr>
          <a:lstStyle/>
          <a:p>
            <a:r>
              <a:rPr lang="ar-IQ" dirty="0" smtClean="0"/>
              <a:t>العرض السياحي </a:t>
            </a:r>
            <a:br>
              <a:rPr lang="ar-IQ" dirty="0" smtClean="0"/>
            </a:br>
            <a:r>
              <a:rPr lang="ar-IQ" dirty="0" smtClean="0"/>
              <a:t>المستوى الاول مقررات –ادارة الفنادق</a:t>
            </a:r>
            <a:br>
              <a:rPr lang="ar-IQ" dirty="0" smtClean="0"/>
            </a:br>
            <a:r>
              <a:rPr lang="ar-IQ" dirty="0" smtClean="0"/>
              <a:t>الاستاذ الهام خضير شبّر</a:t>
            </a:r>
            <a:endParaRPr lang="ar-IQ" dirty="0"/>
          </a:p>
        </p:txBody>
      </p:sp>
      <p:sp>
        <p:nvSpPr>
          <p:cNvPr id="4" name="Subtitle 3"/>
          <p:cNvSpPr>
            <a:spLocks noGrp="1"/>
          </p:cNvSpPr>
          <p:nvPr>
            <p:ph type="subTitle" idx="1"/>
          </p:nvPr>
        </p:nvSpPr>
        <p:spPr>
          <a:xfrm>
            <a:off x="683568" y="4077072"/>
            <a:ext cx="7772400" cy="648072"/>
          </a:xfrm>
        </p:spPr>
        <p:txBody>
          <a:bodyPr/>
          <a:lstStyle/>
          <a:p>
            <a:endParaRPr lang="ar-IQ" dirty="0"/>
          </a:p>
        </p:txBody>
      </p:sp>
      <p:pic>
        <p:nvPicPr>
          <p:cNvPr id="11" name="Recorded Sound">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755576" y="332656"/>
            <a:ext cx="609600" cy="609600"/>
          </a:xfrm>
          <a:prstGeom prst="rect">
            <a:avLst/>
          </a:prstGeom>
        </p:spPr>
      </p:pic>
      <p:pic>
        <p:nvPicPr>
          <p:cNvPr id="3" name="Audio 2">
            <a:hlinkClick r:id="" action="ppaction://media"/>
          </p:cNvPr>
          <p:cNvPicPr>
            <a:picLocks noChangeAspect="1"/>
          </p:cNvPicPr>
          <p:nvPr>
            <a:audioFile r:link="rId4"/>
            <p:extLst>
              <p:ext uri="{DAA4B4D4-6D71-4841-9C94-3DE7FCFB9230}">
                <p14:media xmlns:p14="http://schemas.microsoft.com/office/powerpoint/2010/main" r:embed="rId3"/>
              </p:ext>
            </p:extLst>
          </p:nvPr>
        </p:nvPicPr>
        <p:blipFill>
          <a:blip r:embed="rId6"/>
          <a:stretch>
            <a:fillRect/>
          </a:stretch>
        </p:blipFill>
        <p:spPr>
          <a:xfrm>
            <a:off x="8318500" y="6032500"/>
            <a:ext cx="609600" cy="609600"/>
          </a:xfrm>
          <a:prstGeom prst="rect">
            <a:avLst/>
          </a:prstGeom>
        </p:spPr>
      </p:pic>
    </p:spTree>
    <p:extLst>
      <p:ext uri="{BB962C8B-B14F-4D97-AF65-F5344CB8AC3E}">
        <p14:creationId xmlns:p14="http://schemas.microsoft.com/office/powerpoint/2010/main" val="4293623216"/>
      </p:ext>
    </p:extLst>
  </p:cSld>
  <p:clrMapOvr>
    <a:masterClrMapping/>
  </p:clrMapOvr>
  <mc:AlternateContent xmlns:mc="http://schemas.openxmlformats.org/markup-compatibility/2006">
    <mc:Choice xmlns:p14="http://schemas.microsoft.com/office/powerpoint/2010/main" Requires="p14">
      <p:transition spd="slow" p14:dur="2000" advTm="20879"/>
    </mc:Choice>
    <mc:Fallback>
      <p:transition spd="slow" advTm="20879"/>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seq concurrent="1" nextAc="seek">
              <p:cTn id="7" restart="whenNotActive" fill="hold" evtFilter="cancelBubble" nodeType="interactiveSeq">
                <p:stCondLst>
                  <p:cond evt="onClick" delay="0">
                    <p:tgtEl>
                      <p:spTgt spid="11"/>
                    </p:tgtEl>
                  </p:cond>
                </p:stCondLst>
                <p:endSync evt="end" delay="0">
                  <p:rtn val="all"/>
                </p:endSync>
                <p:childTnLst>
                  <p:par>
                    <p:cTn id="8" fill="hold">
                      <p:stCondLst>
                        <p:cond delay="0"/>
                      </p:stCondLst>
                      <p:childTnLst>
                        <p:par>
                          <p:cTn id="9" fill="hold">
                            <p:stCondLst>
                              <p:cond delay="0"/>
                            </p:stCondLst>
                            <p:childTnLst>
                              <p:par>
                                <p:cTn id="10" presetID="1" presetClass="mediacall" presetSubtype="0" fill="hold" nodeType="clickEffect">
                                  <p:stCondLst>
                                    <p:cond delay="0"/>
                                  </p:stCondLst>
                                  <p:childTnLst>
                                    <p:cmd type="call" cmd="playFrom(0.0)">
                                      <p:cBhvr>
                                        <p:cTn id="11" dur="21587" fill="hold"/>
                                        <p:tgtEl>
                                          <p:spTgt spid="11"/>
                                        </p:tgtEl>
                                      </p:cBhvr>
                                    </p:cmd>
                                  </p:childTnLst>
                                </p:cTn>
                              </p:par>
                            </p:childTnLst>
                          </p:cTn>
                        </p:par>
                      </p:childTnLst>
                    </p:cTn>
                  </p:par>
                </p:childTnLst>
              </p:cTn>
              <p:nextCondLst>
                <p:cond evt="onClick" delay="0">
                  <p:tgtEl>
                    <p:spTgt spid="11"/>
                  </p:tgtEl>
                </p:cond>
              </p:nextCondLst>
            </p:seq>
            <p:audio>
              <p:cMediaNode vol="80000">
                <p:cTn id="12" fill="hold" display="0">
                  <p:stCondLst>
                    <p:cond delay="indefinite"/>
                  </p:stCondLst>
                  <p:endCondLst>
                    <p:cond evt="onStopAudio" delay="0">
                      <p:tgtEl>
                        <p:sldTgt/>
                      </p:tgtEl>
                    </p:cond>
                  </p:endCondLst>
                </p:cTn>
                <p:tgtEl>
                  <p:spTgt spid="11"/>
                </p:tgtEl>
              </p:cMediaNode>
            </p:audio>
            <p:audio isNarration="1">
              <p:cMediaNode vol="80000" showWhenStopped="0">
                <p:cTn id="13" fill="hold" display="0">
                  <p:stCondLst>
                    <p:cond delay="indefinite"/>
                  </p:stCondLst>
                  <p:endCondLst>
                    <p:cond evt="onStopAudio" delay="0">
                      <p:tgtEl>
                        <p:sldTgt/>
                      </p:tgtEl>
                    </p:cond>
                  </p:endCondLst>
                </p:cTn>
                <p:tgtEl>
                  <p:spTgt spid="3"/>
                </p:tgtEl>
              </p:cMediaNode>
            </p:audio>
          </p:childTnLst>
        </p:cTn>
      </p:par>
    </p:tnLst>
  </p:timing>
  <p:extLst>
    <p:ext uri="{E180D4A7-C9FB-4DFB-919C-405C955672EB}">
      <p14:showEvtLst xmlns:p14="http://schemas.microsoft.com/office/powerpoint/2010/main">
        <p14:playEvt time="5056" objId="11"/>
        <p14:stopEvt time="20879" objId="11"/>
      </p14:showEvtLst>
    </p:ext>
  </p:extLs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971600" y="1124744"/>
            <a:ext cx="6840760" cy="5112938"/>
          </a:xfrm>
          <a:prstGeom prst="rect">
            <a:avLst/>
          </a:prstGeom>
        </p:spPr>
        <p:txBody>
          <a:bodyPr wrap="square">
            <a:spAutoFit/>
          </a:bodyPr>
          <a:lstStyle/>
          <a:p>
            <a:pPr marL="57150">
              <a:lnSpc>
                <a:spcPct val="107000"/>
              </a:lnSpc>
              <a:spcAft>
                <a:spcPts val="800"/>
              </a:spcAft>
            </a:pPr>
            <a:r>
              <a:rPr lang="ar-IQ" sz="2800" b="1" dirty="0">
                <a:ea typeface="Calibri"/>
                <a:cs typeface="Simplified Arabic"/>
              </a:rPr>
              <a:t>أولاً : مفهوم العرض: </a:t>
            </a:r>
            <a:endParaRPr lang="en-US" sz="2800" b="1" dirty="0"/>
          </a:p>
          <a:p>
            <a:pPr marL="17145" algn="just">
              <a:lnSpc>
                <a:spcPct val="107000"/>
              </a:lnSpc>
              <a:spcAft>
                <a:spcPts val="800"/>
              </a:spcAft>
            </a:pPr>
            <a:r>
              <a:rPr lang="ar-IQ" sz="2800" b="1" dirty="0">
                <a:ea typeface="Calibri"/>
                <a:cs typeface="Simplified Arabic"/>
              </a:rPr>
              <a:t>	إذا كان الطلب يعبِر عن سلوك المستهلك ورغبته في انخفاض الأسعار لإشباع حاجاته، فإن العرض يعبِر عن سلوك المنتج ورغبته في ارتفاع الأسعار من أجل تعظيم أرباحه.</a:t>
            </a:r>
            <a:endParaRPr lang="en-US" sz="2800" b="1" dirty="0"/>
          </a:p>
          <a:p>
            <a:pPr marL="17145" algn="just">
              <a:lnSpc>
                <a:spcPct val="107000"/>
              </a:lnSpc>
              <a:spcAft>
                <a:spcPts val="800"/>
              </a:spcAft>
            </a:pPr>
            <a:r>
              <a:rPr lang="ar-IQ" sz="2800" b="1" dirty="0">
                <a:ea typeface="Calibri"/>
                <a:cs typeface="Simplified Arabic"/>
              </a:rPr>
              <a:t>يعرف العرض </a:t>
            </a:r>
            <a:r>
              <a:rPr lang="en-US" sz="2800" b="1" dirty="0">
                <a:latin typeface="Simplified Arabic"/>
                <a:ea typeface="Calibri"/>
                <a:cs typeface="Arial"/>
              </a:rPr>
              <a:t>(Supply)</a:t>
            </a:r>
            <a:r>
              <a:rPr lang="ar-IQ" sz="2800" b="1" dirty="0">
                <a:ea typeface="Calibri"/>
                <a:cs typeface="Simplified Arabic"/>
              </a:rPr>
              <a:t> " الكمية التي يعرضها المنتجون للبيع في السوق من سلعة ما عند سعر محدد وفي فترة زمنية معينة ". </a:t>
            </a:r>
            <a:endParaRPr lang="en-US" sz="2800" b="1" dirty="0">
              <a:ea typeface="Calibri"/>
              <a:cs typeface="Arial"/>
            </a:endParaRPr>
          </a:p>
          <a:p>
            <a:pPr marL="17145" algn="just">
              <a:lnSpc>
                <a:spcPct val="107000"/>
              </a:lnSpc>
              <a:spcAft>
                <a:spcPts val="800"/>
              </a:spcAft>
            </a:pPr>
            <a:endParaRPr lang="en-US" sz="2800" b="1" dirty="0"/>
          </a:p>
          <a:p>
            <a:pPr marL="17145" algn="just">
              <a:lnSpc>
                <a:spcPct val="107000"/>
              </a:lnSpc>
              <a:spcAft>
                <a:spcPts val="800"/>
              </a:spcAft>
            </a:pPr>
            <a:r>
              <a:rPr lang="ar-IQ" sz="2800" b="1" dirty="0">
                <a:ea typeface="Calibri"/>
                <a:cs typeface="Simplified Arabic"/>
              </a:rPr>
              <a:t> </a:t>
            </a:r>
            <a:endParaRPr lang="en-US" sz="2800" b="1" dirty="0">
              <a:effectLst/>
            </a:endParaRPr>
          </a:p>
        </p:txBody>
      </p:sp>
      <p:pic>
        <p:nvPicPr>
          <p:cNvPr id="5" name="Audio 4">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8318500" y="6032500"/>
            <a:ext cx="609600" cy="609600"/>
          </a:xfrm>
          <a:prstGeom prst="rect">
            <a:avLst/>
          </a:prstGeom>
        </p:spPr>
      </p:pic>
      <p:pic>
        <p:nvPicPr>
          <p:cNvPr id="6" name="Recorded Sound">
            <a:hlinkClick r:id="" action="ppaction://media"/>
          </p:cNvPr>
          <p:cNvPicPr>
            <a:picLocks noChangeAspect="1"/>
          </p:cNvPicPr>
          <p:nvPr>
            <a:audioFile r:link="rId4"/>
            <p:extLst>
              <p:ext uri="{DAA4B4D4-6D71-4841-9C94-3DE7FCFB9230}">
                <p14:media xmlns:p14="http://schemas.microsoft.com/office/powerpoint/2010/main" r:embed="rId3"/>
              </p:ext>
            </p:extLst>
          </p:nvPr>
        </p:nvPicPr>
        <p:blipFill>
          <a:blip r:embed="rId6"/>
          <a:stretch>
            <a:fillRect/>
          </a:stretch>
        </p:blipFill>
        <p:spPr>
          <a:xfrm>
            <a:off x="4267200" y="2132856"/>
            <a:ext cx="609600" cy="609600"/>
          </a:xfrm>
          <a:prstGeom prst="rect">
            <a:avLst/>
          </a:prstGeom>
        </p:spPr>
      </p:pic>
    </p:spTree>
    <p:extLst>
      <p:ext uri="{BB962C8B-B14F-4D97-AF65-F5344CB8AC3E}">
        <p14:creationId xmlns:p14="http://schemas.microsoft.com/office/powerpoint/2010/main" val="3674364817"/>
      </p:ext>
    </p:extLst>
  </p:cSld>
  <p:clrMapOvr>
    <a:masterClrMapping/>
  </p:clrMapOvr>
  <mc:AlternateContent xmlns:mc="http://schemas.openxmlformats.org/markup-compatibility/2006">
    <mc:Choice xmlns:p14="http://schemas.microsoft.com/office/powerpoint/2010/main" Requires="p14">
      <p:transition spd="slow" p14:dur="2000" advTm="923"/>
    </mc:Choice>
    <mc:Fallback>
      <p:transition spd="slow" advTm="923"/>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92453" showWhenStopped="0">
                <p:cTn id="7" fill="hold" display="0">
                  <p:stCondLst>
                    <p:cond delay="indefinite"/>
                  </p:stCondLst>
                  <p:endCondLst>
                    <p:cond evt="onStopAudio" delay="0">
                      <p:tgtEl>
                        <p:sldTgt/>
                      </p:tgtEl>
                    </p:cond>
                  </p:endCondLst>
                </p:cTn>
                <p:tgtEl>
                  <p:spTgt spid="5"/>
                </p:tgtEl>
              </p:cMediaNode>
            </p:audio>
            <p:seq concurrent="1" nextAc="seek">
              <p:cTn id="8" restart="whenNotActive" fill="hold" evtFilter="cancelBubble" nodeType="interactiveSeq">
                <p:stCondLst>
                  <p:cond evt="onClick" delay="0">
                    <p:tgtEl>
                      <p:spTgt spid="6"/>
                    </p:tgtEl>
                  </p:cond>
                </p:stCondLst>
                <p:endSync evt="end" delay="0">
                  <p:rtn val="all"/>
                </p:endSync>
                <p:childTnLst>
                  <p:par>
                    <p:cTn id="9" fill="hold">
                      <p:stCondLst>
                        <p:cond delay="0"/>
                      </p:stCondLst>
                      <p:childTnLst>
                        <p:par>
                          <p:cTn id="10" fill="hold">
                            <p:stCondLst>
                              <p:cond delay="0"/>
                            </p:stCondLst>
                            <p:childTnLst>
                              <p:par>
                                <p:cTn id="11" presetID="1" presetClass="mediacall" presetSubtype="0" fill="hold" nodeType="clickEffect">
                                  <p:stCondLst>
                                    <p:cond delay="0"/>
                                  </p:stCondLst>
                                  <p:childTnLst>
                                    <p:cmd type="call" cmd="playFrom(0.0)">
                                      <p:cBhvr>
                                        <p:cTn id="12" dur="31055" fill="hold"/>
                                        <p:tgtEl>
                                          <p:spTgt spid="6"/>
                                        </p:tgtEl>
                                      </p:cBhvr>
                                    </p:cmd>
                                  </p:childTnLst>
                                </p:cTn>
                              </p:par>
                            </p:childTnLst>
                          </p:cTn>
                        </p:par>
                      </p:childTnLst>
                    </p:cTn>
                  </p:par>
                </p:childTnLst>
              </p:cTn>
              <p:nextCondLst>
                <p:cond evt="onClick" delay="0">
                  <p:tgtEl>
                    <p:spTgt spid="6"/>
                  </p:tgtEl>
                </p:cond>
              </p:nextCondLst>
            </p:seq>
            <p:audio>
              <p:cMediaNode vol="80000">
                <p:cTn id="13" fill="hold" display="0">
                  <p:stCondLst>
                    <p:cond delay="indefinite"/>
                  </p:stCondLst>
                  <p:endCondLst>
                    <p:cond evt="onStopAudio" delay="0">
                      <p:tgtEl>
                        <p:sldTgt/>
                      </p:tgtEl>
                    </p:cond>
                  </p:endCondLst>
                </p:cTn>
                <p:tgtEl>
                  <p:spTgt spid="6"/>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83568" y="1006222"/>
            <a:ext cx="7920880" cy="5142177"/>
          </a:xfrm>
          <a:prstGeom prst="rect">
            <a:avLst/>
          </a:prstGeom>
        </p:spPr>
        <p:txBody>
          <a:bodyPr wrap="square">
            <a:spAutoFit/>
          </a:bodyPr>
          <a:lstStyle/>
          <a:p>
            <a:pPr marL="17145" lvl="0" algn="just">
              <a:lnSpc>
                <a:spcPct val="107000"/>
              </a:lnSpc>
              <a:spcAft>
                <a:spcPts val="800"/>
              </a:spcAft>
            </a:pPr>
            <a:r>
              <a:rPr lang="ar-IQ" sz="2400" b="1" dirty="0">
                <a:solidFill>
                  <a:prstClr val="black"/>
                </a:solidFill>
                <a:ea typeface="Calibri"/>
                <a:cs typeface="Simplified Arabic"/>
              </a:rPr>
              <a:t>: قانون العرض </a:t>
            </a:r>
            <a:endParaRPr lang="en-US" sz="2400" b="1" dirty="0">
              <a:solidFill>
                <a:prstClr val="black"/>
              </a:solidFill>
              <a:ea typeface="Calibri"/>
              <a:cs typeface="Arial"/>
            </a:endParaRPr>
          </a:p>
          <a:p>
            <a:pPr marL="17145" lvl="0" algn="just">
              <a:lnSpc>
                <a:spcPct val="107000"/>
              </a:lnSpc>
              <a:spcAft>
                <a:spcPts val="800"/>
              </a:spcAft>
            </a:pPr>
            <a:r>
              <a:rPr lang="ar-IQ" sz="2400" b="1" dirty="0">
                <a:solidFill>
                  <a:prstClr val="black"/>
                </a:solidFill>
                <a:ea typeface="Calibri"/>
                <a:cs typeface="Simplified Arabic"/>
              </a:rPr>
              <a:t>	سنلاحظ فيما بعد أن هناك عدّة عوامل تؤثر في العرض سواء كان هذا التأثير طردياً أم عكسياً. إلّا أن الاقتصاديون اختاروا عامل السعر وأثره في العرض كأساس لاستنباط قانون العرض </a:t>
            </a:r>
            <a:r>
              <a:rPr lang="en-US" sz="2400" b="1" dirty="0">
                <a:solidFill>
                  <a:prstClr val="black"/>
                </a:solidFill>
                <a:latin typeface="Simplified Arabic"/>
                <a:ea typeface="Calibri"/>
              </a:rPr>
              <a:t>(Law Of Supply)</a:t>
            </a:r>
            <a:r>
              <a:rPr lang="ar-IQ" sz="2400" b="1" dirty="0">
                <a:solidFill>
                  <a:prstClr val="black"/>
                </a:solidFill>
                <a:ea typeface="Calibri"/>
                <a:cs typeface="Simplified Arabic"/>
              </a:rPr>
              <a:t> إذ ينص هذا القانون على " وجود علاقة عكسية بين السعر والكمية المعروضة، فكلما زاد السعر زادت الكميات المعروضة والعكس صحيح مع بقاء العوامل الأخرى ثابتة ".</a:t>
            </a:r>
            <a:endParaRPr lang="en-US" sz="2400" b="1" dirty="0">
              <a:solidFill>
                <a:prstClr val="black"/>
              </a:solidFill>
            </a:endParaRPr>
          </a:p>
          <a:p>
            <a:pPr marL="17145" lvl="0" indent="440055" algn="just">
              <a:lnSpc>
                <a:spcPct val="107000"/>
              </a:lnSpc>
              <a:spcAft>
                <a:spcPts val="800"/>
              </a:spcAft>
            </a:pPr>
            <a:r>
              <a:rPr lang="ar-IQ" sz="2400" b="1" dirty="0">
                <a:solidFill>
                  <a:prstClr val="black"/>
                </a:solidFill>
                <a:ea typeface="Calibri"/>
                <a:cs typeface="Simplified Arabic"/>
              </a:rPr>
              <a:t>وما يعلل هذا السلوك إن المنتج الّذي لم يرغب بإنتاج وحدة إضافية من السلعة قبل ارتفاع سعرها، سيرغب في إنتاج كمية أكبر من السلعة بعد أن يزداد سعرها، وسيصبح أكثر استعداداً </a:t>
            </a:r>
            <a:r>
              <a:rPr lang="ar-IQ" sz="2400" b="1" dirty="0" err="1">
                <a:solidFill>
                  <a:prstClr val="black"/>
                </a:solidFill>
                <a:ea typeface="Calibri"/>
                <a:cs typeface="Simplified Arabic"/>
              </a:rPr>
              <a:t>لانتاج</a:t>
            </a:r>
            <a:r>
              <a:rPr lang="ar-IQ" sz="2400" b="1" dirty="0">
                <a:solidFill>
                  <a:prstClr val="black"/>
                </a:solidFill>
                <a:ea typeface="Calibri"/>
                <a:cs typeface="Simplified Arabic"/>
              </a:rPr>
              <a:t> المزيد من السلعة كلما زاد سعرها، لأن زيادة أسعار السلعة مع ثبات العوامل الأخرى يعني زيادة أرباح المنتج مما يحفزه على إنتاج المزيد.</a:t>
            </a:r>
            <a:endParaRPr lang="en-US" sz="2400" b="1" dirty="0">
              <a:solidFill>
                <a:prstClr val="black"/>
              </a:solidFill>
            </a:endParaRPr>
          </a:p>
          <a:p>
            <a:pPr marL="17145" lvl="0" algn="just">
              <a:lnSpc>
                <a:spcPct val="107000"/>
              </a:lnSpc>
              <a:spcAft>
                <a:spcPts val="800"/>
              </a:spcAft>
            </a:pPr>
            <a:r>
              <a:rPr lang="ar-IQ" sz="2400" b="1" dirty="0">
                <a:solidFill>
                  <a:prstClr val="black"/>
                </a:solidFill>
                <a:ea typeface="Calibri"/>
                <a:cs typeface="Simplified Arabic"/>
              </a:rPr>
              <a:t> </a:t>
            </a:r>
            <a:endParaRPr lang="en-US" sz="2400" b="1" dirty="0">
              <a:solidFill>
                <a:prstClr val="black"/>
              </a:solidFill>
            </a:endParaRPr>
          </a:p>
        </p:txBody>
      </p:sp>
      <p:pic>
        <p:nvPicPr>
          <p:cNvPr id="6" name="Recorded Sound">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4267200" y="3124200"/>
            <a:ext cx="609600" cy="609600"/>
          </a:xfrm>
          <a:prstGeom prst="rect">
            <a:avLst/>
          </a:prstGeom>
        </p:spPr>
      </p:pic>
      <p:pic>
        <p:nvPicPr>
          <p:cNvPr id="7" name="Recorded Sound">
            <a:hlinkClick r:id="" action="ppaction://media"/>
          </p:cNvPr>
          <p:cNvPicPr>
            <a:picLocks noChangeAspect="1"/>
          </p:cNvPicPr>
          <p:nvPr>
            <a:audioFile r:link="rId4"/>
            <p:extLst>
              <p:ext uri="{DAA4B4D4-6D71-4841-9C94-3DE7FCFB9230}">
                <p14:media xmlns:p14="http://schemas.microsoft.com/office/powerpoint/2010/main" r:embed="rId3"/>
              </p:ext>
            </p:extLst>
          </p:nvPr>
        </p:nvPicPr>
        <p:blipFill>
          <a:blip r:embed="rId6"/>
          <a:stretch>
            <a:fillRect/>
          </a:stretch>
        </p:blipFill>
        <p:spPr>
          <a:xfrm>
            <a:off x="1619672" y="396622"/>
            <a:ext cx="609600" cy="609600"/>
          </a:xfrm>
          <a:prstGeom prst="rect">
            <a:avLst/>
          </a:prstGeom>
        </p:spPr>
      </p:pic>
    </p:spTree>
    <p:extLst>
      <p:ext uri="{BB962C8B-B14F-4D97-AF65-F5344CB8AC3E}">
        <p14:creationId xmlns:p14="http://schemas.microsoft.com/office/powerpoint/2010/main" val="4076959118"/>
      </p:ext>
    </p:extLst>
  </p:cSld>
  <p:clrMapOvr>
    <a:masterClrMapping/>
  </p:clrMapOvr>
  <mc:AlternateContent xmlns:mc="http://schemas.openxmlformats.org/markup-compatibility/2006">
    <mc:Choice xmlns:p14="http://schemas.microsoft.com/office/powerpoint/2010/main" Requires="p14">
      <p:transition spd="slow" p14:dur="2000" advTm="5916"/>
    </mc:Choice>
    <mc:Fallback>
      <p:transition spd="slow" advTm="5916"/>
    </mc:Fallback>
  </mc:AlternateContent>
  <p:timing>
    <p:tnLst>
      <p:par>
        <p:cTn id="1" dur="indefinite" restart="never" nodeType="tmRoot">
          <p:childTnLst>
            <p:seq concurrent="1" nextAc="seek">
              <p:cTn id="2" restart="whenNotActive" fill="hold" evtFilter="cancelBubble" nodeType="interactiveSeq">
                <p:stCondLst>
                  <p:cond evt="onClick" delay="0">
                    <p:tgtEl>
                      <p:spTgt spid="6"/>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34499" fill="hold"/>
                                        <p:tgtEl>
                                          <p:spTgt spid="6"/>
                                        </p:tgtEl>
                                      </p:cBhvr>
                                    </p:cmd>
                                  </p:childTnLst>
                                </p:cTn>
                              </p:par>
                            </p:childTnLst>
                          </p:cTn>
                        </p:par>
                      </p:childTnLst>
                    </p:cTn>
                  </p:par>
                </p:childTnLst>
              </p:cTn>
              <p:nextCondLst>
                <p:cond evt="onClick" delay="0">
                  <p:tgtEl>
                    <p:spTgt spid="6"/>
                  </p:tgtEl>
                </p:cond>
              </p:nextCondLst>
            </p:seq>
            <p:audio>
              <p:cMediaNode vol="80000">
                <p:cTn id="7" fill="hold" display="0">
                  <p:stCondLst>
                    <p:cond delay="indefinite"/>
                  </p:stCondLst>
                  <p:endCondLst>
                    <p:cond evt="onStopAudio" delay="0">
                      <p:tgtEl>
                        <p:sldTgt/>
                      </p:tgtEl>
                    </p:cond>
                  </p:endCondLst>
                </p:cTn>
                <p:tgtEl>
                  <p:spTgt spid="6"/>
                </p:tgtEl>
              </p:cMediaNode>
            </p:audio>
            <p:seq concurrent="1" nextAc="seek">
              <p:cTn id="8" restart="whenNotActive" fill="hold" evtFilter="cancelBubble" nodeType="interactiveSeq">
                <p:stCondLst>
                  <p:cond evt="onClick" delay="0">
                    <p:tgtEl>
                      <p:spTgt spid="7"/>
                    </p:tgtEl>
                  </p:cond>
                </p:stCondLst>
                <p:endSync evt="end" delay="0">
                  <p:rtn val="all"/>
                </p:endSync>
                <p:childTnLst>
                  <p:par>
                    <p:cTn id="9" fill="hold">
                      <p:stCondLst>
                        <p:cond delay="0"/>
                      </p:stCondLst>
                      <p:childTnLst>
                        <p:par>
                          <p:cTn id="10" fill="hold">
                            <p:stCondLst>
                              <p:cond delay="0"/>
                            </p:stCondLst>
                            <p:childTnLst>
                              <p:par>
                                <p:cTn id="11" presetID="1" presetClass="mediacall" presetSubtype="0" fill="hold" nodeType="clickEffect">
                                  <p:stCondLst>
                                    <p:cond delay="0"/>
                                  </p:stCondLst>
                                  <p:childTnLst>
                                    <p:cmd type="call" cmd="playFrom(0.0)">
                                      <p:cBhvr>
                                        <p:cTn id="12" dur="32355" fill="hold"/>
                                        <p:tgtEl>
                                          <p:spTgt spid="7"/>
                                        </p:tgtEl>
                                      </p:cBhvr>
                                    </p:cmd>
                                  </p:childTnLst>
                                </p:cTn>
                              </p:par>
                            </p:childTnLst>
                          </p:cTn>
                        </p:par>
                      </p:childTnLst>
                    </p:cTn>
                  </p:par>
                </p:childTnLst>
              </p:cTn>
              <p:nextCondLst>
                <p:cond evt="onClick" delay="0">
                  <p:tgtEl>
                    <p:spTgt spid="7"/>
                  </p:tgtEl>
                </p:cond>
              </p:nextCondLst>
            </p:seq>
            <p:audio>
              <p:cMediaNode vol="80000">
                <p:cTn id="13" fill="hold" display="0">
                  <p:stCondLst>
                    <p:cond delay="indefinite"/>
                  </p:stCondLst>
                  <p:endCondLst>
                    <p:cond evt="onStopAudio" delay="0">
                      <p:tgtEl>
                        <p:sldTgt/>
                      </p:tgtEl>
                    </p:cond>
                  </p:endCondLst>
                </p:cTn>
                <p:tgtEl>
                  <p:spTgt spid="7"/>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115616" y="980728"/>
            <a:ext cx="7128792" cy="4088299"/>
          </a:xfrm>
          <a:prstGeom prst="rect">
            <a:avLst/>
          </a:prstGeom>
        </p:spPr>
        <p:txBody>
          <a:bodyPr wrap="square">
            <a:spAutoFit/>
          </a:bodyPr>
          <a:lstStyle/>
          <a:p>
            <a:pPr marL="17145" lvl="0" algn="just">
              <a:lnSpc>
                <a:spcPct val="107000"/>
              </a:lnSpc>
              <a:spcAft>
                <a:spcPts val="800"/>
              </a:spcAft>
            </a:pPr>
            <a:endParaRPr lang="en-US" sz="2800" dirty="0">
              <a:solidFill>
                <a:prstClr val="black"/>
              </a:solidFill>
            </a:endParaRPr>
          </a:p>
          <a:p>
            <a:pPr marL="17145" lvl="0" algn="just">
              <a:lnSpc>
                <a:spcPct val="107000"/>
              </a:lnSpc>
              <a:spcAft>
                <a:spcPts val="800"/>
              </a:spcAft>
            </a:pPr>
            <a:r>
              <a:rPr lang="ar-IQ" sz="2800" b="1" dirty="0">
                <a:solidFill>
                  <a:prstClr val="black"/>
                </a:solidFill>
                <a:ea typeface="Calibri"/>
                <a:cs typeface="Simplified Arabic"/>
              </a:rPr>
              <a:t>ثالثاً : جدول العرض :</a:t>
            </a:r>
            <a:endParaRPr lang="en-US" sz="2800" dirty="0">
              <a:solidFill>
                <a:prstClr val="black"/>
              </a:solidFill>
            </a:endParaRPr>
          </a:p>
          <a:p>
            <a:pPr marL="17145" lvl="0" algn="just">
              <a:lnSpc>
                <a:spcPct val="107000"/>
              </a:lnSpc>
              <a:spcAft>
                <a:spcPts val="800"/>
              </a:spcAft>
            </a:pPr>
            <a:r>
              <a:rPr lang="ar-IQ" sz="2800" dirty="0">
                <a:solidFill>
                  <a:prstClr val="black"/>
                </a:solidFill>
                <a:ea typeface="Calibri"/>
                <a:cs typeface="Simplified Arabic"/>
              </a:rPr>
              <a:t>	لكي تتضح آلية العرض بشكل أفضل سنتعامل مع العرض بلغة الأرقام، وهذا سيقودنا الى جدول العرض </a:t>
            </a:r>
            <a:r>
              <a:rPr lang="en-US" sz="2800" dirty="0">
                <a:solidFill>
                  <a:prstClr val="black"/>
                </a:solidFill>
                <a:latin typeface="Simplified Arabic"/>
                <a:ea typeface="Calibri"/>
              </a:rPr>
              <a:t>(Supply schedule)</a:t>
            </a:r>
            <a:r>
              <a:rPr lang="ar-IQ" sz="2800" dirty="0">
                <a:solidFill>
                  <a:prstClr val="black"/>
                </a:solidFill>
                <a:ea typeface="Calibri"/>
                <a:cs typeface="Simplified Arabic"/>
              </a:rPr>
              <a:t>. والذي يعرف على أنه " جدول يوضح من خلاله كميات العرض لسلعة ما وفي فترة معينة عند مستويات مختلفة من الأسعار " كما موضح في الجدول الآتي :</a:t>
            </a:r>
            <a:endParaRPr lang="en-US" sz="2800" dirty="0">
              <a:solidFill>
                <a:prstClr val="black"/>
              </a:solidFill>
            </a:endParaRPr>
          </a:p>
          <a:p>
            <a:pPr marL="17145" lvl="0" algn="just">
              <a:lnSpc>
                <a:spcPct val="107000"/>
              </a:lnSpc>
              <a:spcAft>
                <a:spcPts val="800"/>
              </a:spcAft>
            </a:pPr>
            <a:r>
              <a:rPr lang="ar-IQ" sz="2800" dirty="0">
                <a:solidFill>
                  <a:prstClr val="black"/>
                </a:solidFill>
                <a:ea typeface="Calibri"/>
                <a:cs typeface="Simplified Arabic"/>
              </a:rPr>
              <a:t> </a:t>
            </a:r>
            <a:endParaRPr lang="en-US" sz="2800" dirty="0">
              <a:solidFill>
                <a:prstClr val="black"/>
              </a:solidFill>
            </a:endParaRPr>
          </a:p>
        </p:txBody>
      </p:sp>
      <p:pic>
        <p:nvPicPr>
          <p:cNvPr id="5" name="Recorded Sound">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475656" y="980728"/>
            <a:ext cx="609600" cy="609600"/>
          </a:xfrm>
          <a:prstGeom prst="rect">
            <a:avLst/>
          </a:prstGeom>
        </p:spPr>
      </p:pic>
    </p:spTree>
    <p:extLst>
      <p:ext uri="{BB962C8B-B14F-4D97-AF65-F5344CB8AC3E}">
        <p14:creationId xmlns:p14="http://schemas.microsoft.com/office/powerpoint/2010/main" val="1539900545"/>
      </p:ext>
    </p:extLst>
  </p:cSld>
  <p:clrMapOvr>
    <a:masterClrMapping/>
  </p:clrMapOvr>
  <mc:AlternateContent xmlns:mc="http://schemas.openxmlformats.org/markup-compatibility/2006">
    <mc:Choice xmlns:p14="http://schemas.microsoft.com/office/powerpoint/2010/main" Requires="p14">
      <p:transition spd="slow" p14:dur="2000" advTm="874"/>
    </mc:Choice>
    <mc:Fallback>
      <p:transition spd="slow" advTm="874"/>
    </mc:Fallback>
  </mc:AlternateContent>
  <p:timing>
    <p:tnLst>
      <p:par>
        <p:cTn id="1" dur="indefinite" restart="never" nodeType="tmRoot">
          <p:childTnLst>
            <p:seq concurrent="1" nextAc="seek">
              <p:cTn id="2" restart="whenNotActive" fill="hold" evtFilter="cancelBubble" nodeType="interactiveSeq">
                <p:stCondLst>
                  <p:cond evt="onClick" delay="0">
                    <p:tgtEl>
                      <p:spTgt spid="5"/>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15370" fill="hold"/>
                                        <p:tgtEl>
                                          <p:spTgt spid="5"/>
                                        </p:tgtEl>
                                      </p:cBhvr>
                                    </p:cmd>
                                  </p:childTnLst>
                                </p:cTn>
                              </p:par>
                            </p:childTnLst>
                          </p:cTn>
                        </p:par>
                      </p:childTnLst>
                    </p:cTn>
                  </p:par>
                </p:childTnLst>
              </p:cTn>
              <p:nextCondLst>
                <p:cond evt="onClick" delay="0">
                  <p:tgtEl>
                    <p:spTgt spid="5"/>
                  </p:tgtEl>
                </p:cond>
              </p:nextCondLst>
            </p:seq>
            <p:audio>
              <p:cMediaNode vol="80000">
                <p:cTn id="7" fill="hold" display="0">
                  <p:stCondLst>
                    <p:cond delay="indefinite"/>
                  </p:stCondLst>
                  <p:endCondLst>
                    <p:cond evt="onStopAudio" delay="0">
                      <p:tgtEl>
                        <p:sldTgt/>
                      </p:tgtEl>
                    </p:cond>
                  </p:endCondLst>
                </p:cTn>
                <p:tgtEl>
                  <p:spTgt spid="5"/>
                </p:tgtEl>
              </p:cMediaNode>
            </p:audi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4178604663"/>
              </p:ext>
            </p:extLst>
          </p:nvPr>
        </p:nvGraphicFramePr>
        <p:xfrm>
          <a:off x="1691681" y="188641"/>
          <a:ext cx="5688632" cy="3340773"/>
        </p:xfrm>
        <a:graphic>
          <a:graphicData uri="http://schemas.openxmlformats.org/drawingml/2006/table">
            <a:tbl>
              <a:tblPr rtl="1" firstRow="1" firstCol="1" bandRow="1"/>
              <a:tblGrid>
                <a:gridCol w="2518365"/>
                <a:gridCol w="3170267"/>
              </a:tblGrid>
              <a:tr h="864095">
                <a:tc>
                  <a:txBody>
                    <a:bodyPr/>
                    <a:lstStyle/>
                    <a:p>
                      <a:pPr algn="ctr" rtl="1">
                        <a:spcAft>
                          <a:spcPts val="0"/>
                        </a:spcAft>
                      </a:pPr>
                      <a:r>
                        <a:rPr lang="en-US" sz="1400" b="1">
                          <a:effectLst/>
                          <a:latin typeface="Simplified Arabic"/>
                          <a:ea typeface="Calibri"/>
                        </a:rPr>
                        <a:t>S</a:t>
                      </a:r>
                      <a:endParaRPr lang="en-US" sz="1100" b="1">
                        <a:effectLst/>
                        <a:latin typeface="Calibri"/>
                      </a:endParaRPr>
                    </a:p>
                    <a:p>
                      <a:pPr algn="ctr" rtl="1">
                        <a:spcAft>
                          <a:spcPts val="0"/>
                        </a:spcAft>
                      </a:pPr>
                      <a:r>
                        <a:rPr lang="ar-IQ" sz="1400" b="1">
                          <a:effectLst/>
                          <a:latin typeface="Calibri"/>
                          <a:ea typeface="Calibri"/>
                          <a:cs typeface="Simplified Arabic"/>
                        </a:rPr>
                        <a:t>الكمية المعروضة (وحده)</a:t>
                      </a:r>
                      <a:endParaRPr lang="en-US" sz="1100" b="1">
                        <a:effectLst/>
                        <a:latin typeface="Calibr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rtl="1">
                        <a:spcAft>
                          <a:spcPts val="0"/>
                        </a:spcAft>
                      </a:pPr>
                      <a:r>
                        <a:rPr lang="en-US" sz="1400" b="1">
                          <a:effectLst/>
                          <a:latin typeface="Simplified Arabic"/>
                          <a:ea typeface="Calibri"/>
                        </a:rPr>
                        <a:t>P</a:t>
                      </a:r>
                      <a:endParaRPr lang="en-US" sz="1100" b="1">
                        <a:effectLst/>
                        <a:latin typeface="Calibri"/>
                      </a:endParaRPr>
                    </a:p>
                    <a:p>
                      <a:pPr algn="ctr" rtl="1">
                        <a:spcAft>
                          <a:spcPts val="0"/>
                        </a:spcAft>
                      </a:pPr>
                      <a:r>
                        <a:rPr lang="ar-IQ" sz="1400" b="1">
                          <a:effectLst/>
                          <a:latin typeface="Calibri"/>
                          <a:ea typeface="Calibri"/>
                          <a:cs typeface="Simplified Arabic"/>
                        </a:rPr>
                        <a:t>السعر (دولار)</a:t>
                      </a:r>
                      <a:endParaRPr lang="en-US" sz="1100" b="1">
                        <a:effectLst/>
                        <a:latin typeface="Calibr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r>
              <a:tr h="705877">
                <a:tc>
                  <a:txBody>
                    <a:bodyPr/>
                    <a:lstStyle/>
                    <a:p>
                      <a:pPr algn="ctr" rtl="1">
                        <a:spcAft>
                          <a:spcPts val="0"/>
                        </a:spcAft>
                      </a:pPr>
                      <a:r>
                        <a:rPr lang="ar-IQ" sz="1400" b="1">
                          <a:effectLst/>
                          <a:latin typeface="Calibri"/>
                          <a:ea typeface="Calibri"/>
                          <a:cs typeface="Simplified Arabic"/>
                        </a:rPr>
                        <a:t>10</a:t>
                      </a:r>
                      <a:endParaRPr lang="en-US" sz="1100" b="1">
                        <a:effectLst/>
                        <a:latin typeface="Calibr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spcAft>
                          <a:spcPts val="0"/>
                        </a:spcAft>
                      </a:pPr>
                      <a:r>
                        <a:rPr lang="ar-IQ" sz="1400" b="1">
                          <a:effectLst/>
                          <a:latin typeface="Calibri"/>
                          <a:ea typeface="Calibri"/>
                          <a:cs typeface="Simplified Arabic"/>
                        </a:rPr>
                        <a:t>4</a:t>
                      </a:r>
                      <a:endParaRPr lang="en-US" sz="1100" b="1">
                        <a:effectLst/>
                        <a:latin typeface="Calibr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705877">
                <a:tc>
                  <a:txBody>
                    <a:bodyPr/>
                    <a:lstStyle/>
                    <a:p>
                      <a:pPr algn="ctr" rtl="1">
                        <a:spcAft>
                          <a:spcPts val="0"/>
                        </a:spcAft>
                      </a:pPr>
                      <a:r>
                        <a:rPr lang="ar-IQ" sz="1400" b="1">
                          <a:effectLst/>
                          <a:latin typeface="Calibri"/>
                          <a:ea typeface="Calibri"/>
                          <a:cs typeface="Simplified Arabic"/>
                        </a:rPr>
                        <a:t>16</a:t>
                      </a:r>
                      <a:endParaRPr lang="en-US" sz="1100" b="1">
                        <a:effectLst/>
                        <a:latin typeface="Calibr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spcAft>
                          <a:spcPts val="0"/>
                        </a:spcAft>
                      </a:pPr>
                      <a:r>
                        <a:rPr lang="ar-IQ" sz="1400" b="1">
                          <a:effectLst/>
                          <a:latin typeface="Calibri"/>
                          <a:ea typeface="Calibri"/>
                          <a:cs typeface="Simplified Arabic"/>
                        </a:rPr>
                        <a:t>8</a:t>
                      </a:r>
                      <a:endParaRPr lang="en-US" sz="1100" b="1">
                        <a:effectLst/>
                        <a:latin typeface="Calibr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705877">
                <a:tc>
                  <a:txBody>
                    <a:bodyPr/>
                    <a:lstStyle/>
                    <a:p>
                      <a:pPr algn="ctr" rtl="1">
                        <a:spcAft>
                          <a:spcPts val="0"/>
                        </a:spcAft>
                      </a:pPr>
                      <a:r>
                        <a:rPr lang="ar-IQ" sz="1400" b="1">
                          <a:effectLst/>
                          <a:latin typeface="Calibri"/>
                          <a:ea typeface="Calibri"/>
                          <a:cs typeface="Simplified Arabic"/>
                        </a:rPr>
                        <a:t>18</a:t>
                      </a:r>
                      <a:endParaRPr lang="en-US" sz="1100" b="1">
                        <a:effectLst/>
                        <a:latin typeface="Calibr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spcAft>
                          <a:spcPts val="0"/>
                        </a:spcAft>
                      </a:pPr>
                      <a:r>
                        <a:rPr lang="ar-IQ" sz="1400" b="1">
                          <a:effectLst/>
                          <a:latin typeface="Calibri"/>
                          <a:ea typeface="Calibri"/>
                          <a:cs typeface="Simplified Arabic"/>
                        </a:rPr>
                        <a:t>13</a:t>
                      </a:r>
                      <a:endParaRPr lang="en-US" sz="1100" b="1">
                        <a:effectLst/>
                        <a:latin typeface="Calibr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59047">
                <a:tc>
                  <a:txBody>
                    <a:bodyPr/>
                    <a:lstStyle/>
                    <a:p>
                      <a:pPr algn="ctr" rtl="1">
                        <a:spcAft>
                          <a:spcPts val="0"/>
                        </a:spcAft>
                      </a:pPr>
                      <a:r>
                        <a:rPr lang="ar-IQ" sz="1400" b="1">
                          <a:effectLst/>
                          <a:latin typeface="Calibri"/>
                          <a:ea typeface="Calibri"/>
                          <a:cs typeface="Simplified Arabic"/>
                        </a:rPr>
                        <a:t>20</a:t>
                      </a:r>
                      <a:endParaRPr lang="en-US" sz="1100" b="1">
                        <a:effectLst/>
                        <a:latin typeface="Calibr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spcAft>
                          <a:spcPts val="0"/>
                        </a:spcAft>
                      </a:pPr>
                      <a:r>
                        <a:rPr lang="ar-IQ" sz="1400" b="1" dirty="0">
                          <a:effectLst/>
                          <a:latin typeface="Calibri"/>
                          <a:ea typeface="Calibri"/>
                          <a:cs typeface="Simplified Arabic"/>
                        </a:rPr>
                        <a:t>18</a:t>
                      </a:r>
                      <a:endParaRPr lang="en-US" sz="1100" b="1" dirty="0">
                        <a:effectLst/>
                        <a:latin typeface="Calibr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3" name="Rectangle 1"/>
          <p:cNvSpPr>
            <a:spLocks noChangeArrowheads="1"/>
          </p:cNvSpPr>
          <p:nvPr/>
        </p:nvSpPr>
        <p:spPr bwMode="auto">
          <a:xfrm rot="10800000" flipV="1">
            <a:off x="1259632" y="3676382"/>
            <a:ext cx="6840760" cy="23083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439738" defTabSz="914400" rtl="0" eaLnBrk="0" fontAlgn="base" latinLnBrk="0" hangingPunct="0">
              <a:lnSpc>
                <a:spcPct val="100000"/>
              </a:lnSpc>
              <a:spcBef>
                <a:spcPct val="0"/>
              </a:spcBef>
              <a:spcAft>
                <a:spcPct val="0"/>
              </a:spcAft>
              <a:buClrTx/>
              <a:buSzTx/>
              <a:buFontTx/>
              <a:buNone/>
              <a:tabLst/>
            </a:pPr>
            <a:r>
              <a:rPr kumimoji="0" lang="ar-IQ" sz="2400" b="1" i="0" u="none" strike="noStrike" cap="none" normalizeH="0" baseline="0" dirty="0" smtClean="0">
                <a:ln>
                  <a:noFill/>
                </a:ln>
                <a:solidFill>
                  <a:schemeClr val="tx1"/>
                </a:solidFill>
                <a:effectLst/>
                <a:latin typeface="Simplified Arabic" pitchFamily="18" charset="-78"/>
                <a:ea typeface="Calibri" pitchFamily="34" charset="0"/>
                <a:cs typeface="Simplified Arabic" pitchFamily="18" charset="-78"/>
              </a:rPr>
              <a:t>ويلاحظ أن السعر هو العامل المستقل، والكمية المعروضة تمثل العامل التابع، ويعبر عن هذه العلاقة كما في المعادلة الآتية :</a:t>
            </a:r>
            <a:endParaRPr kumimoji="0" lang="en-US" sz="2400" b="1" i="0" u="none" strike="noStrike" cap="none" normalizeH="0" baseline="0" dirty="0" smtClean="0">
              <a:ln>
                <a:noFill/>
              </a:ln>
              <a:solidFill>
                <a:schemeClr val="tx1"/>
              </a:solidFill>
              <a:effectLst/>
              <a:latin typeface="Arial" pitchFamily="34" charset="0"/>
              <a:cs typeface="Arial" pitchFamily="34" charset="0"/>
            </a:endParaRPr>
          </a:p>
          <a:p>
            <a:pPr marL="0" marR="0" lvl="0" indent="439738" defTabSz="914400" rtl="0" eaLnBrk="0" fontAlgn="base" latinLnBrk="0" hangingPunct="0">
              <a:lnSpc>
                <a:spcPct val="100000"/>
              </a:lnSpc>
              <a:spcBef>
                <a:spcPct val="0"/>
              </a:spcBef>
              <a:spcAft>
                <a:spcPct val="0"/>
              </a:spcAft>
              <a:buClrTx/>
              <a:buSzTx/>
              <a:buFontTx/>
              <a:buNone/>
              <a:tabLst/>
            </a:pPr>
            <a:r>
              <a:rPr kumimoji="0" lang="en-US" sz="2400" b="1" i="0" u="none" strike="noStrike" cap="none" normalizeH="0" baseline="0" dirty="0" smtClean="0">
                <a:ln>
                  <a:noFill/>
                </a:ln>
                <a:solidFill>
                  <a:schemeClr val="tx1"/>
                </a:solidFill>
                <a:effectLst/>
                <a:latin typeface="Simplified Arabic" pitchFamily="18" charset="-78"/>
                <a:ea typeface="Calibri" pitchFamily="34" charset="0"/>
                <a:cs typeface="Simplified Arabic" pitchFamily="18" charset="-78"/>
              </a:rPr>
              <a:t>S=f(p)						</a:t>
            </a:r>
            <a:endParaRPr kumimoji="0" lang="en-US" sz="2400" b="1" i="0" u="none" strike="noStrike" cap="none" normalizeH="0" baseline="0" dirty="0" smtClean="0">
              <a:ln>
                <a:noFill/>
              </a:ln>
              <a:solidFill>
                <a:schemeClr val="tx1"/>
              </a:solidFill>
              <a:effectLst/>
              <a:latin typeface="Arial" pitchFamily="34" charset="0"/>
              <a:cs typeface="Arial" pitchFamily="34" charset="0"/>
            </a:endParaRPr>
          </a:p>
          <a:p>
            <a:pPr marL="0" marR="0" lvl="0" indent="439738" defTabSz="914400" rtl="0" eaLnBrk="0" fontAlgn="base" latinLnBrk="0" hangingPunct="0">
              <a:lnSpc>
                <a:spcPct val="100000"/>
              </a:lnSpc>
              <a:spcBef>
                <a:spcPct val="0"/>
              </a:spcBef>
              <a:spcAft>
                <a:spcPct val="0"/>
              </a:spcAft>
              <a:buClrTx/>
              <a:buSzTx/>
              <a:buFontTx/>
              <a:buNone/>
              <a:tabLst/>
            </a:pPr>
            <a:r>
              <a:rPr kumimoji="0" lang="ar-IQ" sz="2400" b="1" i="0" u="none" strike="noStrike" cap="none" normalizeH="0" baseline="0" dirty="0" smtClean="0">
                <a:ln>
                  <a:noFill/>
                </a:ln>
                <a:solidFill>
                  <a:schemeClr val="tx1"/>
                </a:solidFill>
                <a:effectLst/>
                <a:latin typeface="Simplified Arabic" pitchFamily="18" charset="-78"/>
                <a:ea typeface="Calibri" pitchFamily="34" charset="0"/>
                <a:cs typeface="Simplified Arabic" pitchFamily="18" charset="-78"/>
              </a:rPr>
              <a:t> حيث أنّ : </a:t>
            </a:r>
            <a:r>
              <a:rPr kumimoji="0" lang="en-US" sz="2400" b="1" i="0" u="none" strike="noStrike" cap="none" normalizeH="0" baseline="0" dirty="0" smtClean="0">
                <a:ln>
                  <a:noFill/>
                </a:ln>
                <a:solidFill>
                  <a:schemeClr val="tx1"/>
                </a:solidFill>
                <a:effectLst/>
                <a:latin typeface="Simplified Arabic" pitchFamily="18" charset="-78"/>
                <a:ea typeface="Calibri" pitchFamily="34" charset="0"/>
                <a:cs typeface="Simplified Arabic" pitchFamily="18" charset="-78"/>
              </a:rPr>
              <a:t>S </a:t>
            </a:r>
            <a:r>
              <a:rPr kumimoji="0" lang="ar-IQ" sz="2400" b="1" i="0" u="none" strike="noStrike" cap="none" normalizeH="0" baseline="0" dirty="0" smtClean="0">
                <a:ln>
                  <a:noFill/>
                </a:ln>
                <a:solidFill>
                  <a:schemeClr val="tx1"/>
                </a:solidFill>
                <a:effectLst/>
                <a:latin typeface="Simplified Arabic" pitchFamily="18" charset="-78"/>
                <a:ea typeface="Calibri" pitchFamily="34" charset="0"/>
                <a:cs typeface="Simplified Arabic" pitchFamily="18" charset="-78"/>
              </a:rPr>
              <a:t> وحدات الكمية المعروضة</a:t>
            </a:r>
            <a:endParaRPr kumimoji="0" lang="en-US" sz="2400" b="1" i="0" u="none" strike="noStrike" cap="none" normalizeH="0" baseline="0" dirty="0" smtClean="0">
              <a:ln>
                <a:noFill/>
              </a:ln>
              <a:solidFill>
                <a:schemeClr val="tx1"/>
              </a:solidFill>
              <a:effectLst/>
              <a:latin typeface="Arial" pitchFamily="34" charset="0"/>
              <a:cs typeface="Arial" pitchFamily="34" charset="0"/>
            </a:endParaRPr>
          </a:p>
          <a:p>
            <a:pPr marL="0" marR="0" lvl="0" indent="439738" defTabSz="914400" rtl="0" eaLnBrk="0" fontAlgn="base" latinLnBrk="0" hangingPunct="0">
              <a:lnSpc>
                <a:spcPct val="100000"/>
              </a:lnSpc>
              <a:spcBef>
                <a:spcPct val="0"/>
              </a:spcBef>
              <a:spcAft>
                <a:spcPct val="0"/>
              </a:spcAft>
              <a:buClrTx/>
              <a:buSzTx/>
              <a:buFontTx/>
              <a:buNone/>
              <a:tabLst/>
            </a:pPr>
            <a:r>
              <a:rPr kumimoji="0" lang="ar-IQ" sz="2400" b="1" i="0" u="none" strike="noStrike" cap="none" normalizeH="0" baseline="0" dirty="0" smtClean="0">
                <a:ln>
                  <a:noFill/>
                </a:ln>
                <a:solidFill>
                  <a:schemeClr val="tx1"/>
                </a:solidFill>
                <a:effectLst/>
                <a:latin typeface="Simplified Arabic" pitchFamily="18" charset="-78"/>
                <a:ea typeface="Calibri" pitchFamily="34" charset="0"/>
                <a:cs typeface="Simplified Arabic" pitchFamily="18" charset="-78"/>
              </a:rPr>
              <a:t>	    </a:t>
            </a:r>
            <a:r>
              <a:rPr kumimoji="0" lang="en-US" sz="2400" b="1" i="0" u="none" strike="noStrike" cap="none" normalizeH="0" baseline="0" dirty="0" smtClean="0">
                <a:ln>
                  <a:noFill/>
                </a:ln>
                <a:solidFill>
                  <a:schemeClr val="tx1"/>
                </a:solidFill>
                <a:effectLst/>
                <a:latin typeface="Simplified Arabic" pitchFamily="18" charset="-78"/>
                <a:ea typeface="Calibri" pitchFamily="34" charset="0"/>
                <a:cs typeface="Simplified Arabic" pitchFamily="18" charset="-78"/>
              </a:rPr>
              <a:t>f</a:t>
            </a:r>
            <a:r>
              <a:rPr kumimoji="0" lang="ar-IQ" sz="2400" b="1" i="0" u="none" strike="noStrike" cap="none" normalizeH="0" baseline="0" dirty="0" smtClean="0">
                <a:ln>
                  <a:noFill/>
                </a:ln>
                <a:solidFill>
                  <a:schemeClr val="tx1"/>
                </a:solidFill>
                <a:effectLst/>
                <a:latin typeface="Simplified Arabic" pitchFamily="18" charset="-78"/>
                <a:ea typeface="Calibri" pitchFamily="34" charset="0"/>
                <a:cs typeface="Simplified Arabic" pitchFamily="18" charset="-78"/>
              </a:rPr>
              <a:t> دالة</a:t>
            </a:r>
            <a:endParaRPr kumimoji="0" lang="en-US" sz="2400" b="1" i="0" u="none" strike="noStrike" cap="none" normalizeH="0" baseline="0" dirty="0" smtClean="0">
              <a:ln>
                <a:noFill/>
              </a:ln>
              <a:solidFill>
                <a:schemeClr val="tx1"/>
              </a:solidFill>
              <a:effectLst/>
              <a:latin typeface="Arial" pitchFamily="34" charset="0"/>
              <a:cs typeface="Arial" pitchFamily="34" charset="0"/>
            </a:endParaRPr>
          </a:p>
          <a:p>
            <a:pPr marL="0" marR="0" lvl="0" indent="439738" defTabSz="914400" rtl="0" eaLnBrk="0" fontAlgn="base" latinLnBrk="0" hangingPunct="0">
              <a:lnSpc>
                <a:spcPct val="100000"/>
              </a:lnSpc>
              <a:spcBef>
                <a:spcPct val="0"/>
              </a:spcBef>
              <a:spcAft>
                <a:spcPct val="0"/>
              </a:spcAft>
              <a:buClrTx/>
              <a:buSzTx/>
              <a:buFontTx/>
              <a:buNone/>
              <a:tabLst/>
            </a:pPr>
            <a:r>
              <a:rPr kumimoji="0" lang="ar-IQ" sz="2400" b="1" i="0" u="none" strike="noStrike" cap="none" normalizeH="0" baseline="0" dirty="0" smtClean="0">
                <a:ln>
                  <a:noFill/>
                </a:ln>
                <a:solidFill>
                  <a:schemeClr val="tx1"/>
                </a:solidFill>
                <a:effectLst/>
                <a:latin typeface="Simplified Arabic" pitchFamily="18" charset="-78"/>
                <a:ea typeface="Calibri" pitchFamily="34" charset="0"/>
                <a:cs typeface="Simplified Arabic" pitchFamily="18" charset="-78"/>
              </a:rPr>
              <a:t>	    </a:t>
            </a:r>
            <a:r>
              <a:rPr kumimoji="0" lang="en-US" sz="2400" b="1" i="0" u="none" strike="noStrike" cap="none" normalizeH="0" baseline="0" dirty="0" smtClean="0">
                <a:ln>
                  <a:noFill/>
                </a:ln>
                <a:solidFill>
                  <a:schemeClr val="tx1"/>
                </a:solidFill>
                <a:effectLst/>
                <a:latin typeface="Simplified Arabic" pitchFamily="18" charset="-78"/>
                <a:ea typeface="Calibri" pitchFamily="34" charset="0"/>
                <a:cs typeface="Simplified Arabic" pitchFamily="18" charset="-78"/>
              </a:rPr>
              <a:t>P</a:t>
            </a:r>
            <a:r>
              <a:rPr kumimoji="0" lang="ar-IQ" sz="2400" b="1" i="0" u="none" strike="noStrike" cap="none" normalizeH="0" baseline="0" dirty="0" smtClean="0">
                <a:ln>
                  <a:noFill/>
                </a:ln>
                <a:solidFill>
                  <a:schemeClr val="tx1"/>
                </a:solidFill>
                <a:effectLst/>
                <a:latin typeface="Simplified Arabic" pitchFamily="18" charset="-78"/>
                <a:ea typeface="Calibri" pitchFamily="34" charset="0"/>
                <a:cs typeface="Simplified Arabic" pitchFamily="18" charset="-78"/>
              </a:rPr>
              <a:t> سعر السلعة</a:t>
            </a:r>
            <a:endParaRPr kumimoji="0" lang="ar-IQ" sz="2400" b="1" i="0" u="none" strike="noStrike" cap="none" normalizeH="0" baseline="0" dirty="0" smtClean="0">
              <a:ln>
                <a:noFill/>
              </a:ln>
              <a:solidFill>
                <a:schemeClr val="tx1"/>
              </a:solidFill>
              <a:effectLst/>
              <a:latin typeface="Arial" pitchFamily="34" charset="0"/>
              <a:cs typeface="Arial" pitchFamily="34" charset="0"/>
            </a:endParaRPr>
          </a:p>
        </p:txBody>
      </p:sp>
      <p:pic>
        <p:nvPicPr>
          <p:cNvPr id="5" name="Audio 4">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8318500" y="6032500"/>
            <a:ext cx="609600" cy="609600"/>
          </a:xfrm>
          <a:prstGeom prst="rect">
            <a:avLst/>
          </a:prstGeom>
        </p:spPr>
      </p:pic>
    </p:spTree>
    <p:extLst>
      <p:ext uri="{BB962C8B-B14F-4D97-AF65-F5344CB8AC3E}">
        <p14:creationId xmlns:p14="http://schemas.microsoft.com/office/powerpoint/2010/main" val="2232374254"/>
      </p:ext>
    </p:extLst>
  </p:cSld>
  <p:clrMapOvr>
    <a:masterClrMapping/>
  </p:clrMapOvr>
  <mc:AlternateContent xmlns:mc="http://schemas.openxmlformats.org/markup-compatibility/2006">
    <mc:Choice xmlns:p14="http://schemas.microsoft.com/office/powerpoint/2010/main" Requires="p14">
      <p:transition spd="slow" p14:dur="2000" advTm="774"/>
    </mc:Choice>
    <mc:Fallback>
      <p:transition spd="slow" advTm="774"/>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5"/>
                </p:tgtEl>
              </p:cMediaNode>
            </p:audi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67544" y="332657"/>
            <a:ext cx="8424936" cy="3253968"/>
          </a:xfrm>
          <a:prstGeom prst="rect">
            <a:avLst/>
          </a:prstGeom>
        </p:spPr>
        <p:txBody>
          <a:bodyPr wrap="square">
            <a:spAutoFit/>
          </a:bodyPr>
          <a:lstStyle/>
          <a:p>
            <a:pPr marL="474345" indent="440055" algn="just">
              <a:lnSpc>
                <a:spcPct val="107000"/>
              </a:lnSpc>
              <a:spcAft>
                <a:spcPts val="800"/>
              </a:spcAft>
            </a:pPr>
            <a:r>
              <a:rPr lang="ar-IQ" sz="3200" b="1" dirty="0" smtClean="0">
                <a:ea typeface="Calibri"/>
                <a:cs typeface="Simplified Arabic"/>
              </a:rPr>
              <a:t>وهذا </a:t>
            </a:r>
            <a:r>
              <a:rPr lang="ar-IQ" sz="3200" b="1" dirty="0">
                <a:ea typeface="Calibri"/>
                <a:cs typeface="Simplified Arabic"/>
              </a:rPr>
              <a:t>يعني أن المحرك الديناميكي هو السعر، فإن تغيير السعر يأتي أولاً، ثم يعقبه تغيير في الكمية المعروضة. أي أن قرارات العرض تتوقف على التغير في السعر. ويلاحظ أنه عندما كان سعر السلعة (4) دولار وهو منخفض بنظر المنتج فسوف يكتفي بعرض (10) وحدة فقط من السلعة، وعندما يرتفع السعر فسوف يزيد من الكميات المعروضة.</a:t>
            </a:r>
            <a:endParaRPr lang="en-US" sz="3200" b="1" dirty="0">
              <a:ea typeface="Calibri"/>
              <a:cs typeface="Arial"/>
            </a:endParaRPr>
          </a:p>
        </p:txBody>
      </p:sp>
      <p:pic>
        <p:nvPicPr>
          <p:cNvPr id="4" name="Audio 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8318500" y="6032500"/>
            <a:ext cx="609600" cy="609600"/>
          </a:xfrm>
          <a:prstGeom prst="rect">
            <a:avLst/>
          </a:prstGeom>
        </p:spPr>
      </p:pic>
    </p:spTree>
    <p:extLst>
      <p:ext uri="{BB962C8B-B14F-4D97-AF65-F5344CB8AC3E}">
        <p14:creationId xmlns:p14="http://schemas.microsoft.com/office/powerpoint/2010/main" val="3425465329"/>
      </p:ext>
    </p:extLst>
  </p:cSld>
  <p:clrMapOvr>
    <a:masterClrMapping/>
  </p:clrMapOvr>
  <mc:AlternateContent xmlns:mc="http://schemas.openxmlformats.org/markup-compatibility/2006">
    <mc:Choice xmlns:p14="http://schemas.microsoft.com/office/powerpoint/2010/main" Requires="p14">
      <p:transition spd="slow" p14:dur="2000" advTm="519"/>
    </mc:Choice>
    <mc:Fallback>
      <p:transition spd="slow" advTm="519"/>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4"/>
                </p:tgtEl>
              </p:cMediaNode>
            </p:audio>
          </p:childTnLst>
        </p:cTn>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oncourse">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Concourse</Template>
  <TotalTime>63</TotalTime>
  <Words>123</Words>
  <Application>Microsoft Office PowerPoint</Application>
  <PresentationFormat>On-screen Show (4:3)</PresentationFormat>
  <Paragraphs>32</Paragraphs>
  <Slides>6</Slides>
  <Notes>0</Notes>
  <HiddenSlides>0</HiddenSlides>
  <MMClips>9</MMClips>
  <ScaleCrop>false</ScaleCrop>
  <HeadingPairs>
    <vt:vector size="4" baseType="variant">
      <vt:variant>
        <vt:lpstr>Theme</vt:lpstr>
      </vt:variant>
      <vt:variant>
        <vt:i4>1</vt:i4>
      </vt:variant>
      <vt:variant>
        <vt:lpstr>Slide Titles</vt:lpstr>
      </vt:variant>
      <vt:variant>
        <vt:i4>6</vt:i4>
      </vt:variant>
    </vt:vector>
  </HeadingPairs>
  <TitlesOfParts>
    <vt:vector size="7" baseType="lpstr">
      <vt:lpstr>Concourse</vt:lpstr>
      <vt:lpstr>العرض السياحي  المستوى الاول مقررات –ادارة الفنادق الاستاذ الهام خضير شبّر</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العرض السياحي  المستوى الاول مقررات –ادارة الفنادق الاستاذ الهام خضير شبّر</dc:title>
  <dc:creator>TheCastle</dc:creator>
  <cp:lastModifiedBy>Maher</cp:lastModifiedBy>
  <cp:revision>17</cp:revision>
  <dcterms:created xsi:type="dcterms:W3CDTF">2020-03-24T11:29:56Z</dcterms:created>
  <dcterms:modified xsi:type="dcterms:W3CDTF">2020-03-31T18:01:49Z</dcterms:modified>
</cp:coreProperties>
</file>