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173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760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812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073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864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4503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4652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244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001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203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504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6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40A6A-00DA-4FBB-92DD-B5C1338D114F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FE8AC-DC5C-47FA-B19A-7871DAE7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752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6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149" y="600891"/>
            <a:ext cx="10554788" cy="5695406"/>
          </a:xfrm>
          <a:pattFill prst="pct75">
            <a:fgClr>
              <a:srgbClr val="00F66F"/>
            </a:fgClr>
            <a:bgClr>
              <a:schemeClr val="bg1"/>
            </a:bgClr>
          </a:pattFill>
        </p:spPr>
        <p:txBody>
          <a:bodyPr/>
          <a:lstStyle/>
          <a:p>
            <a:pPr algn="l"/>
            <a:endParaRPr lang="en-US" dirty="0" smtClean="0"/>
          </a:p>
          <a:p>
            <a:r>
              <a:rPr lang="en-US" sz="3200" b="1" u="sng" dirty="0" smtClean="0"/>
              <a:t>Ecotourism</a:t>
            </a:r>
            <a:endParaRPr lang="en-US" sz="3200" b="1" u="sng" dirty="0"/>
          </a:p>
          <a:p>
            <a:pPr algn="l"/>
            <a:endParaRPr lang="en-US" dirty="0" smtClean="0"/>
          </a:p>
          <a:p>
            <a:pPr algn="just"/>
            <a:r>
              <a:rPr lang="en-US" sz="2800" b="1" dirty="0" smtClean="0"/>
              <a:t>   Responsible travel to natural areas which conserves the environment and sustains the well being of local people.</a:t>
            </a:r>
          </a:p>
          <a:p>
            <a:pPr algn="just"/>
            <a:endParaRPr lang="en-US" sz="2800" b="1" dirty="0" smtClean="0"/>
          </a:p>
          <a:p>
            <a:pPr algn="l"/>
            <a:endParaRPr lang="en-US" sz="2800" b="1" dirty="0"/>
          </a:p>
          <a:p>
            <a:pPr algn="l"/>
            <a:r>
              <a:rPr lang="en-US" sz="2800" b="1" dirty="0" smtClean="0"/>
              <a:t>Generally Ecotourism refers to two criteria: </a:t>
            </a:r>
          </a:p>
          <a:p>
            <a:pPr algn="l"/>
            <a:r>
              <a:rPr lang="en-US" sz="2800" b="1" dirty="0" smtClean="0"/>
              <a:t>environmentally responsible and </a:t>
            </a:r>
          </a:p>
          <a:p>
            <a:pPr algn="l"/>
            <a:r>
              <a:rPr lang="en-US" sz="2800" b="1" dirty="0" smtClean="0"/>
              <a:t>socially and culturally sound.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91314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247115"/>
              </p:ext>
            </p:extLst>
          </p:nvPr>
        </p:nvGraphicFramePr>
        <p:xfrm>
          <a:off x="1187277" y="279446"/>
          <a:ext cx="9681754" cy="5852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40877">
                  <a:extLst>
                    <a:ext uri="{9D8B030D-6E8A-4147-A177-3AD203B41FA5}">
                      <a16:colId xmlns:a16="http://schemas.microsoft.com/office/drawing/2014/main" val="3067895518"/>
                    </a:ext>
                  </a:extLst>
                </a:gridCol>
                <a:gridCol w="4840877">
                  <a:extLst>
                    <a:ext uri="{9D8B030D-6E8A-4147-A177-3AD203B41FA5}">
                      <a16:colId xmlns:a16="http://schemas.microsoft.com/office/drawing/2014/main" val="2760754924"/>
                    </a:ext>
                  </a:extLst>
                </a:gridCol>
              </a:tblGrid>
              <a:tr h="279178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Characteristics of ecotourism</a:t>
                      </a:r>
                      <a:r>
                        <a:rPr lang="en-US" sz="2400" dirty="0" smtClean="0"/>
                        <a:t> 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Characteristics of mass tourism </a:t>
                      </a:r>
                      <a:endParaRPr lang="ar-IQ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95640"/>
                  </a:ext>
                </a:extLst>
              </a:tr>
              <a:tr h="27917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Small groups of visitors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Large groups of visitors 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24795"/>
                  </a:ext>
                </a:extLst>
              </a:tr>
              <a:tr h="27917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Rural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Urban 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989752"/>
                  </a:ext>
                </a:extLst>
              </a:tr>
              <a:tr h="27917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Eco-marketing activities.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Touristic general marketing activities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417511"/>
                  </a:ext>
                </a:extLst>
              </a:tr>
              <a:tr h="48856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High price with purpose of filtering the market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Average prices for purposes of market penetration 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031154"/>
                  </a:ext>
                </a:extLst>
              </a:tr>
              <a:tr h="27917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Little impact on the natural environment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Impact on natural environment 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002024"/>
                  </a:ext>
                </a:extLst>
              </a:tr>
              <a:tr h="27917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Limited possibilities of control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Advanced control options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1997"/>
                  </a:ext>
                </a:extLst>
              </a:tr>
              <a:tr h="48856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Management based on local economic principles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Management based on macroeconomic principles 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076816"/>
                  </a:ext>
                </a:extLst>
              </a:tr>
              <a:tr h="48856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Personalized relationships between visitors and local community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Anonymous relationship between visitors and local community 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709783"/>
                  </a:ext>
                </a:extLst>
              </a:tr>
              <a:tr h="27917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Local development objectives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General development goals 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340866"/>
                  </a:ext>
                </a:extLst>
              </a:tr>
              <a:tr h="697946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Loyalty in the process of training and education for appropriate conduct for the natural environment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Behavior-oriented leisure activities/entertainment, opponents to education and training actions 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018401"/>
                  </a:ext>
                </a:extLst>
              </a:tr>
              <a:tr h="27917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Reduced development of tourism facilities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Intensive development of tourism facilities 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09922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18027" y="6170795"/>
            <a:ext cx="8420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( Distinct characteristics between mass tourism and ecotourism) 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1167521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0263"/>
            <a:ext cx="10515600" cy="5706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u="sng" dirty="0" smtClean="0"/>
              <a:t>Standards of ecotourism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2400" dirty="0" smtClean="0"/>
              <a:t>1. Protection of the Ecosystem</a:t>
            </a:r>
          </a:p>
          <a:p>
            <a:pPr marL="0" indent="0">
              <a:buNone/>
            </a:pPr>
            <a:r>
              <a:rPr lang="en-US" sz="2400" dirty="0" smtClean="0"/>
              <a:t>a. Maintenance of the ecosystem where the ecotourism attraction is located.</a:t>
            </a:r>
          </a:p>
          <a:p>
            <a:pPr marL="0" indent="0">
              <a:buNone/>
            </a:pPr>
            <a:r>
              <a:rPr lang="en-US" sz="2400" dirty="0" smtClean="0"/>
              <a:t>b. Protection and maintenance of wildlife especially endangered species .</a:t>
            </a:r>
          </a:p>
          <a:p>
            <a:pPr marL="0" indent="0">
              <a:buNone/>
            </a:pPr>
            <a:r>
              <a:rPr lang="en-US" sz="2400" dirty="0" smtClean="0"/>
              <a:t>c. Wildlife live harmoniously with people.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2. Maintenance of the </a:t>
            </a:r>
            <a:r>
              <a:rPr lang="en-US" sz="2400" dirty="0" err="1"/>
              <a:t>physico</a:t>
            </a:r>
            <a:r>
              <a:rPr lang="en-US" sz="2400" dirty="0"/>
              <a:t>-chemical conditions of the area 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a. Maintenance of the quality of fresh water and marine resources .</a:t>
            </a:r>
          </a:p>
          <a:p>
            <a:pPr marL="0" indent="0">
              <a:buNone/>
            </a:pPr>
            <a:r>
              <a:rPr lang="en-US" sz="2400" dirty="0" smtClean="0"/>
              <a:t>b. No wastes overflow and contamination of the environment (water, soil and air).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3600" b="1" u="sng" dirty="0" smtClean="0"/>
              <a:t> </a:t>
            </a:r>
            <a:endParaRPr lang="ar-IQ" sz="3600" b="1" u="sng" dirty="0"/>
          </a:p>
        </p:txBody>
      </p:sp>
    </p:spTree>
    <p:extLst>
      <p:ext uri="{BB962C8B-B14F-4D97-AF65-F5344CB8AC3E}">
        <p14:creationId xmlns:p14="http://schemas.microsoft.com/office/powerpoint/2010/main" val="20921011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5394"/>
            <a:ext cx="10515600" cy="57607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en-US" sz="2400" dirty="0"/>
              <a:t>. Conservation of local culture and history .</a:t>
            </a:r>
          </a:p>
          <a:p>
            <a:pPr marL="0" indent="0">
              <a:buNone/>
            </a:pPr>
            <a:r>
              <a:rPr lang="en-US" sz="2400" dirty="0"/>
              <a:t>a. Culture of locality is maintained. </a:t>
            </a:r>
          </a:p>
          <a:p>
            <a:pPr marL="0" indent="0">
              <a:buNone/>
            </a:pPr>
            <a:r>
              <a:rPr lang="en-US" sz="2400" dirty="0"/>
              <a:t>b. Historical structures are </a:t>
            </a:r>
            <a:r>
              <a:rPr lang="en-US" sz="2400" dirty="0" smtClean="0"/>
              <a:t>maintained </a:t>
            </a:r>
            <a:r>
              <a:rPr lang="en-US" sz="2400" dirty="0"/>
              <a:t>as part of cultural heritage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4. Infrastructures and signboards blend with the environment.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5. Sustainability .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a. Maintenance of Carrying Capacity of the environment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b. Environmental education program is part of the ecotourism package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01657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3954"/>
            <a:ext cx="10515600" cy="5563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</a:t>
            </a:r>
            <a:r>
              <a:rPr lang="en-US" sz="2400" dirty="0"/>
              <a:t>. Livelihood must benefit more the local community than outside entrepreneurs.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d. The local government supports the ecotourism project through ordinances and resolutions; and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e. The Management Board (community-based) and appropriate government </a:t>
            </a:r>
            <a:r>
              <a:rPr lang="en-US" sz="2400" dirty="0" smtClean="0"/>
              <a:t>agencies, </a:t>
            </a:r>
            <a:r>
              <a:rPr lang="en-US" sz="2400" dirty="0"/>
              <a:t>support the project through strict enforcement of environmental laws 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f. Experience and product management should follow principles and practices associated with ecological, socio-cultural and economic sustainability. </a:t>
            </a:r>
            <a:endParaRPr lang="ar-IQ" sz="2400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258521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935267"/>
              </p:ext>
            </p:extLst>
          </p:nvPr>
        </p:nvGraphicFramePr>
        <p:xfrm>
          <a:off x="694508" y="313507"/>
          <a:ext cx="10515600" cy="6156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6812409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22463732"/>
                    </a:ext>
                  </a:extLst>
                </a:gridCol>
              </a:tblGrid>
              <a:tr h="304677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Environmental impacts 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046386"/>
                  </a:ext>
                </a:extLst>
              </a:tr>
              <a:tr h="30467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Direct costs </a:t>
                      </a:r>
                      <a:endParaRPr lang="ar-IQ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Direct benefits</a:t>
                      </a:r>
                      <a:endParaRPr lang="ar-IQ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791393"/>
                  </a:ext>
                </a:extLst>
              </a:tr>
              <a:tr h="2132741">
                <a:tc>
                  <a:txBody>
                    <a:bodyPr/>
                    <a:lstStyle/>
                    <a:p>
                      <a:pPr rtl="1"/>
                      <a:r>
                        <a:rPr lang="en-US" sz="2000" baseline="0" dirty="0" smtClean="0"/>
                        <a:t>  </a:t>
                      </a:r>
                      <a:r>
                        <a:rPr lang="en-US" sz="2000" dirty="0" smtClean="0"/>
                        <a:t> Danger that environmental carrying capacities will be unintentionally exceeded, due to: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1.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 Rapid growth rates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</a:t>
                      </a:r>
                      <a:r>
                        <a:rPr lang="en-US" sz="2000" baseline="0" dirty="0" smtClean="0"/>
                        <a:t> D</a:t>
                      </a:r>
                      <a:r>
                        <a:rPr lang="en-US" sz="2000" dirty="0" smtClean="0"/>
                        <a:t>ifficulties in identifying, measuring and monitoring impacts over a long period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3.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 Idea that all tourism induces stress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1. Provides incentive to protect environment, both formally (protected areas) and informally 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 Provides incentive for restoration and conversion of modified habitats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3. Eco tourists actively assisting in habitat enhancement (donations, policing, maintenance, etc.)</a:t>
                      </a:r>
                    </a:p>
                    <a:p>
                      <a:pPr rtl="1"/>
                      <a:endParaRPr lang="ar-IQ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141839"/>
                  </a:ext>
                </a:extLst>
              </a:tr>
              <a:tr h="30467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Indirect costs</a:t>
                      </a:r>
                      <a:endParaRPr lang="ar-IQ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Indirect benefits</a:t>
                      </a:r>
                      <a:endParaRPr lang="ar-IQ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692648"/>
                  </a:ext>
                </a:extLst>
              </a:tr>
              <a:tr h="1447217"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1.Fragile areas may be exposed to less benign forms of tourism (pioneer function)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</a:t>
                      </a:r>
                      <a:r>
                        <a:rPr lang="en-US" sz="2000" baseline="0" dirty="0" smtClean="0"/>
                        <a:t> May foster tendencies to put financial value on nature, depending upon attractiveness </a:t>
                      </a:r>
                      <a:endParaRPr lang="ar-IQ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1. Exposure to ecotourism fosters broader commitment to environmental  well-being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 Space protected because of ecotourism provide various environmental benefits</a:t>
                      </a:r>
                    </a:p>
                    <a:p>
                      <a:pPr rtl="1"/>
                      <a:r>
                        <a:rPr lang="en-US" sz="2000" dirty="0" smtClean="0"/>
                        <a:t> </a:t>
                      </a:r>
                      <a:endParaRPr lang="ar-IQ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75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64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109591"/>
              </p:ext>
            </p:extLst>
          </p:nvPr>
        </p:nvGraphicFramePr>
        <p:xfrm>
          <a:off x="929639" y="199397"/>
          <a:ext cx="10515600" cy="652272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6812409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22463732"/>
                    </a:ext>
                  </a:extLst>
                </a:gridCol>
              </a:tblGrid>
              <a:tr h="351915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Economic impacts </a:t>
                      </a:r>
                      <a:endParaRPr lang="ar-IQ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046386"/>
                  </a:ext>
                </a:extLst>
              </a:tr>
              <a:tr h="351915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Direct costs </a:t>
                      </a:r>
                      <a:endParaRPr lang="ar-IQ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Direct benefits</a:t>
                      </a:r>
                      <a:endParaRPr lang="ar-IQ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791393"/>
                  </a:ext>
                </a:extLst>
              </a:tr>
              <a:tr h="2434076"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1.Start – up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 expenses (acquisition of land, establishment of protected areas, superstructure, infrastructure)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 ongoing expenses (maintenance of infrastructure, promotion, wages)</a:t>
                      </a:r>
                      <a:endParaRPr lang="ar-IQ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1. Revenues obtained directly from Eco tourists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 Creation of direct employment opportunities 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3. Strong potential for linkages with other sectors of the local economy</a:t>
                      </a:r>
                      <a:endParaRPr lang="ar-IQ" sz="2000" dirty="0" smtClean="0"/>
                    </a:p>
                    <a:p>
                      <a:pPr rtl="1"/>
                      <a:endParaRPr lang="ar-IQ" sz="2000" dirty="0" smtClean="0"/>
                    </a:p>
                    <a:p>
                      <a:pPr rtl="1"/>
                      <a:r>
                        <a:rPr lang="en-US" sz="2000" dirty="0" smtClean="0"/>
                        <a:t>4. Stimulation of peripheral rural economies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141839"/>
                  </a:ext>
                </a:extLst>
              </a:tr>
              <a:tr h="35191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Indirect costs</a:t>
                      </a:r>
                      <a:endParaRPr lang="ar-IQ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Indirect benefits</a:t>
                      </a:r>
                      <a:endParaRPr lang="ar-IQ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692648"/>
                  </a:ext>
                </a:extLst>
              </a:tr>
              <a:tr h="2818640"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1. Revenue uncertainties to in situ nature if consumption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 Revenue leakages due to imports, expatriate or non-local participation, etc. 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3. Opportunity costs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4. Damage to crops by wildlife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 1. Indirect revenues from Eco tourists (high multiplier effect) 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 Tendency of Eco tourists to patronize cultural and heritage attractions as ‘add-ons’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3. Economic benefits from sustainable use of protected areas and inherent existence</a:t>
                      </a:r>
                    </a:p>
                    <a:p>
                      <a:pPr rtl="1"/>
                      <a:endParaRPr lang="ar-IQ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75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44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34886"/>
              </p:ext>
            </p:extLst>
          </p:nvPr>
        </p:nvGraphicFramePr>
        <p:xfrm>
          <a:off x="766857" y="440439"/>
          <a:ext cx="10515600" cy="5943600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38623733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14604800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000" dirty="0" smtClean="0"/>
                        <a:t>Sociocultural impacts </a:t>
                      </a:r>
                      <a:endParaRPr lang="ar-IQ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01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/>
                        <a:t>Direct costs </a:t>
                      </a:r>
                      <a:endParaRPr lang="ar-IQ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/>
                        <a:t>Direct benefits </a:t>
                      </a:r>
                      <a:endParaRPr lang="ar-IQ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136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1. Intrusions upon local and possibly isolated cultures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 imposition of elite alien value system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3. Displacement of local cultures by parks 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4. Erosion of local control (foreign experts, in-migration of job seekers). </a:t>
                      </a:r>
                      <a:endParaRPr lang="ar-IQ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1.  Ecotourism accessible to a broad spectrum of the population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 Aesthetic/spiritual element of experiences 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3. Foster environmental awareness among Eco tourists and local population</a:t>
                      </a:r>
                      <a:endParaRPr lang="ar-IQ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940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/>
                        <a:t>Indirect costs</a:t>
                      </a:r>
                      <a:endParaRPr lang="ar-IQ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/>
                        <a:t>Indirect benefits</a:t>
                      </a:r>
                      <a:endParaRPr lang="ar-IQ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33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1. Potential resentment and antagonism of locals </a:t>
                      </a:r>
                    </a:p>
                    <a:p>
                      <a:pPr rtl="1"/>
                      <a:endParaRPr lang="en-US" sz="2000" dirty="0" smtClean="0"/>
                    </a:p>
                    <a:p>
                      <a:pPr rtl="1"/>
                      <a:r>
                        <a:rPr lang="en-US" sz="2000" dirty="0" smtClean="0"/>
                        <a:t>2. Tourist opposition to aspects of local culture (e.g. </a:t>
                      </a:r>
                      <a:r>
                        <a:rPr lang="en-US" sz="2000" smtClean="0"/>
                        <a:t>hunting).</a:t>
                      </a:r>
                      <a:endParaRPr lang="en-US" sz="2000" dirty="0" smtClean="0"/>
                    </a:p>
                    <a:p>
                      <a:pPr rtl="1"/>
                      <a:endParaRPr lang="ar-IQ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Option and existence benefits</a:t>
                      </a:r>
                      <a:endParaRPr lang="ar-IQ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1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45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797</Words>
  <Application>Microsoft Office PowerPoint</Application>
  <PresentationFormat>Widescreen</PresentationFormat>
  <Paragraphs>136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 store mobile</dc:creator>
  <cp:lastModifiedBy>name</cp:lastModifiedBy>
  <cp:revision>25</cp:revision>
  <dcterms:created xsi:type="dcterms:W3CDTF">2019-08-02T17:13:07Z</dcterms:created>
  <dcterms:modified xsi:type="dcterms:W3CDTF">2020-03-28T17:28:50Z</dcterms:modified>
</cp:coreProperties>
</file>