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1CB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90"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A976F7D8-35E6-4252-AB6C-8729810F4482}" type="datetimeFigureOut">
              <a:rPr lang="ar-IQ" smtClean="0"/>
              <a:t>15/01/1441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DCD9232-7D80-4459-BED8-080F502522CC}" type="slidenum">
              <a:rPr lang="ar-IQ" smtClean="0"/>
              <a:t>‹#›</a:t>
            </a:fld>
            <a:endParaRPr lang="ar-IQ"/>
          </a:p>
        </p:txBody>
      </p:sp>
    </p:spTree>
    <p:extLst>
      <p:ext uri="{BB962C8B-B14F-4D97-AF65-F5344CB8AC3E}">
        <p14:creationId xmlns:p14="http://schemas.microsoft.com/office/powerpoint/2010/main" val="1171885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976F7D8-35E6-4252-AB6C-8729810F4482}" type="datetimeFigureOut">
              <a:rPr lang="ar-IQ" smtClean="0"/>
              <a:t>15/01/1441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DCD9232-7D80-4459-BED8-080F502522CC}" type="slidenum">
              <a:rPr lang="ar-IQ" smtClean="0"/>
              <a:t>‹#›</a:t>
            </a:fld>
            <a:endParaRPr lang="ar-IQ"/>
          </a:p>
        </p:txBody>
      </p:sp>
    </p:spTree>
    <p:extLst>
      <p:ext uri="{BB962C8B-B14F-4D97-AF65-F5344CB8AC3E}">
        <p14:creationId xmlns:p14="http://schemas.microsoft.com/office/powerpoint/2010/main" val="986464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976F7D8-35E6-4252-AB6C-8729810F4482}" type="datetimeFigureOut">
              <a:rPr lang="ar-IQ" smtClean="0"/>
              <a:t>15/01/1441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DCD9232-7D80-4459-BED8-080F502522CC}" type="slidenum">
              <a:rPr lang="ar-IQ" smtClean="0"/>
              <a:t>‹#›</a:t>
            </a:fld>
            <a:endParaRPr lang="ar-IQ"/>
          </a:p>
        </p:txBody>
      </p:sp>
    </p:spTree>
    <p:extLst>
      <p:ext uri="{BB962C8B-B14F-4D97-AF65-F5344CB8AC3E}">
        <p14:creationId xmlns:p14="http://schemas.microsoft.com/office/powerpoint/2010/main" val="3050437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976F7D8-35E6-4252-AB6C-8729810F4482}" type="datetimeFigureOut">
              <a:rPr lang="ar-IQ" smtClean="0"/>
              <a:t>15/01/1441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DCD9232-7D80-4459-BED8-080F502522CC}" type="slidenum">
              <a:rPr lang="ar-IQ" smtClean="0"/>
              <a:t>‹#›</a:t>
            </a:fld>
            <a:endParaRPr lang="ar-IQ"/>
          </a:p>
        </p:txBody>
      </p:sp>
    </p:spTree>
    <p:extLst>
      <p:ext uri="{BB962C8B-B14F-4D97-AF65-F5344CB8AC3E}">
        <p14:creationId xmlns:p14="http://schemas.microsoft.com/office/powerpoint/2010/main" val="3394150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976F7D8-35E6-4252-AB6C-8729810F4482}" type="datetimeFigureOut">
              <a:rPr lang="ar-IQ" smtClean="0"/>
              <a:t>15/01/1441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DCD9232-7D80-4459-BED8-080F502522CC}" type="slidenum">
              <a:rPr lang="ar-IQ" smtClean="0"/>
              <a:t>‹#›</a:t>
            </a:fld>
            <a:endParaRPr lang="ar-IQ"/>
          </a:p>
        </p:txBody>
      </p:sp>
    </p:spTree>
    <p:extLst>
      <p:ext uri="{BB962C8B-B14F-4D97-AF65-F5344CB8AC3E}">
        <p14:creationId xmlns:p14="http://schemas.microsoft.com/office/powerpoint/2010/main" val="2512005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A976F7D8-35E6-4252-AB6C-8729810F4482}" type="datetimeFigureOut">
              <a:rPr lang="ar-IQ" smtClean="0"/>
              <a:t>15/01/1441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DCD9232-7D80-4459-BED8-080F502522CC}" type="slidenum">
              <a:rPr lang="ar-IQ" smtClean="0"/>
              <a:t>‹#›</a:t>
            </a:fld>
            <a:endParaRPr lang="ar-IQ"/>
          </a:p>
        </p:txBody>
      </p:sp>
    </p:spTree>
    <p:extLst>
      <p:ext uri="{BB962C8B-B14F-4D97-AF65-F5344CB8AC3E}">
        <p14:creationId xmlns:p14="http://schemas.microsoft.com/office/powerpoint/2010/main" val="188879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A976F7D8-35E6-4252-AB6C-8729810F4482}" type="datetimeFigureOut">
              <a:rPr lang="ar-IQ" smtClean="0"/>
              <a:t>15/01/1441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ADCD9232-7D80-4459-BED8-080F502522CC}" type="slidenum">
              <a:rPr lang="ar-IQ" smtClean="0"/>
              <a:t>‹#›</a:t>
            </a:fld>
            <a:endParaRPr lang="ar-IQ"/>
          </a:p>
        </p:txBody>
      </p:sp>
    </p:spTree>
    <p:extLst>
      <p:ext uri="{BB962C8B-B14F-4D97-AF65-F5344CB8AC3E}">
        <p14:creationId xmlns:p14="http://schemas.microsoft.com/office/powerpoint/2010/main" val="2023382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A976F7D8-35E6-4252-AB6C-8729810F4482}" type="datetimeFigureOut">
              <a:rPr lang="ar-IQ" smtClean="0"/>
              <a:t>15/01/1441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ADCD9232-7D80-4459-BED8-080F502522CC}" type="slidenum">
              <a:rPr lang="ar-IQ" smtClean="0"/>
              <a:t>‹#›</a:t>
            </a:fld>
            <a:endParaRPr lang="ar-IQ"/>
          </a:p>
        </p:txBody>
      </p:sp>
    </p:spTree>
    <p:extLst>
      <p:ext uri="{BB962C8B-B14F-4D97-AF65-F5344CB8AC3E}">
        <p14:creationId xmlns:p14="http://schemas.microsoft.com/office/powerpoint/2010/main" val="79078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76F7D8-35E6-4252-AB6C-8729810F4482}" type="datetimeFigureOut">
              <a:rPr lang="ar-IQ" smtClean="0"/>
              <a:t>15/01/1441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ADCD9232-7D80-4459-BED8-080F502522CC}" type="slidenum">
              <a:rPr lang="ar-IQ" smtClean="0"/>
              <a:t>‹#›</a:t>
            </a:fld>
            <a:endParaRPr lang="ar-IQ"/>
          </a:p>
        </p:txBody>
      </p:sp>
    </p:spTree>
    <p:extLst>
      <p:ext uri="{BB962C8B-B14F-4D97-AF65-F5344CB8AC3E}">
        <p14:creationId xmlns:p14="http://schemas.microsoft.com/office/powerpoint/2010/main" val="3659269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76F7D8-35E6-4252-AB6C-8729810F4482}" type="datetimeFigureOut">
              <a:rPr lang="ar-IQ" smtClean="0"/>
              <a:t>15/01/1441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DCD9232-7D80-4459-BED8-080F502522CC}" type="slidenum">
              <a:rPr lang="ar-IQ" smtClean="0"/>
              <a:t>‹#›</a:t>
            </a:fld>
            <a:endParaRPr lang="ar-IQ"/>
          </a:p>
        </p:txBody>
      </p:sp>
    </p:spTree>
    <p:extLst>
      <p:ext uri="{BB962C8B-B14F-4D97-AF65-F5344CB8AC3E}">
        <p14:creationId xmlns:p14="http://schemas.microsoft.com/office/powerpoint/2010/main" val="2242347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76F7D8-35E6-4252-AB6C-8729810F4482}" type="datetimeFigureOut">
              <a:rPr lang="ar-IQ" smtClean="0"/>
              <a:t>15/01/1441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DCD9232-7D80-4459-BED8-080F502522CC}" type="slidenum">
              <a:rPr lang="ar-IQ" smtClean="0"/>
              <a:t>‹#›</a:t>
            </a:fld>
            <a:endParaRPr lang="ar-IQ"/>
          </a:p>
        </p:txBody>
      </p:sp>
    </p:spTree>
    <p:extLst>
      <p:ext uri="{BB962C8B-B14F-4D97-AF65-F5344CB8AC3E}">
        <p14:creationId xmlns:p14="http://schemas.microsoft.com/office/powerpoint/2010/main" val="2848646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1CBD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76F7D8-35E6-4252-AB6C-8729810F4482}" type="datetimeFigureOut">
              <a:rPr lang="ar-IQ" smtClean="0"/>
              <a:t>15/01/1441</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CD9232-7D80-4459-BED8-080F502522CC}" type="slidenum">
              <a:rPr lang="ar-IQ" smtClean="0"/>
              <a:t>‹#›</a:t>
            </a:fld>
            <a:endParaRPr lang="ar-IQ"/>
          </a:p>
        </p:txBody>
      </p:sp>
    </p:spTree>
    <p:extLst>
      <p:ext uri="{BB962C8B-B14F-4D97-AF65-F5344CB8AC3E}">
        <p14:creationId xmlns:p14="http://schemas.microsoft.com/office/powerpoint/2010/main" val="16846553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18903" y="627017"/>
            <a:ext cx="10136777" cy="5434149"/>
          </a:xfrm>
        </p:spPr>
        <p:txBody>
          <a:bodyPr>
            <a:normAutofit/>
          </a:bodyPr>
          <a:lstStyle/>
          <a:p>
            <a:r>
              <a:rPr lang="en-US" sz="3600" b="1" u="sng" dirty="0"/>
              <a:t>Three Dimensions of Sustainable </a:t>
            </a:r>
            <a:r>
              <a:rPr lang="en-US" sz="3600" b="1" u="sng" dirty="0" smtClean="0"/>
              <a:t>Tourism</a:t>
            </a:r>
          </a:p>
          <a:p>
            <a:endParaRPr lang="en-US" sz="3600" b="1" u="sng" dirty="0"/>
          </a:p>
          <a:p>
            <a:pPr algn="l"/>
            <a:r>
              <a:rPr lang="en-US" sz="2800" dirty="0" smtClean="0"/>
              <a:t>   Tourism </a:t>
            </a:r>
            <a:r>
              <a:rPr lang="en-US" sz="2800" dirty="0"/>
              <a:t>has environmental, economic and social impacts. </a:t>
            </a:r>
            <a:r>
              <a:rPr lang="en-US" sz="2800" dirty="0" smtClean="0"/>
              <a:t>      Sustainable </a:t>
            </a:r>
            <a:r>
              <a:rPr lang="en-US" sz="2800" dirty="0"/>
              <a:t>tourism is about maximizing the impacts which are positive and minimizing the negative ones</a:t>
            </a:r>
            <a:r>
              <a:rPr lang="en-US" sz="2800" dirty="0" smtClean="0"/>
              <a:t>.</a:t>
            </a:r>
          </a:p>
          <a:p>
            <a:pPr algn="l"/>
            <a:endParaRPr lang="en-US" sz="2800" dirty="0"/>
          </a:p>
          <a:p>
            <a:pPr algn="just"/>
            <a:r>
              <a:rPr lang="en-US" sz="2800" dirty="0"/>
              <a:t>It seems that the environmental impacts are negative, the economic effects positive, and the social impacts a combination of both. However, it is also important to recognize that there are clear links between the three aspects of tourism – the environmental, economic, and social dimensions – and these are below</a:t>
            </a:r>
          </a:p>
          <a:p>
            <a:pPr algn="l">
              <a:lnSpc>
                <a:spcPct val="107000"/>
              </a:lnSpc>
              <a:spcAft>
                <a:spcPts val="600"/>
              </a:spcAft>
            </a:pPr>
            <a:endParaRPr lang="en-US" sz="1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54399561"/>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83771"/>
            <a:ext cx="10515600" cy="5393192"/>
          </a:xfrm>
        </p:spPr>
        <p:txBody>
          <a:bodyPr/>
          <a:lstStyle/>
          <a:p>
            <a:pPr marL="0" indent="0">
              <a:buNone/>
            </a:pPr>
            <a:r>
              <a:rPr lang="en-US" b="1" dirty="0" smtClean="0"/>
              <a:t>3. Social Dimension:</a:t>
            </a:r>
          </a:p>
          <a:p>
            <a:pPr marL="0" indent="0">
              <a:buNone/>
            </a:pPr>
            <a:r>
              <a:rPr lang="en-US" dirty="0" smtClean="0"/>
              <a:t>  The social dimension of tourism has been given less attention in the sustainable tourism debates, than the environmental impacts of tourism. This is because the socio-cultural impacts of tourism usually occur slowly over time in an unspectacular fashion. They are also largely invisible and intangible.</a:t>
            </a:r>
          </a:p>
          <a:p>
            <a:pPr marL="0" indent="0">
              <a:buNone/>
            </a:pPr>
            <a:r>
              <a:rPr lang="en-US" dirty="0" smtClean="0"/>
              <a:t>  The social impact of tourism is usually permanent with little or no opportunity to reverse the changes once it has taken place. When the social impact of sustainable tourism has been considered the focus has normally been upon the host community.</a:t>
            </a:r>
          </a:p>
          <a:p>
            <a:pPr marL="0" indent="0">
              <a:buNone/>
            </a:pPr>
            <a:endParaRPr lang="ar-IQ" dirty="0"/>
          </a:p>
        </p:txBody>
      </p:sp>
    </p:spTree>
    <p:extLst>
      <p:ext uri="{BB962C8B-B14F-4D97-AF65-F5344CB8AC3E}">
        <p14:creationId xmlns:p14="http://schemas.microsoft.com/office/powerpoint/2010/main" val="1527597205"/>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09897"/>
            <a:ext cx="10515600" cy="5367066"/>
          </a:xfrm>
        </p:spPr>
        <p:txBody>
          <a:bodyPr>
            <a:normAutofit/>
          </a:bodyPr>
          <a:lstStyle/>
          <a:p>
            <a:pPr marL="0" indent="0">
              <a:buNone/>
            </a:pPr>
            <a:r>
              <a:rPr lang="en-US" dirty="0" smtClean="0"/>
              <a:t>   There are a number of factors that determine whether or not the balance of socio-cultural impacts will be positive or negative in a particular location including:</a:t>
            </a:r>
          </a:p>
          <a:p>
            <a:pPr marL="0" indent="0">
              <a:buNone/>
            </a:pPr>
            <a:r>
              <a:rPr lang="en-US" dirty="0" smtClean="0"/>
              <a:t>•The strength and coherence of the local society and culture.</a:t>
            </a:r>
          </a:p>
          <a:p>
            <a:pPr marL="0" indent="0">
              <a:buNone/>
            </a:pPr>
            <a:r>
              <a:rPr lang="en-US" dirty="0" smtClean="0"/>
              <a:t>•The nature of tourism in the resort.</a:t>
            </a:r>
          </a:p>
          <a:p>
            <a:pPr marL="0" indent="0">
              <a:buNone/>
            </a:pPr>
            <a:r>
              <a:rPr lang="en-US" dirty="0" smtClean="0"/>
              <a:t>•The level of economic and social development of the host population in relation to the tourists.</a:t>
            </a:r>
          </a:p>
          <a:p>
            <a:pPr marL="0" indent="0">
              <a:buNone/>
            </a:pPr>
            <a:r>
              <a:rPr lang="en-US" dirty="0" smtClean="0"/>
              <a:t>•The measures were taken by the public sector in the destination to manage tourism in ways which minimize the socio-cultural costs of tourism.</a:t>
            </a:r>
          </a:p>
          <a:p>
            <a:pPr marL="0" indent="0">
              <a:buNone/>
            </a:pPr>
            <a:endParaRPr lang="ar-IQ" dirty="0"/>
          </a:p>
        </p:txBody>
      </p:sp>
    </p:spTree>
    <p:extLst>
      <p:ext uri="{BB962C8B-B14F-4D97-AF65-F5344CB8AC3E}">
        <p14:creationId xmlns:p14="http://schemas.microsoft.com/office/powerpoint/2010/main" val="1021635856"/>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54033"/>
            <a:ext cx="10515600" cy="4922929"/>
          </a:xfrm>
        </p:spPr>
        <p:txBody>
          <a:bodyPr/>
          <a:lstStyle/>
          <a:p>
            <a:pPr marL="0" indent="0">
              <a:buNone/>
            </a:pPr>
            <a:endParaRPr lang="en-US" b="1" dirty="0" smtClean="0"/>
          </a:p>
          <a:p>
            <a:pPr marL="0" indent="0">
              <a:buNone/>
            </a:pPr>
            <a:r>
              <a:rPr lang="en-US" b="1" u="sng" dirty="0" smtClean="0"/>
              <a:t>1. Environmental Dimension:</a:t>
            </a:r>
          </a:p>
          <a:p>
            <a:pPr marL="0" indent="0">
              <a:buNone/>
            </a:pPr>
            <a:r>
              <a:rPr lang="en-US" dirty="0" smtClean="0"/>
              <a:t>  </a:t>
            </a:r>
            <a:endParaRPr lang="en-US" dirty="0"/>
          </a:p>
          <a:p>
            <a:pPr marL="0" indent="0">
              <a:buNone/>
            </a:pPr>
            <a:r>
              <a:rPr lang="en-US" dirty="0" smtClean="0"/>
              <a:t> To many people, sustainability is about the environment, primarily the natural, physical environment, and its protection. However, there is far more to the environment than just the natural landscape.</a:t>
            </a:r>
          </a:p>
          <a:p>
            <a:pPr marL="0" indent="0">
              <a:buNone/>
            </a:pPr>
            <a:r>
              <a:rPr lang="en-US" dirty="0" smtClean="0"/>
              <a:t> Let us now move on to look at the five aspects of the environment:</a:t>
            </a:r>
          </a:p>
          <a:p>
            <a:pPr marL="0" indent="0">
              <a:buNone/>
            </a:pPr>
            <a:endParaRPr lang="ar-IQ" dirty="0"/>
          </a:p>
        </p:txBody>
      </p:sp>
    </p:spTree>
    <p:extLst>
      <p:ext uri="{BB962C8B-B14F-4D97-AF65-F5344CB8AC3E}">
        <p14:creationId xmlns:p14="http://schemas.microsoft.com/office/powerpoint/2010/main" val="2109639228"/>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84217"/>
            <a:ext cx="10515600" cy="3618412"/>
          </a:xfrm>
        </p:spPr>
        <p:txBody>
          <a:bodyPr/>
          <a:lstStyle/>
          <a:p>
            <a:pPr marL="0" indent="0">
              <a:buNone/>
            </a:pPr>
            <a:endParaRPr lang="en-US" b="1" dirty="0" smtClean="0"/>
          </a:p>
          <a:p>
            <a:pPr marL="0" indent="0">
              <a:buNone/>
            </a:pPr>
            <a:r>
              <a:rPr lang="en-US" b="1" dirty="0" smtClean="0"/>
              <a:t>A) The Natural Resources:</a:t>
            </a:r>
          </a:p>
          <a:p>
            <a:pPr marL="0" indent="0">
              <a:buNone/>
            </a:pPr>
            <a:endParaRPr lang="en-US" b="1" dirty="0" smtClean="0"/>
          </a:p>
          <a:p>
            <a:pPr marL="0" indent="0">
              <a:buNone/>
            </a:pPr>
            <a:r>
              <a:rPr lang="en-US" dirty="0" smtClean="0"/>
              <a:t>  Tourism makes use of a range of natural resources, and in many cases, the core attraction of a destination’s product may be natural resources such as clean air, land, mineral waters, and the water in lakes and seas.</a:t>
            </a:r>
          </a:p>
          <a:p>
            <a:pPr marL="0" indent="0">
              <a:buNone/>
            </a:pPr>
            <a:endParaRPr lang="ar-IQ" dirty="0"/>
          </a:p>
        </p:txBody>
      </p:sp>
    </p:spTree>
    <p:extLst>
      <p:ext uri="{BB962C8B-B14F-4D97-AF65-F5344CB8AC3E}">
        <p14:creationId xmlns:p14="http://schemas.microsoft.com/office/powerpoint/2010/main" val="4201030342"/>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84217"/>
            <a:ext cx="10515600" cy="5092746"/>
          </a:xfrm>
        </p:spPr>
        <p:txBody>
          <a:bodyPr/>
          <a:lstStyle/>
          <a:p>
            <a:pPr marL="0" indent="0">
              <a:buNone/>
            </a:pPr>
            <a:r>
              <a:rPr lang="en-US" b="1" dirty="0" smtClean="0"/>
              <a:t>B) The Natural Environment:</a:t>
            </a:r>
          </a:p>
          <a:p>
            <a:pPr marL="0" indent="0">
              <a:buNone/>
            </a:pPr>
            <a:endParaRPr lang="en-US" b="1" dirty="0" smtClean="0"/>
          </a:p>
          <a:p>
            <a:pPr marL="0" indent="0">
              <a:buNone/>
            </a:pPr>
            <a:r>
              <a:rPr lang="en-US" dirty="0" smtClean="0"/>
              <a:t> There are few natural landscape or wilderness areas left in the world. Almost all natural landscapes have been affected to some extent by the actions of man through the centuries. Tourism is only one industry or activity which changes landscapes.</a:t>
            </a:r>
          </a:p>
          <a:p>
            <a:pPr marL="0" indent="0">
              <a:buNone/>
            </a:pPr>
            <a:r>
              <a:rPr lang="en-US" dirty="0" smtClean="0"/>
              <a:t> The natural landscape represents the core of the tourism product in many areas including natural forests, mountains, and regions which attract tourists because of their rivers and lakes.</a:t>
            </a:r>
          </a:p>
          <a:p>
            <a:pPr marL="0" indent="0">
              <a:buNone/>
            </a:pPr>
            <a:endParaRPr lang="ar-IQ" dirty="0"/>
          </a:p>
        </p:txBody>
      </p:sp>
    </p:spTree>
    <p:extLst>
      <p:ext uri="{BB962C8B-B14F-4D97-AF65-F5344CB8AC3E}">
        <p14:creationId xmlns:p14="http://schemas.microsoft.com/office/powerpoint/2010/main" val="3400114548"/>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88274"/>
            <a:ext cx="10515600" cy="5288689"/>
          </a:xfrm>
        </p:spPr>
        <p:txBody>
          <a:bodyPr/>
          <a:lstStyle/>
          <a:p>
            <a:pPr marL="0" indent="0">
              <a:buNone/>
            </a:pPr>
            <a:r>
              <a:rPr lang="en-US" b="1" dirty="0" smtClean="0"/>
              <a:t>C) The Farmed Environment:</a:t>
            </a:r>
          </a:p>
          <a:p>
            <a:pPr marL="0" indent="0">
              <a:buNone/>
            </a:pPr>
            <a:r>
              <a:rPr lang="en-US" dirty="0" smtClean="0"/>
              <a:t>  The farmed environment can cover a diverse range of agricultural systems including agriculture landscapes, man-made forests, and fish farms.</a:t>
            </a:r>
          </a:p>
          <a:p>
            <a:pPr marL="0" indent="0">
              <a:buNone/>
            </a:pPr>
            <a:r>
              <a:rPr lang="en-US" b="1" dirty="0" smtClean="0"/>
              <a:t>D) Wildlife:</a:t>
            </a:r>
          </a:p>
          <a:p>
            <a:pPr marL="0" indent="0">
              <a:buNone/>
            </a:pPr>
            <a:r>
              <a:rPr lang="en-US" dirty="0" smtClean="0"/>
              <a:t>  Wildlife has a number of dimensions such as land-based mammals and reptiles, flora, birds, insects, fish, and marine mammals. Tourism can clearly be very harmful to wildlife through the destruction of habitats, affecting feeding habits, disrupting breeding patterns, fires in woodlands and people picking rare plants</a:t>
            </a:r>
          </a:p>
          <a:p>
            <a:pPr marL="0" indent="0">
              <a:buNone/>
            </a:pPr>
            <a:endParaRPr lang="ar-IQ" dirty="0"/>
          </a:p>
        </p:txBody>
      </p:sp>
    </p:spTree>
    <p:extLst>
      <p:ext uri="{BB962C8B-B14F-4D97-AF65-F5344CB8AC3E}">
        <p14:creationId xmlns:p14="http://schemas.microsoft.com/office/powerpoint/2010/main" val="485863731"/>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36469"/>
            <a:ext cx="10515600" cy="5040494"/>
          </a:xfrm>
        </p:spPr>
        <p:txBody>
          <a:bodyPr/>
          <a:lstStyle/>
          <a:p>
            <a:pPr marL="0" indent="0">
              <a:buNone/>
            </a:pPr>
            <a:r>
              <a:rPr lang="en-US" b="1" dirty="0" smtClean="0"/>
              <a:t>E) The Build Environment:</a:t>
            </a:r>
          </a:p>
          <a:p>
            <a:pPr marL="0" indent="0">
              <a:buNone/>
            </a:pPr>
            <a:endParaRPr lang="en-US" b="1" dirty="0" smtClean="0"/>
          </a:p>
          <a:p>
            <a:pPr marL="0" indent="0">
              <a:buNone/>
            </a:pPr>
            <a:r>
              <a:rPr lang="en-US" dirty="0" smtClean="0"/>
              <a:t>  We also need to recognize that, in term of tourism, there are several dimensions to the built environment such as individual buildings and structures, villages and townscapes, transport infrastructure, dams, and reservoirs.</a:t>
            </a:r>
          </a:p>
          <a:p>
            <a:pPr marL="0" indent="0">
              <a:buNone/>
            </a:pPr>
            <a:endParaRPr lang="ar-IQ" dirty="0"/>
          </a:p>
        </p:txBody>
      </p:sp>
    </p:spTree>
    <p:extLst>
      <p:ext uri="{BB962C8B-B14F-4D97-AF65-F5344CB8AC3E}">
        <p14:creationId xmlns:p14="http://schemas.microsoft.com/office/powerpoint/2010/main" val="2246137799"/>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b="1" u="sng" dirty="0" smtClean="0"/>
              <a:t>2. Economic Dimension:</a:t>
            </a:r>
          </a:p>
          <a:p>
            <a:pPr marL="0" indent="0">
              <a:buNone/>
            </a:pPr>
            <a:endParaRPr lang="en-US" b="1" u="sng" dirty="0" smtClean="0"/>
          </a:p>
          <a:p>
            <a:pPr marL="0" indent="0">
              <a:buNone/>
            </a:pPr>
            <a:r>
              <a:rPr lang="en-US" dirty="0" smtClean="0"/>
              <a:t>In the debate over sustainable tourism, the economic dimension is often given relatively scant attention compared to the environmental issues. Tourism is an economic phenomenon because:</a:t>
            </a:r>
          </a:p>
          <a:p>
            <a:pPr marL="0" indent="0">
              <a:buNone/>
            </a:pPr>
            <a:r>
              <a:rPr lang="en-US" dirty="0" smtClean="0"/>
              <a:t>•It is a major industry and foreign currency earner.</a:t>
            </a:r>
          </a:p>
          <a:p>
            <a:pPr marL="0" indent="0">
              <a:buNone/>
            </a:pPr>
            <a:r>
              <a:rPr lang="en-US" dirty="0" smtClean="0"/>
              <a:t>•It is the basis of the growth of many transnational corporations.</a:t>
            </a:r>
          </a:p>
          <a:p>
            <a:pPr marL="0" indent="0">
              <a:buNone/>
            </a:pPr>
            <a:r>
              <a:rPr lang="en-US" dirty="0" smtClean="0"/>
              <a:t>•It accounts for a significant proportion of the annual disposable income.</a:t>
            </a:r>
          </a:p>
          <a:p>
            <a:pPr marL="0" indent="0">
              <a:buNone/>
            </a:pPr>
            <a:endParaRPr lang="ar-IQ" dirty="0"/>
          </a:p>
        </p:txBody>
      </p:sp>
    </p:spTree>
    <p:extLst>
      <p:ext uri="{BB962C8B-B14F-4D97-AF65-F5344CB8AC3E}">
        <p14:creationId xmlns:p14="http://schemas.microsoft.com/office/powerpoint/2010/main" val="2766465929"/>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p:cTn id="39"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79714"/>
            <a:ext cx="10515600" cy="5197249"/>
          </a:xfrm>
        </p:spPr>
        <p:txBody>
          <a:bodyPr/>
          <a:lstStyle/>
          <a:p>
            <a:pPr marL="0" indent="0">
              <a:buNone/>
            </a:pPr>
            <a:r>
              <a:rPr lang="en-US" b="1" dirty="0" smtClean="0"/>
              <a:t>A) Economic Benefits of Tourism:</a:t>
            </a:r>
          </a:p>
          <a:p>
            <a:pPr marL="0" indent="0">
              <a:buNone/>
            </a:pPr>
            <a:r>
              <a:rPr lang="en-US" dirty="0" smtClean="0"/>
              <a:t> Tourism contributes to the economy of a country in various ways. Economic benefits of tourism are following as:</a:t>
            </a:r>
          </a:p>
          <a:p>
            <a:pPr marL="0" indent="0">
              <a:buNone/>
            </a:pPr>
            <a:r>
              <a:rPr lang="en-US" dirty="0" smtClean="0"/>
              <a:t>•Job creation</a:t>
            </a:r>
          </a:p>
          <a:p>
            <a:pPr marL="0" indent="0">
              <a:buNone/>
            </a:pPr>
            <a:r>
              <a:rPr lang="en-US" dirty="0" smtClean="0"/>
              <a:t>•Injection of income into the local economy through the multiplier effect.</a:t>
            </a:r>
          </a:p>
          <a:p>
            <a:pPr marL="0" indent="0">
              <a:buNone/>
            </a:pPr>
            <a:r>
              <a:rPr lang="en-US" dirty="0" smtClean="0"/>
              <a:t>•Helping keep the local business viable.</a:t>
            </a:r>
          </a:p>
          <a:p>
            <a:pPr marL="0" indent="0">
              <a:buNone/>
            </a:pPr>
            <a:r>
              <a:rPr lang="en-US" dirty="0" smtClean="0"/>
              <a:t>•Infrastructure development.</a:t>
            </a:r>
          </a:p>
          <a:p>
            <a:pPr marL="0" indent="0">
              <a:buNone/>
            </a:pPr>
            <a:r>
              <a:rPr lang="en-US" dirty="0" smtClean="0"/>
              <a:t>•Attracts the foreign direct investments.</a:t>
            </a:r>
          </a:p>
          <a:p>
            <a:pPr marL="0" indent="0">
              <a:buNone/>
            </a:pPr>
            <a:endParaRPr lang="ar-IQ" dirty="0"/>
          </a:p>
        </p:txBody>
      </p:sp>
    </p:spTree>
    <p:extLst>
      <p:ext uri="{BB962C8B-B14F-4D97-AF65-F5344CB8AC3E}">
        <p14:creationId xmlns:p14="http://schemas.microsoft.com/office/powerpoint/2010/main" val="1139851842"/>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 calcmode="lin" valueType="num">
                                      <p:cBhvr>
                                        <p:cTn id="55"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57"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8"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36469"/>
            <a:ext cx="10515600" cy="5040494"/>
          </a:xfrm>
        </p:spPr>
        <p:txBody>
          <a:bodyPr>
            <a:normAutofit/>
          </a:bodyPr>
          <a:lstStyle/>
          <a:p>
            <a:pPr marL="0" indent="0">
              <a:buNone/>
            </a:pPr>
            <a:r>
              <a:rPr lang="en-US" b="1" dirty="0" smtClean="0"/>
              <a:t>B) Economic Costs of Tourism:</a:t>
            </a:r>
          </a:p>
          <a:p>
            <a:pPr marL="0" indent="0">
              <a:buNone/>
            </a:pPr>
            <a:r>
              <a:rPr lang="en-US" dirty="0" smtClean="0"/>
              <a:t> There are many economic benefits of tourism as well as costs. Economic costs of the tourism are following as:</a:t>
            </a:r>
          </a:p>
          <a:p>
            <a:pPr marL="0" indent="0">
              <a:buNone/>
            </a:pPr>
            <a:r>
              <a:rPr lang="en-US" dirty="0" smtClean="0"/>
              <a:t>•Many jobs are low paid and seasonal.</a:t>
            </a:r>
          </a:p>
          <a:p>
            <a:pPr marL="0" indent="0">
              <a:buNone/>
            </a:pPr>
            <a:r>
              <a:rPr lang="en-US" dirty="0" smtClean="0"/>
              <a:t>•Opportunity costs.</a:t>
            </a:r>
          </a:p>
          <a:p>
            <a:pPr marL="0" indent="0">
              <a:buNone/>
            </a:pPr>
            <a:r>
              <a:rPr lang="en-US" dirty="0" smtClean="0"/>
              <a:t>•Congestion.</a:t>
            </a:r>
          </a:p>
          <a:p>
            <a:pPr marL="0" indent="0">
              <a:buNone/>
            </a:pPr>
            <a:r>
              <a:rPr lang="en-US" dirty="0" smtClean="0"/>
              <a:t>•The need to invest in expensive infrastructure which may only be required for part of the year.</a:t>
            </a:r>
          </a:p>
          <a:p>
            <a:pPr marL="0" indent="0">
              <a:buNone/>
            </a:pPr>
            <a:r>
              <a:rPr lang="en-US" dirty="0" smtClean="0"/>
              <a:t>•Over-dependence on tourism makes the host economy vulnerable.</a:t>
            </a:r>
          </a:p>
          <a:p>
            <a:pPr marL="0" indent="0">
              <a:buNone/>
            </a:pPr>
            <a:endParaRPr lang="ar-IQ" dirty="0"/>
          </a:p>
        </p:txBody>
      </p:sp>
    </p:spTree>
    <p:extLst>
      <p:ext uri="{BB962C8B-B14F-4D97-AF65-F5344CB8AC3E}">
        <p14:creationId xmlns:p14="http://schemas.microsoft.com/office/powerpoint/2010/main" val="366451990"/>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 calcmode="lin" valueType="num">
                                      <p:cBhvr>
                                        <p:cTn id="55"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57"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8"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813</Words>
  <Application>Microsoft Office PowerPoint</Application>
  <PresentationFormat>Widescreen</PresentationFormat>
  <Paragraphs>53</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 store mobile</dc:creator>
  <cp:lastModifiedBy>App store mobile</cp:lastModifiedBy>
  <cp:revision>14</cp:revision>
  <dcterms:created xsi:type="dcterms:W3CDTF">2019-09-14T16:23:15Z</dcterms:created>
  <dcterms:modified xsi:type="dcterms:W3CDTF">2019-09-14T16:49:31Z</dcterms:modified>
</cp:coreProperties>
</file>