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9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E74D1E6B-1F52-40A1-BC18-DBB73F247306}" type="datetimeFigureOut">
              <a:rPr lang="ar-IQ" smtClean="0"/>
              <a:t>27/12/1440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4572AFF-1A71-4691-B812-4106E14686FD}" type="slidenum">
              <a:rPr lang="ar-IQ" smtClean="0"/>
              <a:t>‹#›</a:t>
            </a:fld>
            <a:endParaRPr lang="ar-IQ"/>
          </a:p>
        </p:txBody>
      </p:sp>
    </p:spTree>
    <p:extLst>
      <p:ext uri="{BB962C8B-B14F-4D97-AF65-F5344CB8AC3E}">
        <p14:creationId xmlns:p14="http://schemas.microsoft.com/office/powerpoint/2010/main" val="3198467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E74D1E6B-1F52-40A1-BC18-DBB73F247306}" type="datetimeFigureOut">
              <a:rPr lang="ar-IQ" smtClean="0"/>
              <a:t>27/12/1440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4572AFF-1A71-4691-B812-4106E14686FD}" type="slidenum">
              <a:rPr lang="ar-IQ" smtClean="0"/>
              <a:t>‹#›</a:t>
            </a:fld>
            <a:endParaRPr lang="ar-IQ"/>
          </a:p>
        </p:txBody>
      </p:sp>
    </p:spTree>
    <p:extLst>
      <p:ext uri="{BB962C8B-B14F-4D97-AF65-F5344CB8AC3E}">
        <p14:creationId xmlns:p14="http://schemas.microsoft.com/office/powerpoint/2010/main" val="3626450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E74D1E6B-1F52-40A1-BC18-DBB73F247306}" type="datetimeFigureOut">
              <a:rPr lang="ar-IQ" smtClean="0"/>
              <a:t>27/12/1440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4572AFF-1A71-4691-B812-4106E14686FD}" type="slidenum">
              <a:rPr lang="ar-IQ" smtClean="0"/>
              <a:t>‹#›</a:t>
            </a:fld>
            <a:endParaRPr lang="ar-IQ"/>
          </a:p>
        </p:txBody>
      </p:sp>
    </p:spTree>
    <p:extLst>
      <p:ext uri="{BB962C8B-B14F-4D97-AF65-F5344CB8AC3E}">
        <p14:creationId xmlns:p14="http://schemas.microsoft.com/office/powerpoint/2010/main" val="1026822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E74D1E6B-1F52-40A1-BC18-DBB73F247306}" type="datetimeFigureOut">
              <a:rPr lang="ar-IQ" smtClean="0"/>
              <a:t>27/12/1440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4572AFF-1A71-4691-B812-4106E14686FD}" type="slidenum">
              <a:rPr lang="ar-IQ" smtClean="0"/>
              <a:t>‹#›</a:t>
            </a:fld>
            <a:endParaRPr lang="ar-IQ"/>
          </a:p>
        </p:txBody>
      </p:sp>
    </p:spTree>
    <p:extLst>
      <p:ext uri="{BB962C8B-B14F-4D97-AF65-F5344CB8AC3E}">
        <p14:creationId xmlns:p14="http://schemas.microsoft.com/office/powerpoint/2010/main" val="454049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4D1E6B-1F52-40A1-BC18-DBB73F247306}" type="datetimeFigureOut">
              <a:rPr lang="ar-IQ" smtClean="0"/>
              <a:t>27/12/1440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4572AFF-1A71-4691-B812-4106E14686FD}" type="slidenum">
              <a:rPr lang="ar-IQ" smtClean="0"/>
              <a:t>‹#›</a:t>
            </a:fld>
            <a:endParaRPr lang="ar-IQ"/>
          </a:p>
        </p:txBody>
      </p:sp>
    </p:spTree>
    <p:extLst>
      <p:ext uri="{BB962C8B-B14F-4D97-AF65-F5344CB8AC3E}">
        <p14:creationId xmlns:p14="http://schemas.microsoft.com/office/powerpoint/2010/main" val="2722666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E74D1E6B-1F52-40A1-BC18-DBB73F247306}" type="datetimeFigureOut">
              <a:rPr lang="ar-IQ" smtClean="0"/>
              <a:t>27/12/1440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4572AFF-1A71-4691-B812-4106E14686FD}" type="slidenum">
              <a:rPr lang="ar-IQ" smtClean="0"/>
              <a:t>‹#›</a:t>
            </a:fld>
            <a:endParaRPr lang="ar-IQ"/>
          </a:p>
        </p:txBody>
      </p:sp>
    </p:spTree>
    <p:extLst>
      <p:ext uri="{BB962C8B-B14F-4D97-AF65-F5344CB8AC3E}">
        <p14:creationId xmlns:p14="http://schemas.microsoft.com/office/powerpoint/2010/main" val="2692748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E74D1E6B-1F52-40A1-BC18-DBB73F247306}" type="datetimeFigureOut">
              <a:rPr lang="ar-IQ" smtClean="0"/>
              <a:t>27/12/1440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4572AFF-1A71-4691-B812-4106E14686FD}" type="slidenum">
              <a:rPr lang="ar-IQ" smtClean="0"/>
              <a:t>‹#›</a:t>
            </a:fld>
            <a:endParaRPr lang="ar-IQ"/>
          </a:p>
        </p:txBody>
      </p:sp>
    </p:spTree>
    <p:extLst>
      <p:ext uri="{BB962C8B-B14F-4D97-AF65-F5344CB8AC3E}">
        <p14:creationId xmlns:p14="http://schemas.microsoft.com/office/powerpoint/2010/main" val="1581754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E74D1E6B-1F52-40A1-BC18-DBB73F247306}" type="datetimeFigureOut">
              <a:rPr lang="ar-IQ" smtClean="0"/>
              <a:t>27/12/1440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54572AFF-1A71-4691-B812-4106E14686FD}" type="slidenum">
              <a:rPr lang="ar-IQ" smtClean="0"/>
              <a:t>‹#›</a:t>
            </a:fld>
            <a:endParaRPr lang="ar-IQ"/>
          </a:p>
        </p:txBody>
      </p:sp>
    </p:spTree>
    <p:extLst>
      <p:ext uri="{BB962C8B-B14F-4D97-AF65-F5344CB8AC3E}">
        <p14:creationId xmlns:p14="http://schemas.microsoft.com/office/powerpoint/2010/main" val="762273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4D1E6B-1F52-40A1-BC18-DBB73F247306}" type="datetimeFigureOut">
              <a:rPr lang="ar-IQ" smtClean="0"/>
              <a:t>27/12/1440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54572AFF-1A71-4691-B812-4106E14686FD}" type="slidenum">
              <a:rPr lang="ar-IQ" smtClean="0"/>
              <a:t>‹#›</a:t>
            </a:fld>
            <a:endParaRPr lang="ar-IQ"/>
          </a:p>
        </p:txBody>
      </p:sp>
    </p:spTree>
    <p:extLst>
      <p:ext uri="{BB962C8B-B14F-4D97-AF65-F5344CB8AC3E}">
        <p14:creationId xmlns:p14="http://schemas.microsoft.com/office/powerpoint/2010/main" val="2940147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74D1E6B-1F52-40A1-BC18-DBB73F247306}" type="datetimeFigureOut">
              <a:rPr lang="ar-IQ" smtClean="0"/>
              <a:t>27/12/1440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4572AFF-1A71-4691-B812-4106E14686FD}" type="slidenum">
              <a:rPr lang="ar-IQ" smtClean="0"/>
              <a:t>‹#›</a:t>
            </a:fld>
            <a:endParaRPr lang="ar-IQ"/>
          </a:p>
        </p:txBody>
      </p:sp>
    </p:spTree>
    <p:extLst>
      <p:ext uri="{BB962C8B-B14F-4D97-AF65-F5344CB8AC3E}">
        <p14:creationId xmlns:p14="http://schemas.microsoft.com/office/powerpoint/2010/main" val="98624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74D1E6B-1F52-40A1-BC18-DBB73F247306}" type="datetimeFigureOut">
              <a:rPr lang="ar-IQ" smtClean="0"/>
              <a:t>27/12/1440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4572AFF-1A71-4691-B812-4106E14686FD}" type="slidenum">
              <a:rPr lang="ar-IQ" smtClean="0"/>
              <a:t>‹#›</a:t>
            </a:fld>
            <a:endParaRPr lang="ar-IQ"/>
          </a:p>
        </p:txBody>
      </p:sp>
    </p:spTree>
    <p:extLst>
      <p:ext uri="{BB962C8B-B14F-4D97-AF65-F5344CB8AC3E}">
        <p14:creationId xmlns:p14="http://schemas.microsoft.com/office/powerpoint/2010/main" val="199221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4D1E6B-1F52-40A1-BC18-DBB73F247306}" type="datetimeFigureOut">
              <a:rPr lang="ar-IQ" smtClean="0"/>
              <a:t>27/12/1440</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572AFF-1A71-4691-B812-4106E14686FD}" type="slidenum">
              <a:rPr lang="ar-IQ" smtClean="0"/>
              <a:t>‹#›</a:t>
            </a:fld>
            <a:endParaRPr lang="ar-IQ"/>
          </a:p>
        </p:txBody>
      </p:sp>
    </p:spTree>
    <p:extLst>
      <p:ext uri="{BB962C8B-B14F-4D97-AF65-F5344CB8AC3E}">
        <p14:creationId xmlns:p14="http://schemas.microsoft.com/office/powerpoint/2010/main" val="3744353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599" y="705393"/>
            <a:ext cx="9614263" cy="5590903"/>
          </a:xfrm>
        </p:spPr>
        <p:txBody>
          <a:bodyPr>
            <a:normAutofit lnSpcReduction="10000"/>
          </a:bodyPr>
          <a:lstStyle/>
          <a:p>
            <a:r>
              <a:rPr lang="en-US" sz="4000" b="1" u="sng" dirty="0" smtClean="0"/>
              <a:t>Components of Sustainable tourism </a:t>
            </a:r>
          </a:p>
          <a:p>
            <a:endParaRPr lang="en-US" sz="4000" b="1" u="sng" dirty="0" smtClean="0"/>
          </a:p>
          <a:p>
            <a:pPr marL="742950" indent="-742950" algn="just">
              <a:buAutoNum type="arabicPeriod"/>
            </a:pPr>
            <a:r>
              <a:rPr lang="en-US" sz="3600" b="1" dirty="0" smtClean="0"/>
              <a:t>Environmentally:</a:t>
            </a:r>
          </a:p>
          <a:p>
            <a:pPr algn="just"/>
            <a:r>
              <a:rPr lang="en-US" sz="3600" b="1" dirty="0" smtClean="0"/>
              <a:t>   </a:t>
            </a:r>
          </a:p>
          <a:p>
            <a:pPr algn="just"/>
            <a:r>
              <a:rPr lang="en-US" sz="3600" b="1" dirty="0"/>
              <a:t> </a:t>
            </a:r>
            <a:r>
              <a:rPr lang="en-US" sz="3600" b="1" dirty="0" smtClean="0"/>
              <a:t>  </a:t>
            </a:r>
            <a:r>
              <a:rPr lang="en-US" sz="3600" dirty="0" smtClean="0"/>
              <a:t>The activity has a low impact on natural resources, particularly in protected areas. It minimizes damage to the environment (flora, fauna, habitats, water, living marine resources, energy use, contamination, etc.) and ideally tries to benefit the environment</a:t>
            </a:r>
            <a:r>
              <a:rPr lang="en-US" sz="4000" dirty="0" smtClean="0"/>
              <a:t>.</a:t>
            </a:r>
            <a:endParaRPr lang="ar-IQ" sz="4000" dirty="0"/>
          </a:p>
        </p:txBody>
      </p:sp>
    </p:spTree>
    <p:extLst>
      <p:ext uri="{BB962C8B-B14F-4D97-AF65-F5344CB8AC3E}">
        <p14:creationId xmlns:p14="http://schemas.microsoft.com/office/powerpoint/2010/main" val="3344388125"/>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62148"/>
            <a:ext cx="10515600" cy="5473337"/>
          </a:xfrm>
        </p:spPr>
        <p:txBody>
          <a:bodyPr/>
          <a:lstStyle/>
          <a:p>
            <a:pPr marL="0" indent="0">
              <a:buNone/>
            </a:pPr>
            <a:endParaRPr lang="en-US" dirty="0" smtClean="0"/>
          </a:p>
          <a:p>
            <a:pPr marL="0" indent="0">
              <a:buNone/>
            </a:pPr>
            <a:r>
              <a:rPr lang="en-US" sz="3600" b="1" dirty="0" smtClean="0"/>
              <a:t>2. Socially and culturally:</a:t>
            </a:r>
          </a:p>
          <a:p>
            <a:pPr marL="0" indent="0">
              <a:buNone/>
            </a:pPr>
            <a:endParaRPr lang="en-US" sz="3600" b="1" dirty="0"/>
          </a:p>
          <a:p>
            <a:pPr marL="0" indent="0" algn="just">
              <a:buNone/>
            </a:pPr>
            <a:r>
              <a:rPr lang="en-US" sz="3600" b="1" dirty="0" smtClean="0"/>
              <a:t>   </a:t>
            </a:r>
            <a:r>
              <a:rPr lang="en-US" sz="3600" dirty="0"/>
              <a:t>T</a:t>
            </a:r>
            <a:r>
              <a:rPr lang="en-US" sz="3600" dirty="0" smtClean="0"/>
              <a:t>he activity does not harm the social structure or culture of the community where it is located. Instead it respects local cultures and traditions. It involves stakeholders (individuals, communities, tour operators, government institutions) in all phases of planning, development, and monitoring, and educates stakeholders about their roles.</a:t>
            </a:r>
            <a:endParaRPr lang="ar-IQ" sz="3600" dirty="0"/>
          </a:p>
        </p:txBody>
      </p:sp>
    </p:spTree>
    <p:extLst>
      <p:ext uri="{BB962C8B-B14F-4D97-AF65-F5344CB8AC3E}">
        <p14:creationId xmlns:p14="http://schemas.microsoft.com/office/powerpoint/2010/main" val="4219117962"/>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83326"/>
            <a:ext cx="10515600" cy="5693637"/>
          </a:xfrm>
        </p:spPr>
        <p:txBody>
          <a:bodyPr>
            <a:normAutofit/>
          </a:bodyPr>
          <a:lstStyle/>
          <a:p>
            <a:pPr marL="0" indent="0" algn="just">
              <a:buNone/>
            </a:pPr>
            <a:endParaRPr lang="en-US" sz="3600" dirty="0" smtClean="0"/>
          </a:p>
          <a:p>
            <a:pPr marL="0" indent="0" algn="just">
              <a:buNone/>
            </a:pPr>
            <a:r>
              <a:rPr lang="en-US" sz="3600" b="1" dirty="0" smtClean="0"/>
              <a:t>3. Economically:</a:t>
            </a:r>
          </a:p>
          <a:p>
            <a:pPr marL="0" indent="0" algn="just">
              <a:buNone/>
            </a:pPr>
            <a:r>
              <a:rPr lang="en-US" sz="3600" b="1" dirty="0"/>
              <a:t> </a:t>
            </a:r>
            <a:r>
              <a:rPr lang="en-US" sz="3600" b="1" dirty="0" smtClean="0"/>
              <a:t>  </a:t>
            </a:r>
            <a:r>
              <a:rPr lang="en-US" sz="3600" dirty="0"/>
              <a:t>I</a:t>
            </a:r>
            <a:r>
              <a:rPr lang="en-US" sz="3600" dirty="0" smtClean="0"/>
              <a:t>t contributes to the economic well being of the community, generating sustainable and equitable income for local communities and as many other stakeholders as possible. It benefits owners, employees and neighbors. It does not simply begin and then rapidly die because of poor business practices.</a:t>
            </a:r>
            <a:endParaRPr lang="ar-IQ" sz="3600" dirty="0"/>
          </a:p>
        </p:txBody>
      </p:sp>
    </p:spTree>
    <p:extLst>
      <p:ext uri="{BB962C8B-B14F-4D97-AF65-F5344CB8AC3E}">
        <p14:creationId xmlns:p14="http://schemas.microsoft.com/office/powerpoint/2010/main" val="4023271623"/>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177</Words>
  <Application>Microsoft Office PowerPoint</Application>
  <PresentationFormat>Widescreen</PresentationFormat>
  <Paragraphs>12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 store mobile</dc:creator>
  <cp:lastModifiedBy>App store mobile</cp:lastModifiedBy>
  <cp:revision>4</cp:revision>
  <dcterms:created xsi:type="dcterms:W3CDTF">2019-07-28T08:23:42Z</dcterms:created>
  <dcterms:modified xsi:type="dcterms:W3CDTF">2019-08-28T08:32:09Z</dcterms:modified>
</cp:coreProperties>
</file>