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5147BB6-B7FB-4B3F-AD57-AD663855FCF7}"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E7CCB60-8AEA-45B8-894F-4E0758A03402}" type="slidenum">
              <a:rPr lang="ar-IQ" smtClean="0"/>
              <a:t>‹#›</a:t>
            </a:fld>
            <a:endParaRPr lang="ar-IQ"/>
          </a:p>
        </p:txBody>
      </p:sp>
    </p:spTree>
    <p:extLst>
      <p:ext uri="{BB962C8B-B14F-4D97-AF65-F5344CB8AC3E}">
        <p14:creationId xmlns:p14="http://schemas.microsoft.com/office/powerpoint/2010/main" val="3611869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5147BB6-B7FB-4B3F-AD57-AD663855FCF7}"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E7CCB60-8AEA-45B8-894F-4E0758A03402}" type="slidenum">
              <a:rPr lang="ar-IQ" smtClean="0"/>
              <a:t>‹#›</a:t>
            </a:fld>
            <a:endParaRPr lang="ar-IQ"/>
          </a:p>
        </p:txBody>
      </p:sp>
    </p:spTree>
    <p:extLst>
      <p:ext uri="{BB962C8B-B14F-4D97-AF65-F5344CB8AC3E}">
        <p14:creationId xmlns:p14="http://schemas.microsoft.com/office/powerpoint/2010/main" val="2661775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5147BB6-B7FB-4B3F-AD57-AD663855FCF7}"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E7CCB60-8AEA-45B8-894F-4E0758A03402}" type="slidenum">
              <a:rPr lang="ar-IQ" smtClean="0"/>
              <a:t>‹#›</a:t>
            </a:fld>
            <a:endParaRPr lang="ar-IQ"/>
          </a:p>
        </p:txBody>
      </p:sp>
    </p:spTree>
    <p:extLst>
      <p:ext uri="{BB962C8B-B14F-4D97-AF65-F5344CB8AC3E}">
        <p14:creationId xmlns:p14="http://schemas.microsoft.com/office/powerpoint/2010/main" val="2083048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5147BB6-B7FB-4B3F-AD57-AD663855FCF7}"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E7CCB60-8AEA-45B8-894F-4E0758A03402}" type="slidenum">
              <a:rPr lang="ar-IQ" smtClean="0"/>
              <a:t>‹#›</a:t>
            </a:fld>
            <a:endParaRPr lang="ar-IQ"/>
          </a:p>
        </p:txBody>
      </p:sp>
    </p:spTree>
    <p:extLst>
      <p:ext uri="{BB962C8B-B14F-4D97-AF65-F5344CB8AC3E}">
        <p14:creationId xmlns:p14="http://schemas.microsoft.com/office/powerpoint/2010/main" val="2308262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147BB6-B7FB-4B3F-AD57-AD663855FCF7}"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E7CCB60-8AEA-45B8-894F-4E0758A03402}" type="slidenum">
              <a:rPr lang="ar-IQ" smtClean="0"/>
              <a:t>‹#›</a:t>
            </a:fld>
            <a:endParaRPr lang="ar-IQ"/>
          </a:p>
        </p:txBody>
      </p:sp>
    </p:spTree>
    <p:extLst>
      <p:ext uri="{BB962C8B-B14F-4D97-AF65-F5344CB8AC3E}">
        <p14:creationId xmlns:p14="http://schemas.microsoft.com/office/powerpoint/2010/main" val="3719754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5147BB6-B7FB-4B3F-AD57-AD663855FCF7}" type="datetimeFigureOut">
              <a:rPr lang="ar-IQ" smtClean="0"/>
              <a:t>27/12/1440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E7CCB60-8AEA-45B8-894F-4E0758A03402}" type="slidenum">
              <a:rPr lang="ar-IQ" smtClean="0"/>
              <a:t>‹#›</a:t>
            </a:fld>
            <a:endParaRPr lang="ar-IQ"/>
          </a:p>
        </p:txBody>
      </p:sp>
    </p:spTree>
    <p:extLst>
      <p:ext uri="{BB962C8B-B14F-4D97-AF65-F5344CB8AC3E}">
        <p14:creationId xmlns:p14="http://schemas.microsoft.com/office/powerpoint/2010/main" val="3356781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5147BB6-B7FB-4B3F-AD57-AD663855FCF7}" type="datetimeFigureOut">
              <a:rPr lang="ar-IQ" smtClean="0"/>
              <a:t>27/12/1440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E7CCB60-8AEA-45B8-894F-4E0758A03402}" type="slidenum">
              <a:rPr lang="ar-IQ" smtClean="0"/>
              <a:t>‹#›</a:t>
            </a:fld>
            <a:endParaRPr lang="ar-IQ"/>
          </a:p>
        </p:txBody>
      </p:sp>
    </p:spTree>
    <p:extLst>
      <p:ext uri="{BB962C8B-B14F-4D97-AF65-F5344CB8AC3E}">
        <p14:creationId xmlns:p14="http://schemas.microsoft.com/office/powerpoint/2010/main" val="1406817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5147BB6-B7FB-4B3F-AD57-AD663855FCF7}" type="datetimeFigureOut">
              <a:rPr lang="ar-IQ" smtClean="0"/>
              <a:t>27/12/1440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E7CCB60-8AEA-45B8-894F-4E0758A03402}" type="slidenum">
              <a:rPr lang="ar-IQ" smtClean="0"/>
              <a:t>‹#›</a:t>
            </a:fld>
            <a:endParaRPr lang="ar-IQ"/>
          </a:p>
        </p:txBody>
      </p:sp>
    </p:spTree>
    <p:extLst>
      <p:ext uri="{BB962C8B-B14F-4D97-AF65-F5344CB8AC3E}">
        <p14:creationId xmlns:p14="http://schemas.microsoft.com/office/powerpoint/2010/main" val="2458782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147BB6-B7FB-4B3F-AD57-AD663855FCF7}" type="datetimeFigureOut">
              <a:rPr lang="ar-IQ" smtClean="0"/>
              <a:t>27/12/1440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E7CCB60-8AEA-45B8-894F-4E0758A03402}" type="slidenum">
              <a:rPr lang="ar-IQ" smtClean="0"/>
              <a:t>‹#›</a:t>
            </a:fld>
            <a:endParaRPr lang="ar-IQ"/>
          </a:p>
        </p:txBody>
      </p:sp>
    </p:spTree>
    <p:extLst>
      <p:ext uri="{BB962C8B-B14F-4D97-AF65-F5344CB8AC3E}">
        <p14:creationId xmlns:p14="http://schemas.microsoft.com/office/powerpoint/2010/main" val="1162285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147BB6-B7FB-4B3F-AD57-AD663855FCF7}" type="datetimeFigureOut">
              <a:rPr lang="ar-IQ" smtClean="0"/>
              <a:t>27/12/1440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E7CCB60-8AEA-45B8-894F-4E0758A03402}" type="slidenum">
              <a:rPr lang="ar-IQ" smtClean="0"/>
              <a:t>‹#›</a:t>
            </a:fld>
            <a:endParaRPr lang="ar-IQ"/>
          </a:p>
        </p:txBody>
      </p:sp>
    </p:spTree>
    <p:extLst>
      <p:ext uri="{BB962C8B-B14F-4D97-AF65-F5344CB8AC3E}">
        <p14:creationId xmlns:p14="http://schemas.microsoft.com/office/powerpoint/2010/main" val="1507567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147BB6-B7FB-4B3F-AD57-AD663855FCF7}" type="datetimeFigureOut">
              <a:rPr lang="ar-IQ" smtClean="0"/>
              <a:t>27/12/1440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E7CCB60-8AEA-45B8-894F-4E0758A03402}" type="slidenum">
              <a:rPr lang="ar-IQ" smtClean="0"/>
              <a:t>‹#›</a:t>
            </a:fld>
            <a:endParaRPr lang="ar-IQ"/>
          </a:p>
        </p:txBody>
      </p:sp>
    </p:spTree>
    <p:extLst>
      <p:ext uri="{BB962C8B-B14F-4D97-AF65-F5344CB8AC3E}">
        <p14:creationId xmlns:p14="http://schemas.microsoft.com/office/powerpoint/2010/main" val="56758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33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147BB6-B7FB-4B3F-AD57-AD663855FCF7}" type="datetimeFigureOut">
              <a:rPr lang="ar-IQ" smtClean="0"/>
              <a:t>27/12/1440</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7CCB60-8AEA-45B8-894F-4E0758A03402}" type="slidenum">
              <a:rPr lang="ar-IQ" smtClean="0"/>
              <a:t>‹#›</a:t>
            </a:fld>
            <a:endParaRPr lang="ar-IQ"/>
          </a:p>
        </p:txBody>
      </p:sp>
    </p:spTree>
    <p:extLst>
      <p:ext uri="{BB962C8B-B14F-4D97-AF65-F5344CB8AC3E}">
        <p14:creationId xmlns:p14="http://schemas.microsoft.com/office/powerpoint/2010/main" val="2410897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5840" y="966651"/>
            <a:ext cx="10358846" cy="5055326"/>
          </a:xfrm>
        </p:spPr>
        <p:txBody>
          <a:bodyPr>
            <a:normAutofit/>
          </a:bodyPr>
          <a:lstStyle/>
          <a:p>
            <a:r>
              <a:rPr lang="en-US" sz="4000" b="1" u="sng" dirty="0" smtClean="0"/>
              <a:t>The principles of sustainable tourism</a:t>
            </a:r>
          </a:p>
          <a:p>
            <a:endParaRPr lang="en-US" sz="4000" b="1" u="sng" dirty="0"/>
          </a:p>
          <a:p>
            <a:pPr marL="742950" indent="-742950" algn="just">
              <a:buAutoNum type="arabicParenR"/>
            </a:pPr>
            <a:r>
              <a:rPr lang="en-US" sz="3600" b="1" dirty="0" smtClean="0"/>
              <a:t>Economic Viability: </a:t>
            </a:r>
          </a:p>
          <a:p>
            <a:pPr algn="just"/>
            <a:r>
              <a:rPr lang="en-US" sz="3600" dirty="0" smtClean="0"/>
              <a:t>  </a:t>
            </a:r>
            <a:r>
              <a:rPr lang="en-US" sz="3200" dirty="0" smtClean="0"/>
              <a:t>To ensure the viability and competitiveness of tourism destinations and enterprises, so that they are able to continue to prosper and deliver beneﬁts in the long term.</a:t>
            </a:r>
            <a:endParaRPr lang="ar-IQ" sz="3200" dirty="0"/>
          </a:p>
        </p:txBody>
      </p:sp>
    </p:spTree>
    <p:extLst>
      <p:ext uri="{BB962C8B-B14F-4D97-AF65-F5344CB8AC3E}">
        <p14:creationId xmlns:p14="http://schemas.microsoft.com/office/powerpoint/2010/main" val="2618194295"/>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4766"/>
            <a:ext cx="10515600" cy="5602197"/>
          </a:xfrm>
        </p:spPr>
        <p:txBody>
          <a:bodyPr>
            <a:normAutofit/>
          </a:bodyPr>
          <a:lstStyle/>
          <a:p>
            <a:pPr marL="0" indent="0">
              <a:buNone/>
            </a:pPr>
            <a:endParaRPr lang="en-US" sz="3200" dirty="0" smtClean="0"/>
          </a:p>
          <a:p>
            <a:pPr marL="0" indent="0">
              <a:buNone/>
            </a:pPr>
            <a:r>
              <a:rPr lang="en-US" sz="3200" dirty="0" smtClean="0"/>
              <a:t>2) </a:t>
            </a:r>
            <a:r>
              <a:rPr lang="en-US" sz="3200" b="1" dirty="0" smtClean="0"/>
              <a:t>Local Prosperity: </a:t>
            </a:r>
          </a:p>
          <a:p>
            <a:pPr marL="0" indent="0">
              <a:buNone/>
            </a:pPr>
            <a:endParaRPr lang="en-US" sz="3200" b="1" dirty="0"/>
          </a:p>
          <a:p>
            <a:pPr marL="0" indent="0" algn="just">
              <a:buNone/>
            </a:pPr>
            <a:r>
              <a:rPr lang="en-US" sz="3200" b="1" dirty="0" smtClean="0"/>
              <a:t>  </a:t>
            </a:r>
            <a:r>
              <a:rPr lang="en-US" sz="3200" dirty="0" smtClean="0"/>
              <a:t>To maximize the contribution of tourism to the economic prosperity of the host destination, including the proportion of visitor spending that is retained locally.</a:t>
            </a:r>
            <a:endParaRPr lang="ar-IQ" sz="3200" dirty="0"/>
          </a:p>
        </p:txBody>
      </p:sp>
    </p:spTree>
    <p:extLst>
      <p:ext uri="{BB962C8B-B14F-4D97-AF65-F5344CB8AC3E}">
        <p14:creationId xmlns:p14="http://schemas.microsoft.com/office/powerpoint/2010/main" val="348280748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5394"/>
            <a:ext cx="10515600" cy="5471569"/>
          </a:xfrm>
        </p:spPr>
        <p:txBody>
          <a:bodyPr>
            <a:normAutofit/>
          </a:bodyPr>
          <a:lstStyle/>
          <a:p>
            <a:pPr marL="0" indent="0">
              <a:buNone/>
            </a:pPr>
            <a:r>
              <a:rPr lang="en-US" sz="3200" b="1" dirty="0" smtClean="0"/>
              <a:t>3) Employment Quality:</a:t>
            </a:r>
          </a:p>
          <a:p>
            <a:pPr marL="0" indent="0">
              <a:buNone/>
            </a:pPr>
            <a:endParaRPr lang="en-US" sz="3200" dirty="0"/>
          </a:p>
          <a:p>
            <a:pPr marL="0" indent="0" algn="just">
              <a:buNone/>
            </a:pPr>
            <a:r>
              <a:rPr lang="en-US" sz="3200" dirty="0" smtClean="0"/>
              <a:t> To strengthen the number and quality of local jobs created and supported by tourism, including the level of pay, conditions of service and availability to all without discrimination by gender, race, disability or in other ways.</a:t>
            </a:r>
            <a:endParaRPr lang="ar-IQ" sz="3200" dirty="0"/>
          </a:p>
        </p:txBody>
      </p:sp>
    </p:spTree>
    <p:extLst>
      <p:ext uri="{BB962C8B-B14F-4D97-AF65-F5344CB8AC3E}">
        <p14:creationId xmlns:p14="http://schemas.microsoft.com/office/powerpoint/2010/main" val="2386973438"/>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7646"/>
            <a:ext cx="10515600" cy="5419317"/>
          </a:xfrm>
        </p:spPr>
        <p:txBody>
          <a:bodyPr>
            <a:normAutofit/>
          </a:bodyPr>
          <a:lstStyle/>
          <a:p>
            <a:pPr marL="0" indent="0">
              <a:buNone/>
            </a:pPr>
            <a:r>
              <a:rPr lang="en-US" sz="3200" b="1" dirty="0" smtClean="0"/>
              <a:t>4) Social Equity: </a:t>
            </a:r>
          </a:p>
          <a:p>
            <a:pPr marL="0" indent="0">
              <a:buNone/>
            </a:pPr>
            <a:r>
              <a:rPr lang="en-US" sz="3200" dirty="0"/>
              <a:t> </a:t>
            </a:r>
            <a:r>
              <a:rPr lang="en-US" sz="3200" dirty="0" smtClean="0"/>
              <a:t> </a:t>
            </a:r>
          </a:p>
          <a:p>
            <a:pPr marL="0" indent="0" algn="just">
              <a:buNone/>
            </a:pPr>
            <a:r>
              <a:rPr lang="en-US" sz="3200" dirty="0"/>
              <a:t> </a:t>
            </a:r>
            <a:r>
              <a:rPr lang="en-US" sz="3200" dirty="0" smtClean="0"/>
              <a:t> To seek a widespread and fair distribution of economic and social beneﬁts from tourism throughout the recipient community, including improving opportunities, income and services available to the poor.</a:t>
            </a:r>
            <a:endParaRPr lang="ar-IQ" sz="3200" dirty="0"/>
          </a:p>
        </p:txBody>
      </p:sp>
    </p:spTree>
    <p:extLst>
      <p:ext uri="{BB962C8B-B14F-4D97-AF65-F5344CB8AC3E}">
        <p14:creationId xmlns:p14="http://schemas.microsoft.com/office/powerpoint/2010/main" val="370290601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639" y="418012"/>
            <a:ext cx="11103429" cy="6087292"/>
          </a:xfrm>
        </p:spPr>
        <p:txBody>
          <a:bodyPr>
            <a:normAutofit/>
          </a:bodyPr>
          <a:lstStyle/>
          <a:p>
            <a:pPr marL="0" indent="0">
              <a:buNone/>
            </a:pPr>
            <a:r>
              <a:rPr lang="en-US" sz="3200" b="1" u="sng" dirty="0" smtClean="0"/>
              <a:t>5) Visitor Fulﬁllment: </a:t>
            </a:r>
            <a:endParaRPr lang="en-US" sz="3200" dirty="0" smtClean="0"/>
          </a:p>
          <a:p>
            <a:pPr marL="0" indent="0">
              <a:buNone/>
            </a:pPr>
            <a:endParaRPr lang="en-US" sz="3200" dirty="0"/>
          </a:p>
          <a:p>
            <a:pPr marL="0" indent="0" algn="just">
              <a:buNone/>
            </a:pPr>
            <a:r>
              <a:rPr lang="en-US" sz="3200" dirty="0" smtClean="0"/>
              <a:t>  To provide a safe, satisfying and fulﬁlling experience for visitors, available to all without discrimination by gender, race, and disability or in other ways.</a:t>
            </a:r>
          </a:p>
          <a:p>
            <a:pPr marL="0" indent="0" algn="just">
              <a:buNone/>
            </a:pPr>
            <a:endParaRPr lang="en-US" sz="3200" dirty="0" smtClean="0"/>
          </a:p>
          <a:p>
            <a:pPr marL="0" lvl="0" indent="0">
              <a:buNone/>
            </a:pPr>
            <a:r>
              <a:rPr lang="en-US" sz="3200" b="1" u="sng" dirty="0">
                <a:solidFill>
                  <a:prstClr val="black"/>
                </a:solidFill>
              </a:rPr>
              <a:t>6) Local </a:t>
            </a:r>
            <a:r>
              <a:rPr lang="en-US" sz="3200" b="1" u="sng" dirty="0" smtClean="0">
                <a:solidFill>
                  <a:prstClr val="black"/>
                </a:solidFill>
              </a:rPr>
              <a:t>Control:</a:t>
            </a:r>
          </a:p>
          <a:p>
            <a:pPr marL="0" lvl="0" indent="0">
              <a:buNone/>
            </a:pPr>
            <a:endParaRPr lang="en-US" sz="3200" dirty="0">
              <a:solidFill>
                <a:prstClr val="black"/>
              </a:solidFill>
            </a:endParaRPr>
          </a:p>
          <a:p>
            <a:pPr marL="0" lvl="0" indent="0" algn="just">
              <a:buNone/>
            </a:pPr>
            <a:r>
              <a:rPr lang="en-US" sz="3200" dirty="0">
                <a:solidFill>
                  <a:prstClr val="black"/>
                </a:solidFill>
              </a:rPr>
              <a:t>  To engage and empower local communities in planning and decision making about the management and future development of tourism in their area, in consultation with other stakeholders.</a:t>
            </a:r>
            <a:endParaRPr lang="ar-IQ" sz="3200" dirty="0">
              <a:solidFill>
                <a:prstClr val="black"/>
              </a:solidFill>
            </a:endParaRPr>
          </a:p>
          <a:p>
            <a:pPr marL="0" indent="0" algn="just">
              <a:buNone/>
            </a:pPr>
            <a:endParaRPr lang="ar-IQ" sz="3200" dirty="0"/>
          </a:p>
        </p:txBody>
      </p:sp>
    </p:spTree>
    <p:extLst>
      <p:ext uri="{BB962C8B-B14F-4D97-AF65-F5344CB8AC3E}">
        <p14:creationId xmlns:p14="http://schemas.microsoft.com/office/powerpoint/2010/main" val="375528491"/>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3143"/>
            <a:ext cx="10515600" cy="5523820"/>
          </a:xfrm>
        </p:spPr>
        <p:txBody>
          <a:bodyPr>
            <a:normAutofit/>
          </a:bodyPr>
          <a:lstStyle/>
          <a:p>
            <a:pPr marL="0" indent="0">
              <a:buNone/>
            </a:pPr>
            <a:endParaRPr lang="en-US" sz="3200" b="1" u="sng" dirty="0" smtClean="0"/>
          </a:p>
          <a:p>
            <a:pPr marL="0" indent="0">
              <a:buNone/>
            </a:pPr>
            <a:r>
              <a:rPr lang="en-US" sz="3200" b="1" u="sng" dirty="0" smtClean="0"/>
              <a:t>7</a:t>
            </a:r>
            <a:r>
              <a:rPr lang="en-US" sz="3200" b="1" u="sng" dirty="0" smtClean="0"/>
              <a:t>) Community Wellbeing: </a:t>
            </a:r>
            <a:endParaRPr lang="en-US" sz="3200" dirty="0" smtClean="0"/>
          </a:p>
          <a:p>
            <a:pPr marL="0" indent="0">
              <a:buNone/>
            </a:pPr>
            <a:endParaRPr lang="en-US" sz="3200" dirty="0"/>
          </a:p>
          <a:p>
            <a:pPr marL="0" indent="0" algn="just">
              <a:buNone/>
            </a:pPr>
            <a:r>
              <a:rPr lang="en-US" sz="3200" dirty="0" smtClean="0"/>
              <a:t>  To maintain and strengthen the quality of life in local communities, including social structures and access to resources, amenities and life support systems, avoiding any form of social degradation or exploitation.</a:t>
            </a:r>
            <a:endParaRPr lang="ar-IQ" sz="3200" dirty="0"/>
          </a:p>
        </p:txBody>
      </p:sp>
    </p:spTree>
    <p:extLst>
      <p:ext uri="{BB962C8B-B14F-4D97-AF65-F5344CB8AC3E}">
        <p14:creationId xmlns:p14="http://schemas.microsoft.com/office/powerpoint/2010/main" val="2405875718"/>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7829"/>
            <a:ext cx="10515600" cy="5589134"/>
          </a:xfrm>
        </p:spPr>
        <p:txBody>
          <a:bodyPr>
            <a:normAutofit/>
          </a:bodyPr>
          <a:lstStyle/>
          <a:p>
            <a:pPr marL="0" indent="0">
              <a:buNone/>
            </a:pPr>
            <a:r>
              <a:rPr lang="en-US" sz="3200" b="1" u="sng" dirty="0" smtClean="0"/>
              <a:t>8) Cultural Richness: </a:t>
            </a:r>
            <a:endParaRPr lang="en-US" sz="3200" dirty="0" smtClean="0"/>
          </a:p>
          <a:p>
            <a:pPr marL="0" indent="0">
              <a:buNone/>
            </a:pPr>
            <a:endParaRPr lang="en-US" sz="3200" dirty="0"/>
          </a:p>
          <a:p>
            <a:pPr marL="0" indent="0" algn="just">
              <a:buNone/>
            </a:pPr>
            <a:r>
              <a:rPr lang="en-US" sz="3200" dirty="0" smtClean="0"/>
              <a:t>  To respect and enhance the historic heritage, authentic culture, traditions and distinctiveness of host communities.</a:t>
            </a:r>
          </a:p>
          <a:p>
            <a:pPr marL="0" indent="0">
              <a:buNone/>
            </a:pPr>
            <a:endParaRPr lang="en-US" sz="3200" dirty="0"/>
          </a:p>
          <a:p>
            <a:pPr marL="0" indent="0">
              <a:buNone/>
            </a:pPr>
            <a:r>
              <a:rPr lang="en-US" sz="3200" b="1" u="sng" dirty="0" smtClean="0"/>
              <a:t>9) Physical Integrity: </a:t>
            </a:r>
            <a:endParaRPr lang="en-US" sz="3200" dirty="0" smtClean="0"/>
          </a:p>
          <a:p>
            <a:pPr marL="0" indent="0">
              <a:buNone/>
            </a:pPr>
            <a:r>
              <a:rPr lang="en-US" sz="3200" dirty="0"/>
              <a:t> </a:t>
            </a:r>
            <a:r>
              <a:rPr lang="en-US" sz="3200" dirty="0" smtClean="0"/>
              <a:t> </a:t>
            </a:r>
          </a:p>
          <a:p>
            <a:pPr marL="0" indent="0" algn="just">
              <a:buNone/>
            </a:pPr>
            <a:r>
              <a:rPr lang="en-US" sz="3200" dirty="0" smtClean="0"/>
              <a:t>To maintain and enhance the quality of landscapes, both urban and rural, and avoid the physical and visual degradation of the environment.</a:t>
            </a:r>
            <a:endParaRPr lang="ar-IQ" sz="3200" dirty="0"/>
          </a:p>
        </p:txBody>
      </p:sp>
    </p:spTree>
    <p:extLst>
      <p:ext uri="{BB962C8B-B14F-4D97-AF65-F5344CB8AC3E}">
        <p14:creationId xmlns:p14="http://schemas.microsoft.com/office/powerpoint/2010/main" val="896369767"/>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1703"/>
            <a:ext cx="10515600" cy="5615260"/>
          </a:xfrm>
        </p:spPr>
        <p:txBody>
          <a:bodyPr/>
          <a:lstStyle/>
          <a:p>
            <a:pPr marL="0" indent="0">
              <a:buNone/>
            </a:pPr>
            <a:r>
              <a:rPr lang="en-US" sz="3200" b="1" u="sng" dirty="0" smtClean="0"/>
              <a:t>10) Biodiversity: </a:t>
            </a:r>
            <a:endParaRPr lang="en-US" sz="3200" dirty="0" smtClean="0"/>
          </a:p>
          <a:p>
            <a:pPr marL="0" indent="0">
              <a:buNone/>
            </a:pPr>
            <a:r>
              <a:rPr lang="en-US" sz="3200" dirty="0"/>
              <a:t> </a:t>
            </a:r>
            <a:r>
              <a:rPr lang="en-US" sz="3200" dirty="0" smtClean="0"/>
              <a:t> To support the conservation of natural areas, habitats and wildlife, and minimize damage to them.</a:t>
            </a:r>
          </a:p>
          <a:p>
            <a:pPr marL="0" indent="0">
              <a:buNone/>
            </a:pPr>
            <a:r>
              <a:rPr lang="en-US" sz="3200" b="1" u="sng" dirty="0" smtClean="0"/>
              <a:t>11) Resource Eﬃciency: </a:t>
            </a:r>
            <a:endParaRPr lang="en-US" sz="3200" dirty="0" smtClean="0"/>
          </a:p>
          <a:p>
            <a:pPr marL="0" indent="0" algn="just">
              <a:buNone/>
            </a:pPr>
            <a:r>
              <a:rPr lang="en-US" sz="3200" dirty="0"/>
              <a:t> </a:t>
            </a:r>
            <a:r>
              <a:rPr lang="en-US" sz="3200" dirty="0" smtClean="0"/>
              <a:t> To minimize the use of scarce and non-renewable resources in the development and operation of tourism facilities and services.</a:t>
            </a:r>
          </a:p>
          <a:p>
            <a:pPr marL="0" indent="0">
              <a:buNone/>
            </a:pPr>
            <a:r>
              <a:rPr lang="en-US" sz="3200" b="1" u="sng" dirty="0" smtClean="0"/>
              <a:t>12) Environmental Purity: </a:t>
            </a:r>
            <a:endParaRPr lang="en-US" sz="3200" dirty="0" smtClean="0"/>
          </a:p>
          <a:p>
            <a:pPr marL="0" indent="0" algn="just">
              <a:buNone/>
            </a:pPr>
            <a:r>
              <a:rPr lang="en-US" sz="3200" dirty="0"/>
              <a:t> </a:t>
            </a:r>
            <a:r>
              <a:rPr lang="en-US" sz="3200" dirty="0" smtClean="0"/>
              <a:t> To minimize the pollution of air, water and land and the generation of waste by tourism enterprises and visitors</a:t>
            </a:r>
            <a:r>
              <a:rPr lang="en-US" dirty="0" smtClean="0"/>
              <a:t>.</a:t>
            </a:r>
            <a:endParaRPr lang="ar-IQ" dirty="0"/>
          </a:p>
        </p:txBody>
      </p:sp>
    </p:spTree>
    <p:extLst>
      <p:ext uri="{BB962C8B-B14F-4D97-AF65-F5344CB8AC3E}">
        <p14:creationId xmlns:p14="http://schemas.microsoft.com/office/powerpoint/2010/main" val="3645695497"/>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397</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 store mobile</dc:creator>
  <cp:lastModifiedBy>App store mobile</cp:lastModifiedBy>
  <cp:revision>9</cp:revision>
  <dcterms:created xsi:type="dcterms:W3CDTF">2019-07-28T08:04:27Z</dcterms:created>
  <dcterms:modified xsi:type="dcterms:W3CDTF">2019-08-28T07:03:36Z</dcterms:modified>
</cp:coreProperties>
</file>