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2" r:id="rId47"/>
    <p:sldId id="303" r:id="rId48"/>
    <p:sldId id="304" r:id="rId49"/>
    <p:sldId id="305" r:id="rId5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عنوان فرعي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5667F962-24BC-4ED5-A968-EA52CE3ED74D}" type="datetimeFigureOut">
              <a:rPr lang="ar-IQ" smtClean="0"/>
              <a:pPr/>
              <a:t>08/04/1440</a:t>
            </a:fld>
            <a:endParaRPr lang="ar-IQ"/>
          </a:p>
        </p:txBody>
      </p:sp>
      <p:sp>
        <p:nvSpPr>
          <p:cNvPr id="17" name="عنصر نائب للتذييل 16"/>
          <p:cNvSpPr>
            <a:spLocks noGrp="1"/>
          </p:cNvSpPr>
          <p:nvPr>
            <p:ph type="ftr" sz="quarter" idx="11"/>
          </p:nvPr>
        </p:nvSpPr>
        <p:spPr/>
        <p:txBody>
          <a:bodyPr/>
          <a:lstStyle/>
          <a:p>
            <a:endParaRPr lang="ar-IQ"/>
          </a:p>
        </p:txBody>
      </p:sp>
      <p:sp>
        <p:nvSpPr>
          <p:cNvPr id="7" name="رابط مستقيم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شكل بيضاوي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شكل بيضاوي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عنصر نائب لرقم الشريحة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8688A70-6259-4533-99D1-D8C1A5331CCC}" type="slidenum">
              <a:rPr lang="ar-IQ" smtClean="0"/>
              <a:pPr/>
              <a:t>‹#›</a:t>
            </a:fld>
            <a:endParaRPr lang="ar-IQ"/>
          </a:p>
        </p:txBody>
      </p:sp>
      <p:sp>
        <p:nvSpPr>
          <p:cNvPr id="8" name="عنوان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667F962-24BC-4ED5-A968-EA52CE3ED74D}" type="datetimeFigureOut">
              <a:rPr lang="ar-IQ" smtClean="0"/>
              <a:pPr/>
              <a:t>08/04/1440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8688A70-6259-4533-99D1-D8C1A5331CCC}"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bg>
      <p:bgRef idx="1001">
        <a:schemeClr val="bg2"/>
      </p:bgRef>
    </p:bg>
    <p:spTree>
      <p:nvGrpSpPr>
        <p:cNvPr id="1" name=""/>
        <p:cNvGrpSpPr/>
        <p:nvPr/>
      </p:nvGrpSpPr>
      <p:grpSpPr>
        <a:xfrm>
          <a:off x="0" y="0"/>
          <a:ext cx="0" cy="0"/>
          <a:chOff x="0" y="0"/>
          <a:chExt cx="0" cy="0"/>
        </a:xfrm>
      </p:grpSpPr>
      <p:sp>
        <p:nvSpPr>
          <p:cNvPr id="7" name="مستطيل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مستطيل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رابط مستقيم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شكل بيضاوي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شكل بيضاوي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6915912" y="3009901"/>
            <a:ext cx="457200" cy="441325"/>
          </a:xfrm>
        </p:spPr>
        <p:txBody>
          <a:bodyPr/>
          <a:lstStyle/>
          <a:p>
            <a:fld id="{C8688A70-6259-4533-99D1-D8C1A5331CCC}" type="slidenum">
              <a:rPr lang="ar-IQ" smtClean="0"/>
              <a:pPr/>
              <a:t>‹#›</a:t>
            </a:fld>
            <a:endParaRPr lang="ar-IQ"/>
          </a:p>
        </p:txBody>
      </p:sp>
      <p:sp>
        <p:nvSpPr>
          <p:cNvPr id="3" name="عنصر نائب للعنوان العمودي 2"/>
          <p:cNvSpPr>
            <a:spLocks noGrp="1"/>
          </p:cNvSpPr>
          <p:nvPr>
            <p:ph type="body" orient="vert" idx="1"/>
          </p:nvPr>
        </p:nvSpPr>
        <p:spPr>
          <a:xfrm>
            <a:off x="304800" y="304800"/>
            <a:ext cx="6553200" cy="5821366"/>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667F962-24BC-4ED5-A968-EA52CE3ED74D}" type="datetimeFigureOut">
              <a:rPr lang="ar-IQ" smtClean="0"/>
              <a:pPr/>
              <a:t>08/04/1440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2" name="عنوان عمودي 1"/>
          <p:cNvSpPr>
            <a:spLocks noGrp="1"/>
          </p:cNvSpPr>
          <p:nvPr>
            <p:ph type="title" orient="vert"/>
          </p:nvPr>
        </p:nvSpPr>
        <p:spPr>
          <a:xfrm>
            <a:off x="7391400" y="304801"/>
            <a:ext cx="1447800" cy="5851525"/>
          </a:xfrm>
        </p:spPr>
        <p:txBody>
          <a:bodyPr vert="eaVert"/>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solidFill>
                  <a:schemeClr val="accent3">
                    <a:shade val="75000"/>
                  </a:schemeClr>
                </a:solidFill>
              </a:defRPr>
            </a:lvl1p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5667F962-24BC-4ED5-A968-EA52CE3ED74D}" type="datetimeFigureOut">
              <a:rPr lang="ar-IQ" smtClean="0"/>
              <a:pPr/>
              <a:t>08/04/1440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a:xfrm>
            <a:off x="4361688" y="1026372"/>
            <a:ext cx="457200" cy="441325"/>
          </a:xfrm>
        </p:spPr>
        <p:txBody>
          <a:bodyPr/>
          <a:lstStyle/>
          <a:p>
            <a:fld id="{C8688A70-6259-4533-99D1-D8C1A5331CCC}" type="slidenum">
              <a:rPr lang="ar-IQ" smtClean="0"/>
              <a:pPr/>
              <a:t>‹#›</a:t>
            </a:fld>
            <a:endParaRPr lang="ar-IQ"/>
          </a:p>
        </p:txBody>
      </p:sp>
      <p:sp>
        <p:nvSpPr>
          <p:cNvPr id="8" name="عنصر نائب للمحتوى 7"/>
          <p:cNvSpPr>
            <a:spLocks noGrp="1"/>
          </p:cNvSpPr>
          <p:nvPr>
            <p:ph sz="quarter" idx="1"/>
          </p:nvPr>
        </p:nvSpPr>
        <p:spPr>
          <a:xfrm>
            <a:off x="301752" y="1527048"/>
            <a:ext cx="850392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1"/>
      </p:bgRef>
    </p:bg>
    <p:spTree>
      <p:nvGrpSpPr>
        <p:cNvPr id="1" name=""/>
        <p:cNvGrpSpPr/>
        <p:nvPr/>
      </p:nvGrpSpPr>
      <p:grpSpPr>
        <a:xfrm>
          <a:off x="0" y="0"/>
          <a:ext cx="0" cy="0"/>
          <a:chOff x="0" y="0"/>
          <a:chExt cx="0" cy="0"/>
        </a:xfrm>
      </p:grpSpPr>
      <p:sp>
        <p:nvSpPr>
          <p:cNvPr id="17" name="مستطيل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عنصر نائب للنص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3" name="مستطيل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مستطيل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عنصر نائب للتذييل 4"/>
          <p:cNvSpPr>
            <a:spLocks noGrp="1"/>
          </p:cNvSpPr>
          <p:nvPr>
            <p:ph type="ftr" sz="quarter" idx="11"/>
          </p:nvPr>
        </p:nvSpPr>
        <p:spPr/>
        <p:txBody>
          <a:bodyPr/>
          <a:lstStyle/>
          <a:p>
            <a:endParaRPr lang="ar-IQ"/>
          </a:p>
        </p:txBody>
      </p:sp>
      <p:sp>
        <p:nvSpPr>
          <p:cNvPr id="4" name="عنصر نائب للتاريخ 3"/>
          <p:cNvSpPr>
            <a:spLocks noGrp="1"/>
          </p:cNvSpPr>
          <p:nvPr>
            <p:ph type="dt" sz="half" idx="10"/>
          </p:nvPr>
        </p:nvSpPr>
        <p:spPr/>
        <p:txBody>
          <a:bodyPr/>
          <a:lstStyle/>
          <a:p>
            <a:fld id="{5667F962-24BC-4ED5-A968-EA52CE3ED74D}" type="datetimeFigureOut">
              <a:rPr lang="ar-IQ" smtClean="0"/>
              <a:pPr/>
              <a:t>08/04/1440</a:t>
            </a:fld>
            <a:endParaRPr lang="ar-IQ"/>
          </a:p>
        </p:txBody>
      </p:sp>
      <p:sp>
        <p:nvSpPr>
          <p:cNvPr id="8" name="رابط مستقيم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شكل بيضاوي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شكل بيضاوي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8688A70-6259-4533-99D1-D8C1A5331CCC}" type="slidenum">
              <a:rPr lang="ar-IQ" smtClean="0"/>
              <a:pPr/>
              <a:t>‹#›</a:t>
            </a:fld>
            <a:endParaRPr lang="ar-IQ"/>
          </a:p>
        </p:txBody>
      </p:sp>
      <p:sp>
        <p:nvSpPr>
          <p:cNvPr id="2" name="عنوان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228600"/>
            <a:ext cx="8534400" cy="758952"/>
          </a:xfrm>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a:xfrm>
            <a:off x="5791200" y="6409944"/>
            <a:ext cx="3044952" cy="365760"/>
          </a:xfrm>
        </p:spPr>
        <p:txBody>
          <a:bodyPr/>
          <a:lstStyle/>
          <a:p>
            <a:fld id="{5667F962-24BC-4ED5-A968-EA52CE3ED74D}" type="datetimeFigureOut">
              <a:rPr lang="ar-IQ" smtClean="0"/>
              <a:pPr/>
              <a:t>08/04/1440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8688A70-6259-4533-99D1-D8C1A5331CCC}" type="slidenum">
              <a:rPr lang="ar-IQ" smtClean="0"/>
              <a:pPr/>
              <a:t>‹#›</a:t>
            </a:fld>
            <a:endParaRPr lang="ar-IQ"/>
          </a:p>
        </p:txBody>
      </p:sp>
      <p:sp>
        <p:nvSpPr>
          <p:cNvPr id="8" name="رابط مستقيم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عنصر نائب للمحتوى 9"/>
          <p:cNvSpPr>
            <a:spLocks noGrp="1"/>
          </p:cNvSpPr>
          <p:nvPr>
            <p:ph sz="half" idx="1"/>
          </p:nvPr>
        </p:nvSpPr>
        <p:spPr>
          <a:xfrm>
            <a:off x="301752" y="1371600"/>
            <a:ext cx="4038600" cy="4681728"/>
          </a:xfrm>
        </p:spPr>
        <p:txBody>
          <a:bodyPr/>
          <a:lstStyle>
            <a:lvl1pPr>
              <a:defRPr sz="2500"/>
            </a:lvl1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محتوى 11"/>
          <p:cNvSpPr>
            <a:spLocks noGrp="1"/>
          </p:cNvSpPr>
          <p:nvPr>
            <p:ph sz="half" idx="2"/>
          </p:nvPr>
        </p:nvSpPr>
        <p:spPr>
          <a:xfrm>
            <a:off x="4800600" y="1371600"/>
            <a:ext cx="4038600" cy="4681728"/>
          </a:xfrm>
        </p:spPr>
        <p:txBody>
          <a:bodyPr/>
          <a:lstStyle>
            <a:lvl1pPr>
              <a:defRPr sz="2500"/>
            </a:lvl1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1">
        <a:schemeClr val="bg2"/>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مستطيل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مستطيل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مستطيل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مستطيل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عنصر نائب للنص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5667F962-24BC-4ED5-A968-EA52CE3ED74D}" type="datetimeFigureOut">
              <a:rPr lang="ar-IQ" smtClean="0"/>
              <a:pPr/>
              <a:t>08/04/1440</a:t>
            </a:fld>
            <a:endParaRPr lang="ar-IQ"/>
          </a:p>
        </p:txBody>
      </p:sp>
      <p:sp>
        <p:nvSpPr>
          <p:cNvPr id="8" name="عنصر نائب للتذييل 7"/>
          <p:cNvSpPr>
            <a:spLocks noGrp="1"/>
          </p:cNvSpPr>
          <p:nvPr>
            <p:ph type="ftr" sz="quarter" idx="11"/>
          </p:nvPr>
        </p:nvSpPr>
        <p:spPr>
          <a:xfrm>
            <a:off x="304800" y="6409944"/>
            <a:ext cx="3581400" cy="365760"/>
          </a:xfrm>
        </p:spPr>
        <p:txBody>
          <a:bodyPr/>
          <a:lstStyle/>
          <a:p>
            <a:endParaRPr lang="ar-IQ"/>
          </a:p>
        </p:txBody>
      </p:sp>
      <p:sp>
        <p:nvSpPr>
          <p:cNvPr id="15" name="رابط مستقيم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عنصر نائب للمحتوى 23"/>
          <p:cNvSpPr>
            <a:spLocks noGrp="1"/>
          </p:cNvSpPr>
          <p:nvPr>
            <p:ph sz="quarter" idx="2"/>
          </p:nvPr>
        </p:nvSpPr>
        <p:spPr>
          <a:xfrm>
            <a:off x="301752" y="2471383"/>
            <a:ext cx="4041648" cy="3818404"/>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6" name="عنصر نائب للمحتوى 25"/>
          <p:cNvSpPr>
            <a:spLocks noGrp="1"/>
          </p:cNvSpPr>
          <p:nvPr>
            <p:ph sz="quarter" idx="4"/>
          </p:nvPr>
        </p:nvSpPr>
        <p:spPr>
          <a:xfrm>
            <a:off x="4800600" y="2471383"/>
            <a:ext cx="4038600" cy="382219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شكل بيضاوي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شكل بيضاوي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عنصر نائب لرقم الشريحة 8"/>
          <p:cNvSpPr>
            <a:spLocks noGrp="1"/>
          </p:cNvSpPr>
          <p:nvPr>
            <p:ph type="sldNum" sz="quarter" idx="12"/>
          </p:nvPr>
        </p:nvSpPr>
        <p:spPr>
          <a:xfrm>
            <a:off x="4343400" y="1042416"/>
            <a:ext cx="457200" cy="441325"/>
          </a:xfrm>
        </p:spPr>
        <p:txBody>
          <a:bodyPr/>
          <a:lstStyle>
            <a:lvl1pPr algn="ctr">
              <a:defRPr/>
            </a:lvl1pPr>
          </a:lstStyle>
          <a:p>
            <a:fld id="{C8688A70-6259-4533-99D1-D8C1A5331CCC}" type="slidenum">
              <a:rPr lang="ar-IQ" smtClean="0"/>
              <a:pPr/>
              <a:t>‹#›</a:t>
            </a:fld>
            <a:endParaRPr lang="ar-IQ"/>
          </a:p>
        </p:txBody>
      </p:sp>
      <p:sp>
        <p:nvSpPr>
          <p:cNvPr id="23" name="عنوان 22"/>
          <p:cNvSpPr>
            <a:spLocks noGrp="1"/>
          </p:cNvSpPr>
          <p:nvPr>
            <p:ph type="title"/>
          </p:nvPr>
        </p:nvSpPr>
        <p:spPr/>
        <p:txBody>
          <a:bodyPr rtlCol="0" anchor="b" anchorCtr="0"/>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5667F962-24BC-4ED5-A968-EA52CE3ED74D}" type="datetimeFigureOut">
              <a:rPr lang="ar-IQ" smtClean="0"/>
              <a:pPr/>
              <a:t>08/04/1440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a:xfrm>
            <a:off x="4343400" y="1036020"/>
            <a:ext cx="457200" cy="441325"/>
          </a:xfrm>
        </p:spPr>
        <p:txBody>
          <a:bodyPr/>
          <a:lstStyle/>
          <a:p>
            <a:fld id="{C8688A70-6259-4533-99D1-D8C1A5331CCC}"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7" name="مستطيل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مستطيل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مستطيل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عنصر نائب للتاريخ 1"/>
          <p:cNvSpPr>
            <a:spLocks noGrp="1"/>
          </p:cNvSpPr>
          <p:nvPr>
            <p:ph type="dt" sz="half" idx="10"/>
          </p:nvPr>
        </p:nvSpPr>
        <p:spPr/>
        <p:txBody>
          <a:bodyPr/>
          <a:lstStyle/>
          <a:p>
            <a:fld id="{5667F962-24BC-4ED5-A968-EA52CE3ED74D}" type="datetimeFigureOut">
              <a:rPr lang="ar-IQ" smtClean="0"/>
              <a:pPr/>
              <a:t>08/04/1440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8688A70-6259-4533-99D1-D8C1A5331CCC}"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9" name="مستطيل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مستطيل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مستطيل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مستطيل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رابط مستقيم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عنصر نائب للمحتوى 19"/>
          <p:cNvSpPr>
            <a:spLocks noGrp="1"/>
          </p:cNvSpPr>
          <p:nvPr>
            <p:ph sz="quarter" idx="1"/>
          </p:nvPr>
        </p:nvSpPr>
        <p:spPr>
          <a:xfrm>
            <a:off x="3124200" y="685800"/>
            <a:ext cx="5638800" cy="5410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شكل بيضاوي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شكل بيضاوي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عنصر نائب لرقم الشريحة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8688A70-6259-4533-99D1-D8C1A5331CCC}" type="slidenum">
              <a:rPr lang="ar-IQ" smtClean="0"/>
              <a:pPr/>
              <a:t>‹#›</a:t>
            </a:fld>
            <a:endParaRPr lang="ar-IQ"/>
          </a:p>
        </p:txBody>
      </p:sp>
      <p:sp>
        <p:nvSpPr>
          <p:cNvPr id="21" name="مستطيل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عنصر نائب للتاريخ 4"/>
          <p:cNvSpPr>
            <a:spLocks noGrp="1"/>
          </p:cNvSpPr>
          <p:nvPr>
            <p:ph type="dt" sz="half" idx="10"/>
          </p:nvPr>
        </p:nvSpPr>
        <p:spPr/>
        <p:txBody>
          <a:bodyPr/>
          <a:lstStyle/>
          <a:p>
            <a:fld id="{5667F962-24BC-4ED5-A968-EA52CE3ED74D}" type="datetimeFigureOut">
              <a:rPr lang="ar-IQ" smtClean="0"/>
              <a:pPr/>
              <a:t>08/04/1440</a:t>
            </a:fld>
            <a:endParaRPr lang="ar-IQ"/>
          </a:p>
        </p:txBody>
      </p:sp>
      <p:sp>
        <p:nvSpPr>
          <p:cNvPr id="6" name="عنصر نائب للتذييل 5"/>
          <p:cNvSpPr>
            <a:spLocks noGrp="1"/>
          </p:cNvSpPr>
          <p:nvPr>
            <p:ph type="ftr" sz="quarter" idx="11"/>
          </p:nvPr>
        </p:nvSpPr>
        <p:spPr>
          <a:xfrm>
            <a:off x="301752" y="6410848"/>
            <a:ext cx="3383280" cy="365760"/>
          </a:xfrm>
        </p:spPr>
        <p:txBody>
          <a:bodyPr/>
          <a:lstStyle/>
          <a:p>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1" name="رابط مستقيم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مستطيل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مستطيل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مستطيل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شكل بيضاوي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شكل بيضاوي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عنصر نائب لرقم الشريحة 6"/>
          <p:cNvSpPr>
            <a:spLocks noGrp="1"/>
          </p:cNvSpPr>
          <p:nvPr>
            <p:ph type="sldNum" sz="quarter" idx="12"/>
          </p:nvPr>
        </p:nvSpPr>
        <p:spPr>
          <a:xfrm>
            <a:off x="1371600" y="312738"/>
            <a:ext cx="457200" cy="441325"/>
          </a:xfrm>
        </p:spPr>
        <p:txBody>
          <a:bodyPr/>
          <a:lstStyle/>
          <a:p>
            <a:fld id="{C8688A70-6259-4533-99D1-D8C1A5331CCC}" type="slidenum">
              <a:rPr lang="ar-IQ" smtClean="0"/>
              <a:pPr/>
              <a:t>‹#›</a:t>
            </a:fld>
            <a:endParaRPr lang="ar-IQ"/>
          </a:p>
        </p:txBody>
      </p:sp>
      <p:sp>
        <p:nvSpPr>
          <p:cNvPr id="2" name="عنوان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3000375" y="609600"/>
            <a:ext cx="5867400" cy="4267200"/>
          </a:xfrm>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22" name="مستطيل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عنصر نائب للتاريخ 4"/>
          <p:cNvSpPr>
            <a:spLocks noGrp="1"/>
          </p:cNvSpPr>
          <p:nvPr>
            <p:ph type="dt" sz="half" idx="10"/>
          </p:nvPr>
        </p:nvSpPr>
        <p:spPr>
          <a:xfrm>
            <a:off x="5788152" y="6404984"/>
            <a:ext cx="3044952" cy="365760"/>
          </a:xfrm>
        </p:spPr>
        <p:txBody>
          <a:bodyPr/>
          <a:lstStyle/>
          <a:p>
            <a:fld id="{5667F962-24BC-4ED5-A968-EA52CE3ED74D}" type="datetimeFigureOut">
              <a:rPr lang="ar-IQ" smtClean="0"/>
              <a:pPr/>
              <a:t>08/04/1440</a:t>
            </a:fld>
            <a:endParaRPr lang="ar-IQ"/>
          </a:p>
        </p:txBody>
      </p:sp>
      <p:sp>
        <p:nvSpPr>
          <p:cNvPr id="6" name="عنصر نائب للتذييل 5"/>
          <p:cNvSpPr>
            <a:spLocks noGrp="1"/>
          </p:cNvSpPr>
          <p:nvPr>
            <p:ph type="ftr" sz="quarter" idx="11"/>
          </p:nvPr>
        </p:nvSpPr>
        <p:spPr>
          <a:xfrm>
            <a:off x="301752" y="6410848"/>
            <a:ext cx="3584448" cy="365760"/>
          </a:xfrm>
        </p:spPr>
        <p:txBody>
          <a:bodyPr/>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مستطيل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عنصر نائب للتاريخ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667F962-24BC-4ED5-A968-EA52CE3ED74D}" type="datetimeFigureOut">
              <a:rPr lang="ar-IQ" smtClean="0"/>
              <a:pPr/>
              <a:t>08/04/1440</a:t>
            </a:fld>
            <a:endParaRPr lang="ar-IQ"/>
          </a:p>
        </p:txBody>
      </p:sp>
      <p:sp>
        <p:nvSpPr>
          <p:cNvPr id="3" name="عنصر نائب للتذييل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ar-IQ"/>
          </a:p>
        </p:txBody>
      </p:sp>
      <p:sp>
        <p:nvSpPr>
          <p:cNvPr id="8" name="مستطيل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رابط مستقيم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شكل بيضاوي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شكل بيضاوي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8688A70-6259-4533-99D1-D8C1A5331CCC}" type="slidenum">
              <a:rPr lang="ar-IQ" smtClean="0"/>
              <a:pPr/>
              <a:t>‹#›</a:t>
            </a:fld>
            <a:endParaRPr lang="ar-IQ"/>
          </a:p>
        </p:txBody>
      </p:sp>
      <p:sp>
        <p:nvSpPr>
          <p:cNvPr id="22" name="عنصر نائب للعنوان 21"/>
          <p:cNvSpPr>
            <a:spLocks noGrp="1"/>
          </p:cNvSpPr>
          <p:nvPr>
            <p:ph type="title"/>
          </p:nvPr>
        </p:nvSpPr>
        <p:spPr>
          <a:xfrm>
            <a:off x="301752" y="228600"/>
            <a:ext cx="8534400" cy="758952"/>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81000" y="476672"/>
            <a:ext cx="8458200" cy="5904656"/>
          </a:xfrm>
        </p:spPr>
        <p:style>
          <a:lnRef idx="2">
            <a:schemeClr val="accent2">
              <a:shade val="50000"/>
            </a:schemeClr>
          </a:lnRef>
          <a:fillRef idx="1">
            <a:schemeClr val="accent2"/>
          </a:fillRef>
          <a:effectRef idx="0">
            <a:schemeClr val="accent2"/>
          </a:effectRef>
          <a:fontRef idx="minor">
            <a:schemeClr val="lt1"/>
          </a:fontRef>
        </p:style>
        <p:txBody>
          <a:bodyPr>
            <a:noAutofit/>
          </a:bodyPr>
          <a:lstStyle/>
          <a:p>
            <a:pPr algn="ctr"/>
            <a:r>
              <a:rPr lang="ar-IQ" sz="4800" b="1" dirty="0" smtClean="0"/>
              <a:t>الفصل الثالث</a:t>
            </a:r>
            <a:endParaRPr lang="en-US" sz="4800" dirty="0" smtClean="0"/>
          </a:p>
          <a:p>
            <a:pPr algn="ctr"/>
            <a:r>
              <a:rPr lang="ar-IQ" sz="4800" b="1" dirty="0" smtClean="0"/>
              <a:t>التمويل في المشاريع السياحية</a:t>
            </a:r>
            <a:endParaRPr lang="en-US" sz="4800" dirty="0" smtClean="0"/>
          </a:p>
          <a:p>
            <a:pPr algn="ctr"/>
            <a:r>
              <a:rPr lang="ar-IQ" sz="4800" b="1" dirty="0" smtClean="0"/>
              <a:t>المفهوم - الأهمية – المصادر – المحددات - الأنواع</a:t>
            </a:r>
            <a:endParaRPr lang="en-US" sz="4800" dirty="0" smtClean="0"/>
          </a:p>
          <a:p>
            <a:pPr algn="ctr"/>
            <a:r>
              <a:rPr lang="ar-IQ" sz="4800" b="1" dirty="0" smtClean="0"/>
              <a:t> </a:t>
            </a:r>
            <a:endParaRPr lang="en-US" sz="4800" dirty="0" smtClean="0"/>
          </a:p>
          <a:p>
            <a:pPr algn="ctr"/>
            <a:endParaRPr lang="ar-IQ" sz="4800"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457200"/>
            <a:ext cx="8809040" cy="5924128"/>
          </a:xfrm>
        </p:spPr>
        <p:style>
          <a:lnRef idx="2">
            <a:schemeClr val="accent2">
              <a:shade val="50000"/>
            </a:schemeClr>
          </a:lnRef>
          <a:fillRef idx="1">
            <a:schemeClr val="accent2"/>
          </a:fillRef>
          <a:effectRef idx="0">
            <a:schemeClr val="accent2"/>
          </a:effectRef>
          <a:fontRef idx="minor">
            <a:schemeClr val="lt1"/>
          </a:fontRef>
        </p:style>
        <p:txBody>
          <a:bodyPr>
            <a:noAutofit/>
          </a:bodyPr>
          <a:lstStyle/>
          <a:p>
            <a:pPr algn="r"/>
            <a:r>
              <a:rPr lang="ar-IQ" sz="2800" b="1" dirty="0" smtClean="0">
                <a:solidFill>
                  <a:schemeClr val="tx1"/>
                </a:solidFill>
              </a:rPr>
              <a:t>ونظراً لأن طبيعة الاستثمارات في القطاع السياحي ، ولا </a:t>
            </a:r>
            <a:r>
              <a:rPr lang="ar-IQ" sz="2800" b="1" dirty="0" err="1" smtClean="0">
                <a:solidFill>
                  <a:schemeClr val="tx1"/>
                </a:solidFill>
              </a:rPr>
              <a:t>سيما</a:t>
            </a:r>
            <a:r>
              <a:rPr lang="ar-IQ" sz="2800" b="1" dirty="0" smtClean="0">
                <a:solidFill>
                  <a:schemeClr val="tx1"/>
                </a:solidFill>
              </a:rPr>
              <a:t> في الدول النامية تعتبر استثمارات ضخمة فضلاً عن </a:t>
            </a:r>
            <a:r>
              <a:rPr lang="ar-IQ" sz="2800" b="1" dirty="0" err="1" smtClean="0">
                <a:solidFill>
                  <a:schemeClr val="tx1"/>
                </a:solidFill>
              </a:rPr>
              <a:t>انها</a:t>
            </a:r>
            <a:r>
              <a:rPr lang="ar-IQ" sz="2800" b="1" dirty="0" smtClean="0">
                <a:solidFill>
                  <a:schemeClr val="tx1"/>
                </a:solidFill>
              </a:rPr>
              <a:t> تتطلب قروضاً طويلة </a:t>
            </a:r>
            <a:r>
              <a:rPr lang="ar-IQ" sz="2800" b="1" dirty="0" err="1" smtClean="0">
                <a:solidFill>
                  <a:schemeClr val="tx1"/>
                </a:solidFill>
              </a:rPr>
              <a:t>الاجل</a:t>
            </a:r>
            <a:r>
              <a:rPr lang="ar-IQ" sz="2800" b="1" dirty="0" smtClean="0">
                <a:solidFill>
                  <a:schemeClr val="tx1"/>
                </a:solidFill>
              </a:rPr>
              <a:t> فإن بعض الدول حاولت التغلب على هذه المشكلة من خلال القروض الطويلة </a:t>
            </a:r>
            <a:r>
              <a:rPr lang="ar-IQ" sz="2800" b="1" dirty="0" err="1" smtClean="0">
                <a:solidFill>
                  <a:schemeClr val="tx1"/>
                </a:solidFill>
              </a:rPr>
              <a:t>الاجل</a:t>
            </a:r>
            <a:r>
              <a:rPr lang="ar-IQ" sz="2800" b="1" dirty="0" smtClean="0">
                <a:solidFill>
                  <a:schemeClr val="tx1"/>
                </a:solidFill>
              </a:rPr>
              <a:t>، كما أسهم البنك الدولي في تقديم القروض. ومن الطبيعي أن يكون تمويل مثل هذا النوع من الاستثمار طويل </a:t>
            </a:r>
            <a:r>
              <a:rPr lang="ar-IQ" sz="2800" b="1" dirty="0" err="1" smtClean="0">
                <a:solidFill>
                  <a:schemeClr val="tx1"/>
                </a:solidFill>
              </a:rPr>
              <a:t>الاجل</a:t>
            </a:r>
            <a:r>
              <a:rPr lang="ar-IQ" sz="2800" b="1" dirty="0" smtClean="0">
                <a:solidFill>
                  <a:schemeClr val="tx1"/>
                </a:solidFill>
              </a:rPr>
              <a:t> يعطي فرصة لأنشطة المستثمرين المحليين مع بقاء </a:t>
            </a:r>
            <a:r>
              <a:rPr lang="ar-IQ" sz="2800" b="1" dirty="0" err="1" smtClean="0">
                <a:solidFill>
                  <a:schemeClr val="tx1"/>
                </a:solidFill>
              </a:rPr>
              <a:t>الارباح</a:t>
            </a:r>
            <a:r>
              <a:rPr lang="ar-IQ" sz="2800" b="1" dirty="0" smtClean="0">
                <a:solidFill>
                  <a:schemeClr val="tx1"/>
                </a:solidFill>
              </a:rPr>
              <a:t> في </a:t>
            </a:r>
            <a:r>
              <a:rPr lang="ar-IQ" sz="2800" b="1" dirty="0" err="1" smtClean="0">
                <a:solidFill>
                  <a:schemeClr val="tx1"/>
                </a:solidFill>
              </a:rPr>
              <a:t>الاسواق</a:t>
            </a:r>
            <a:r>
              <a:rPr lang="ar-IQ" sz="2800" b="1" dirty="0" smtClean="0">
                <a:solidFill>
                  <a:schemeClr val="tx1"/>
                </a:solidFill>
              </a:rPr>
              <a:t> السياحية في الدول (المضيفة للسياح) لإعادة استثمارها من خلال التمويل الذاتي في القطاع السياحي. ومن جهة </a:t>
            </a:r>
            <a:r>
              <a:rPr lang="ar-IQ" sz="2800" b="1" dirty="0" err="1" smtClean="0">
                <a:solidFill>
                  <a:schemeClr val="tx1"/>
                </a:solidFill>
              </a:rPr>
              <a:t>اخرى</a:t>
            </a:r>
            <a:r>
              <a:rPr lang="ar-IQ" sz="2800" b="1" dirty="0" smtClean="0">
                <a:solidFill>
                  <a:schemeClr val="tx1"/>
                </a:solidFill>
              </a:rPr>
              <a:t> فقد تعتمد الشركات متعددة الجنسيات والتي تمتلك سلاسل من المنشآت السياحية والفندقية </a:t>
            </a:r>
            <a:r>
              <a:rPr lang="ar-IQ" sz="2800" b="1" dirty="0" err="1" smtClean="0">
                <a:solidFill>
                  <a:schemeClr val="tx1"/>
                </a:solidFill>
              </a:rPr>
              <a:t>الى</a:t>
            </a:r>
            <a:r>
              <a:rPr lang="ar-IQ" sz="2800" b="1" dirty="0" smtClean="0">
                <a:solidFill>
                  <a:schemeClr val="tx1"/>
                </a:solidFill>
              </a:rPr>
              <a:t> الاستثمار وممارسة </a:t>
            </a:r>
            <a:r>
              <a:rPr lang="ar-IQ" sz="2800" b="1" dirty="0" err="1" smtClean="0">
                <a:solidFill>
                  <a:schemeClr val="tx1"/>
                </a:solidFill>
              </a:rPr>
              <a:t>الانشطة</a:t>
            </a:r>
            <a:r>
              <a:rPr lang="ar-IQ" sz="2800" b="1" dirty="0" smtClean="0">
                <a:solidFill>
                  <a:schemeClr val="tx1"/>
                </a:solidFill>
              </a:rPr>
              <a:t> في </a:t>
            </a:r>
            <a:r>
              <a:rPr lang="ar-IQ" sz="2800" b="1" dirty="0" err="1" smtClean="0">
                <a:solidFill>
                  <a:schemeClr val="tx1"/>
                </a:solidFill>
              </a:rPr>
              <a:t>الاسواق</a:t>
            </a:r>
            <a:r>
              <a:rPr lang="ar-IQ" sz="2800" b="1" dirty="0" smtClean="0">
                <a:solidFill>
                  <a:schemeClr val="tx1"/>
                </a:solidFill>
              </a:rPr>
              <a:t> النامية، مثل السلاسل الفندقية </a:t>
            </a:r>
            <a:r>
              <a:rPr lang="en-US" sz="2800" b="1" dirty="0" smtClean="0">
                <a:solidFill>
                  <a:schemeClr val="tx1"/>
                </a:solidFill>
              </a:rPr>
              <a:t>Holiday Inn , Sheraton</a:t>
            </a:r>
            <a:r>
              <a:rPr lang="ar-IQ" sz="2800" b="1" dirty="0" smtClean="0">
                <a:solidFill>
                  <a:schemeClr val="tx1"/>
                </a:solidFill>
              </a:rPr>
              <a:t> وسلاسل المطاعم مثل </a:t>
            </a:r>
            <a:r>
              <a:rPr lang="en-US" sz="2800" b="1" dirty="0" smtClean="0">
                <a:solidFill>
                  <a:schemeClr val="tx1"/>
                </a:solidFill>
              </a:rPr>
              <a:t>KFC , Mc Donald</a:t>
            </a:r>
            <a:r>
              <a:rPr lang="ar-IQ" sz="2800" b="1" dirty="0" smtClean="0">
                <a:solidFill>
                  <a:schemeClr val="tx1"/>
                </a:solidFill>
              </a:rPr>
              <a:t> وشركات تأجير السيارات السياحية ، وبذلك فإن هذه الاستثمارات تعمل على توليد </a:t>
            </a:r>
            <a:r>
              <a:rPr lang="ar-IQ" sz="2800" b="1" dirty="0" err="1" smtClean="0">
                <a:solidFill>
                  <a:schemeClr val="tx1"/>
                </a:solidFill>
              </a:rPr>
              <a:t>انشطة</a:t>
            </a:r>
            <a:r>
              <a:rPr lang="ar-IQ" sz="2800" b="1" dirty="0" smtClean="0">
                <a:solidFill>
                  <a:schemeClr val="tx1"/>
                </a:solidFill>
              </a:rPr>
              <a:t> سياحية في الاقتصاديات النامية المضيفة. </a:t>
            </a:r>
            <a:endParaRPr lang="ar-IQ" sz="2800" b="1" dirty="0">
              <a:solidFill>
                <a:schemeClr val="tx1"/>
              </a:solidFill>
            </a:endParaRPr>
          </a:p>
        </p:txBody>
      </p:sp>
    </p:spTree>
  </p:cSld>
  <p:clrMapOvr>
    <a:masterClrMapping/>
  </p:clrMapOvr>
  <p:transition>
    <p:cut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228600"/>
            <a:ext cx="8534400" cy="622473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r"/>
            <a:r>
              <a:rPr lang="ar-IQ" b="1" u="sng" dirty="0" smtClean="0"/>
              <a:t>ثالثا : مصادر التمويل </a:t>
            </a:r>
            <a:r>
              <a:rPr lang="en-US" b="1" dirty="0" smtClean="0"/>
              <a:t/>
            </a:r>
            <a:br>
              <a:rPr lang="en-US" b="1" dirty="0" smtClean="0"/>
            </a:br>
            <a:r>
              <a:rPr lang="ar-IQ" b="1" dirty="0" smtClean="0"/>
              <a:t>     يوجد مصدرين أساسيين لتمويل المشاريع السياحية هما: </a:t>
            </a:r>
            <a:r>
              <a:rPr lang="en-US" b="1" dirty="0" smtClean="0"/>
              <a:t/>
            </a:r>
            <a:br>
              <a:rPr lang="en-US" b="1" dirty="0" smtClean="0"/>
            </a:br>
            <a:r>
              <a:rPr lang="ar-IQ" b="1" u="sng" dirty="0" smtClean="0">
                <a:solidFill>
                  <a:schemeClr val="tx1"/>
                </a:solidFill>
              </a:rPr>
              <a:t>المصادر الداخلية</a:t>
            </a:r>
            <a:r>
              <a:rPr lang="ar-IQ" b="1" dirty="0" smtClean="0">
                <a:solidFill>
                  <a:schemeClr val="tx1"/>
                </a:solidFill>
              </a:rPr>
              <a:t> : والتي تقسم </a:t>
            </a:r>
            <a:r>
              <a:rPr lang="ar-IQ" b="1" dirty="0" err="1" smtClean="0">
                <a:solidFill>
                  <a:schemeClr val="tx1"/>
                </a:solidFill>
              </a:rPr>
              <a:t>الى</a:t>
            </a:r>
            <a:r>
              <a:rPr lang="ar-IQ" b="1" dirty="0" smtClean="0">
                <a:solidFill>
                  <a:schemeClr val="tx1"/>
                </a:solidFill>
              </a:rPr>
              <a:t> ما يأتي: </a:t>
            </a:r>
            <a:r>
              <a:rPr lang="en-US" b="1" dirty="0" smtClean="0">
                <a:solidFill>
                  <a:schemeClr val="tx1"/>
                </a:solidFill>
              </a:rPr>
              <a:t/>
            </a:r>
            <a:br>
              <a:rPr lang="en-US" b="1" dirty="0" smtClean="0">
                <a:solidFill>
                  <a:schemeClr val="tx1"/>
                </a:solidFill>
              </a:rPr>
            </a:br>
            <a:r>
              <a:rPr lang="ar-IQ" b="1" dirty="0" smtClean="0">
                <a:solidFill>
                  <a:schemeClr val="tx1"/>
                </a:solidFill>
              </a:rPr>
              <a:t>1 . </a:t>
            </a:r>
            <a:r>
              <a:rPr lang="ar-IQ" b="1" dirty="0" err="1" smtClean="0">
                <a:solidFill>
                  <a:schemeClr val="tx1"/>
                </a:solidFill>
              </a:rPr>
              <a:t>الارباح</a:t>
            </a:r>
            <a:r>
              <a:rPr lang="ar-IQ" b="1" dirty="0" smtClean="0">
                <a:solidFill>
                  <a:schemeClr val="tx1"/>
                </a:solidFill>
              </a:rPr>
              <a:t> المحتجزة. </a:t>
            </a:r>
            <a:r>
              <a:rPr lang="en-US" b="1" dirty="0" smtClean="0">
                <a:solidFill>
                  <a:schemeClr val="tx1"/>
                </a:solidFill>
              </a:rPr>
              <a:t/>
            </a:r>
            <a:br>
              <a:rPr lang="en-US" b="1" dirty="0" smtClean="0">
                <a:solidFill>
                  <a:schemeClr val="tx1"/>
                </a:solidFill>
              </a:rPr>
            </a:br>
            <a:r>
              <a:rPr lang="ar-IQ" b="1" dirty="0" smtClean="0">
                <a:solidFill>
                  <a:schemeClr val="tx1"/>
                </a:solidFill>
              </a:rPr>
              <a:t>2 . الاستئجار. </a:t>
            </a:r>
            <a:r>
              <a:rPr lang="en-US" b="1" dirty="0" smtClean="0">
                <a:solidFill>
                  <a:schemeClr val="tx1"/>
                </a:solidFill>
              </a:rPr>
              <a:t/>
            </a:r>
            <a:br>
              <a:rPr lang="en-US" b="1" dirty="0" smtClean="0">
                <a:solidFill>
                  <a:schemeClr val="tx1"/>
                </a:solidFill>
              </a:rPr>
            </a:br>
            <a:r>
              <a:rPr lang="ar-IQ" b="1" dirty="0" smtClean="0">
                <a:solidFill>
                  <a:schemeClr val="tx1"/>
                </a:solidFill>
              </a:rPr>
              <a:t>3 . الاستئجار التمويلي. </a:t>
            </a:r>
            <a:r>
              <a:rPr lang="en-US" b="1" dirty="0" smtClean="0">
                <a:solidFill>
                  <a:schemeClr val="tx1"/>
                </a:solidFill>
              </a:rPr>
              <a:t/>
            </a:r>
            <a:br>
              <a:rPr lang="en-US" b="1" dirty="0" smtClean="0">
                <a:solidFill>
                  <a:schemeClr val="tx1"/>
                </a:solidFill>
              </a:rPr>
            </a:br>
            <a:r>
              <a:rPr lang="ar-IQ" b="1" dirty="0" smtClean="0">
                <a:solidFill>
                  <a:schemeClr val="tx1"/>
                </a:solidFill>
              </a:rPr>
              <a:t>4 . الاستئجار التشغيلي. </a:t>
            </a:r>
            <a:r>
              <a:rPr lang="en-US" b="1" dirty="0" smtClean="0">
                <a:solidFill>
                  <a:schemeClr val="tx1"/>
                </a:solidFill>
              </a:rPr>
              <a:t/>
            </a:r>
            <a:br>
              <a:rPr lang="en-US" b="1" dirty="0" smtClean="0">
                <a:solidFill>
                  <a:schemeClr val="tx1"/>
                </a:solidFill>
              </a:rPr>
            </a:br>
            <a:r>
              <a:rPr lang="ar-IQ" b="1" dirty="0" smtClean="0">
                <a:solidFill>
                  <a:schemeClr val="tx1"/>
                </a:solidFill>
              </a:rPr>
              <a:t>5 . البيع من إعادة التأجير. </a:t>
            </a:r>
            <a:r>
              <a:rPr lang="en-US" b="1" dirty="0" smtClean="0">
                <a:solidFill>
                  <a:schemeClr val="tx1"/>
                </a:solidFill>
              </a:rPr>
              <a:t/>
            </a:r>
            <a:br>
              <a:rPr lang="en-US" b="1" dirty="0" smtClean="0">
                <a:solidFill>
                  <a:schemeClr val="tx1"/>
                </a:solidFill>
              </a:rPr>
            </a:br>
            <a:r>
              <a:rPr lang="ar-IQ" b="1" dirty="0" smtClean="0">
                <a:solidFill>
                  <a:schemeClr val="tx1"/>
                </a:solidFill>
              </a:rPr>
              <a:t>6 . شهادة استثمار الآلات والمعدات. </a:t>
            </a:r>
            <a:r>
              <a:rPr lang="en-US" b="1" dirty="0" smtClean="0">
                <a:solidFill>
                  <a:schemeClr val="tx1"/>
                </a:solidFill>
              </a:rPr>
              <a:t/>
            </a:r>
            <a:br>
              <a:rPr lang="en-US" b="1" dirty="0" smtClean="0">
                <a:solidFill>
                  <a:schemeClr val="tx1"/>
                </a:solidFill>
              </a:rPr>
            </a:br>
            <a:r>
              <a:rPr lang="ar-IQ" b="1" dirty="0" smtClean="0">
                <a:solidFill>
                  <a:schemeClr val="tx1"/>
                </a:solidFill>
              </a:rPr>
              <a:t>7 . مصادر ثانوية </a:t>
            </a:r>
            <a:r>
              <a:rPr lang="ar-IQ" b="1" dirty="0" err="1" smtClean="0">
                <a:solidFill>
                  <a:schemeClr val="tx1"/>
                </a:solidFill>
              </a:rPr>
              <a:t>اخرى</a:t>
            </a:r>
            <a:r>
              <a:rPr lang="ar-IQ" b="1" dirty="0" smtClean="0">
                <a:solidFill>
                  <a:schemeClr val="tx1"/>
                </a:solidFill>
              </a:rPr>
              <a:t>. </a:t>
            </a:r>
            <a:r>
              <a:rPr lang="en-US" b="1" dirty="0" smtClean="0"/>
              <a:t/>
            </a:r>
            <a:br>
              <a:rPr lang="en-US" b="1" dirty="0" smtClean="0"/>
            </a:br>
            <a:endParaRPr lang="ar-IQ" b="1" dirty="0"/>
          </a:p>
        </p:txBody>
      </p:sp>
    </p:spTree>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228600"/>
            <a:ext cx="8534400" cy="6080720"/>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lvl="0" algn="r"/>
            <a:r>
              <a:rPr lang="ar-IQ" b="1" u="sng" dirty="0" smtClean="0">
                <a:solidFill>
                  <a:schemeClr val="tx1"/>
                </a:solidFill>
              </a:rPr>
              <a:t>المصادر الخارجية</a:t>
            </a:r>
            <a:r>
              <a:rPr lang="ar-IQ" b="1" dirty="0" smtClean="0">
                <a:solidFill>
                  <a:schemeClr val="tx1"/>
                </a:solidFill>
              </a:rPr>
              <a:t> : والتي تقسم إلى: </a:t>
            </a:r>
            <a:r>
              <a:rPr lang="en-US" b="1" dirty="0" smtClean="0">
                <a:solidFill>
                  <a:schemeClr val="tx1"/>
                </a:solidFill>
              </a:rPr>
              <a:t/>
            </a:r>
            <a:br>
              <a:rPr lang="en-US" b="1" dirty="0" smtClean="0">
                <a:solidFill>
                  <a:schemeClr val="tx1"/>
                </a:solidFill>
              </a:rPr>
            </a:br>
            <a:r>
              <a:rPr lang="ar-IQ" b="1" dirty="0" smtClean="0">
                <a:solidFill>
                  <a:schemeClr val="tx1"/>
                </a:solidFill>
              </a:rPr>
              <a:t>1 . </a:t>
            </a:r>
            <a:r>
              <a:rPr lang="ar-IQ" b="1" dirty="0" err="1" smtClean="0">
                <a:solidFill>
                  <a:schemeClr val="tx1"/>
                </a:solidFill>
              </a:rPr>
              <a:t>الاسهم</a:t>
            </a:r>
            <a:r>
              <a:rPr lang="ar-IQ" b="1" dirty="0" smtClean="0">
                <a:solidFill>
                  <a:schemeClr val="tx1"/>
                </a:solidFill>
              </a:rPr>
              <a:t> بأنواعها العادية والممتازة. </a:t>
            </a:r>
            <a:r>
              <a:rPr lang="en-US" b="1" dirty="0" smtClean="0">
                <a:solidFill>
                  <a:schemeClr val="tx1"/>
                </a:solidFill>
              </a:rPr>
              <a:t/>
            </a:r>
            <a:br>
              <a:rPr lang="en-US" b="1" dirty="0" smtClean="0">
                <a:solidFill>
                  <a:schemeClr val="tx1"/>
                </a:solidFill>
              </a:rPr>
            </a:br>
            <a:r>
              <a:rPr lang="ar-IQ" b="1" dirty="0" smtClean="0">
                <a:solidFill>
                  <a:schemeClr val="tx1"/>
                </a:solidFill>
              </a:rPr>
              <a:t>2 . السندات بأنواعها المختلفة </a:t>
            </a:r>
            <a:r>
              <a:rPr lang="en-US" b="1" dirty="0" smtClean="0">
                <a:solidFill>
                  <a:schemeClr val="tx1"/>
                </a:solidFill>
              </a:rPr>
              <a:t/>
            </a:r>
            <a:br>
              <a:rPr lang="en-US" b="1" dirty="0" smtClean="0">
                <a:solidFill>
                  <a:schemeClr val="tx1"/>
                </a:solidFill>
              </a:rPr>
            </a:br>
            <a:r>
              <a:rPr lang="ar-IQ" b="1" dirty="0" smtClean="0">
                <a:solidFill>
                  <a:schemeClr val="tx1"/>
                </a:solidFill>
              </a:rPr>
              <a:t>3 . التمويل من خلال السحب المصرفي. </a:t>
            </a:r>
            <a:r>
              <a:rPr lang="en-US" b="1" dirty="0" smtClean="0">
                <a:solidFill>
                  <a:schemeClr val="tx1"/>
                </a:solidFill>
              </a:rPr>
              <a:t/>
            </a:r>
            <a:br>
              <a:rPr lang="en-US" b="1" dirty="0" smtClean="0">
                <a:solidFill>
                  <a:schemeClr val="tx1"/>
                </a:solidFill>
              </a:rPr>
            </a:br>
            <a:r>
              <a:rPr lang="ar-IQ" b="1" dirty="0" smtClean="0">
                <a:solidFill>
                  <a:schemeClr val="tx1"/>
                </a:solidFill>
              </a:rPr>
              <a:t>4 . التمويل من خلال القروض المصرفية . </a:t>
            </a:r>
            <a:r>
              <a:rPr lang="en-US" b="1" dirty="0" smtClean="0">
                <a:solidFill>
                  <a:schemeClr val="tx1"/>
                </a:solidFill>
              </a:rPr>
              <a:t/>
            </a:r>
            <a:br>
              <a:rPr lang="en-US" b="1" dirty="0" smtClean="0">
                <a:solidFill>
                  <a:schemeClr val="tx1"/>
                </a:solidFill>
              </a:rPr>
            </a:br>
            <a:r>
              <a:rPr lang="ar-IQ" b="1" dirty="0" smtClean="0">
                <a:solidFill>
                  <a:schemeClr val="tx1"/>
                </a:solidFill>
              </a:rPr>
              <a:t>5 . القرض التجاري. </a:t>
            </a:r>
            <a:r>
              <a:rPr lang="en-US" b="1" dirty="0" smtClean="0">
                <a:solidFill>
                  <a:schemeClr val="tx1"/>
                </a:solidFill>
              </a:rPr>
              <a:t/>
            </a:r>
            <a:br>
              <a:rPr lang="en-US" b="1" dirty="0" smtClean="0">
                <a:solidFill>
                  <a:schemeClr val="tx1"/>
                </a:solidFill>
              </a:rPr>
            </a:br>
            <a:r>
              <a:rPr lang="ar-IQ" b="1" dirty="0" smtClean="0">
                <a:solidFill>
                  <a:schemeClr val="tx1"/>
                </a:solidFill>
              </a:rPr>
              <a:t>6 . المضاربة برأس المال. </a:t>
            </a:r>
            <a:r>
              <a:rPr lang="en-US" dirty="0" smtClean="0"/>
              <a:t/>
            </a:r>
            <a:br>
              <a:rPr lang="en-US" dirty="0" smtClean="0"/>
            </a:br>
            <a:endParaRPr lang="ar-IQ" dirty="0"/>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1527048"/>
            <a:ext cx="8503920" cy="1613920"/>
          </a:xfrm>
        </p:spPr>
        <p:style>
          <a:lnRef idx="3">
            <a:schemeClr val="lt1"/>
          </a:lnRef>
          <a:fillRef idx="1">
            <a:schemeClr val="accent1"/>
          </a:fillRef>
          <a:effectRef idx="1">
            <a:schemeClr val="accent1"/>
          </a:effectRef>
          <a:fontRef idx="minor">
            <a:schemeClr val="lt1"/>
          </a:fontRef>
        </p:style>
        <p:txBody>
          <a:bodyPr>
            <a:noAutofit/>
          </a:bodyPr>
          <a:lstStyle/>
          <a:p>
            <a:r>
              <a:rPr lang="ar-IQ" sz="4400" b="1" dirty="0" smtClean="0">
                <a:solidFill>
                  <a:schemeClr val="tx1"/>
                </a:solidFill>
              </a:rPr>
              <a:t>وفيما يلي شرح مختصر لأنواع مصادر التمويل الداخلي </a:t>
            </a:r>
            <a:endParaRPr lang="en-US" sz="4400" b="1" dirty="0" smtClean="0">
              <a:solidFill>
                <a:schemeClr val="tx1"/>
              </a:solidFill>
            </a:endParaRPr>
          </a:p>
          <a:p>
            <a:endParaRPr lang="ar-IQ" sz="4400" b="1" dirty="0">
              <a:solidFill>
                <a:schemeClr val="tx1"/>
              </a:solidFill>
            </a:endParaRPr>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301752" y="332656"/>
            <a:ext cx="8503920" cy="5766392"/>
          </a:xfrm>
        </p:spPr>
        <p:style>
          <a:lnRef idx="2">
            <a:schemeClr val="accent2">
              <a:shade val="50000"/>
            </a:schemeClr>
          </a:lnRef>
          <a:fillRef idx="1">
            <a:schemeClr val="accent2"/>
          </a:fillRef>
          <a:effectRef idx="0">
            <a:schemeClr val="accent2"/>
          </a:effectRef>
          <a:fontRef idx="minor">
            <a:schemeClr val="lt1"/>
          </a:fontRef>
        </p:style>
        <p:txBody>
          <a:bodyPr>
            <a:normAutofit fontScale="85000" lnSpcReduction="20000"/>
          </a:bodyPr>
          <a:lstStyle/>
          <a:p>
            <a:r>
              <a:rPr lang="ar-IQ" b="1" u="sng" dirty="0" smtClean="0"/>
              <a:t>1</a:t>
            </a:r>
            <a:r>
              <a:rPr lang="ar-IQ" sz="3800" b="1" u="sng" dirty="0" smtClean="0">
                <a:solidFill>
                  <a:schemeClr val="tx1"/>
                </a:solidFill>
              </a:rPr>
              <a:t> . </a:t>
            </a:r>
            <a:r>
              <a:rPr lang="ar-IQ" sz="3800" b="1" u="sng" dirty="0" err="1" smtClean="0">
                <a:solidFill>
                  <a:schemeClr val="tx1"/>
                </a:solidFill>
              </a:rPr>
              <a:t>الارباح</a:t>
            </a:r>
            <a:r>
              <a:rPr lang="ar-IQ" sz="3800" b="1" u="sng" dirty="0" smtClean="0">
                <a:solidFill>
                  <a:schemeClr val="tx1"/>
                </a:solidFill>
              </a:rPr>
              <a:t> المحتجزة</a:t>
            </a:r>
            <a:r>
              <a:rPr lang="en-US" sz="3800" b="1" u="sng" dirty="0" smtClean="0">
                <a:solidFill>
                  <a:schemeClr val="tx1"/>
                </a:solidFill>
              </a:rPr>
              <a:t>Restricted Profit </a:t>
            </a:r>
            <a:r>
              <a:rPr lang="ar-IQ" sz="3800" b="1" u="sng" dirty="0" smtClean="0">
                <a:solidFill>
                  <a:schemeClr val="tx1"/>
                </a:solidFill>
              </a:rPr>
              <a:t>:</a:t>
            </a:r>
            <a:r>
              <a:rPr lang="ar-IQ" sz="3800" b="1" dirty="0" smtClean="0">
                <a:solidFill>
                  <a:schemeClr val="tx1"/>
                </a:solidFill>
              </a:rPr>
              <a:t> </a:t>
            </a:r>
          </a:p>
          <a:p>
            <a:pPr>
              <a:buNone/>
            </a:pPr>
            <a:r>
              <a:rPr lang="ar-IQ" b="1" dirty="0" smtClean="0">
                <a:solidFill>
                  <a:schemeClr val="tx1"/>
                </a:solidFill>
              </a:rPr>
              <a:t>غالبا ما تتحدد سياسة وتوزيع </a:t>
            </a:r>
            <a:r>
              <a:rPr lang="ar-IQ" b="1" dirty="0" err="1" smtClean="0">
                <a:solidFill>
                  <a:schemeClr val="tx1"/>
                </a:solidFill>
              </a:rPr>
              <a:t>الارباح</a:t>
            </a:r>
            <a:r>
              <a:rPr lang="ar-IQ" b="1" dirty="0" smtClean="0">
                <a:solidFill>
                  <a:schemeClr val="tx1"/>
                </a:solidFill>
              </a:rPr>
              <a:t> السنوية على المساهمين في أي شركة سياحية كانت </a:t>
            </a:r>
            <a:r>
              <a:rPr lang="ar-IQ" b="1" dirty="0" err="1" smtClean="0">
                <a:solidFill>
                  <a:schemeClr val="tx1"/>
                </a:solidFill>
              </a:rPr>
              <a:t>او</a:t>
            </a:r>
            <a:r>
              <a:rPr lang="ar-IQ" b="1" dirty="0" smtClean="0">
                <a:solidFill>
                  <a:schemeClr val="tx1"/>
                </a:solidFill>
              </a:rPr>
              <a:t> تجارية على معدل </a:t>
            </a:r>
            <a:r>
              <a:rPr lang="ar-IQ" b="1" dirty="0" err="1" smtClean="0">
                <a:solidFill>
                  <a:schemeClr val="tx1"/>
                </a:solidFill>
              </a:rPr>
              <a:t>الارباح</a:t>
            </a:r>
            <a:r>
              <a:rPr lang="ar-IQ" b="1" dirty="0" smtClean="0">
                <a:solidFill>
                  <a:schemeClr val="tx1"/>
                </a:solidFill>
              </a:rPr>
              <a:t> المحتجزة من قبل </a:t>
            </a:r>
            <a:r>
              <a:rPr lang="ar-IQ" b="1" dirty="0" err="1" smtClean="0">
                <a:solidFill>
                  <a:schemeClr val="tx1"/>
                </a:solidFill>
              </a:rPr>
              <a:t>ادارة</a:t>
            </a:r>
            <a:r>
              <a:rPr lang="ar-IQ" b="1" dirty="0" smtClean="0">
                <a:solidFill>
                  <a:schemeClr val="tx1"/>
                </a:solidFill>
              </a:rPr>
              <a:t> الشركة حيث تعتبر </a:t>
            </a:r>
            <a:r>
              <a:rPr lang="ar-IQ" b="1" dirty="0" err="1" smtClean="0">
                <a:solidFill>
                  <a:schemeClr val="tx1"/>
                </a:solidFill>
              </a:rPr>
              <a:t>الارباح</a:t>
            </a:r>
            <a:r>
              <a:rPr lang="ar-IQ" b="1" dirty="0" smtClean="0">
                <a:solidFill>
                  <a:schemeClr val="tx1"/>
                </a:solidFill>
              </a:rPr>
              <a:t> المحتجزة مصدراً أساسياً لتمويل التوسع في المنشآت. وعلى الرغم من </a:t>
            </a:r>
            <a:r>
              <a:rPr lang="ar-IQ" b="1" dirty="0" err="1" smtClean="0">
                <a:solidFill>
                  <a:schemeClr val="tx1"/>
                </a:solidFill>
              </a:rPr>
              <a:t>ان</a:t>
            </a:r>
            <a:r>
              <a:rPr lang="ar-IQ" b="1" dirty="0" smtClean="0">
                <a:solidFill>
                  <a:schemeClr val="tx1"/>
                </a:solidFill>
              </a:rPr>
              <a:t> التوسع في </a:t>
            </a:r>
            <a:r>
              <a:rPr lang="ar-IQ" b="1" dirty="0" err="1" smtClean="0">
                <a:solidFill>
                  <a:schemeClr val="tx1"/>
                </a:solidFill>
              </a:rPr>
              <a:t>اعمال</a:t>
            </a:r>
            <a:r>
              <a:rPr lang="ar-IQ" b="1" dirty="0" smtClean="0">
                <a:solidFill>
                  <a:schemeClr val="tx1"/>
                </a:solidFill>
              </a:rPr>
              <a:t> الشركات مرغوب </a:t>
            </a:r>
            <a:r>
              <a:rPr lang="ar-IQ" b="1" dirty="0" err="1" smtClean="0">
                <a:solidFill>
                  <a:schemeClr val="tx1"/>
                </a:solidFill>
              </a:rPr>
              <a:t>به</a:t>
            </a:r>
            <a:r>
              <a:rPr lang="ar-IQ" b="1" dirty="0" smtClean="0">
                <a:solidFill>
                  <a:schemeClr val="tx1"/>
                </a:solidFill>
              </a:rPr>
              <a:t> فان توزيع </a:t>
            </a:r>
            <a:r>
              <a:rPr lang="ar-IQ" b="1" dirty="0" err="1" smtClean="0">
                <a:solidFill>
                  <a:schemeClr val="tx1"/>
                </a:solidFill>
              </a:rPr>
              <a:t>الارباح</a:t>
            </a:r>
            <a:r>
              <a:rPr lang="ar-IQ" b="1" dirty="0" smtClean="0">
                <a:solidFill>
                  <a:schemeClr val="tx1"/>
                </a:solidFill>
              </a:rPr>
              <a:t> على المساهمين هو الآخر مرغوب </a:t>
            </a:r>
            <a:r>
              <a:rPr lang="ar-IQ" b="1" dirty="0" err="1" smtClean="0">
                <a:solidFill>
                  <a:schemeClr val="tx1"/>
                </a:solidFill>
              </a:rPr>
              <a:t>به</a:t>
            </a:r>
            <a:r>
              <a:rPr lang="ar-IQ" b="1" dirty="0" smtClean="0">
                <a:solidFill>
                  <a:schemeClr val="tx1"/>
                </a:solidFill>
              </a:rPr>
              <a:t> وهذان الهدفان متعارضان، فارتفاع معدل توزيع </a:t>
            </a:r>
            <a:r>
              <a:rPr lang="ar-IQ" b="1" dirty="0" err="1" smtClean="0">
                <a:solidFill>
                  <a:schemeClr val="tx1"/>
                </a:solidFill>
              </a:rPr>
              <a:t>الارباح</a:t>
            </a:r>
            <a:r>
              <a:rPr lang="ar-IQ" b="1" dirty="0" smtClean="0">
                <a:solidFill>
                  <a:schemeClr val="tx1"/>
                </a:solidFill>
              </a:rPr>
              <a:t> معناه أرباح محتجزة أقل وبالتالي معدل نمو أقل </a:t>
            </a:r>
            <a:r>
              <a:rPr lang="ar-IQ" b="1" dirty="0" err="1" smtClean="0">
                <a:solidFill>
                  <a:schemeClr val="tx1"/>
                </a:solidFill>
              </a:rPr>
              <a:t>او</a:t>
            </a:r>
            <a:r>
              <a:rPr lang="ar-IQ" b="1" dirty="0" smtClean="0">
                <a:solidFill>
                  <a:schemeClr val="tx1"/>
                </a:solidFill>
              </a:rPr>
              <a:t> أبطأ في </a:t>
            </a:r>
            <a:r>
              <a:rPr lang="ar-IQ" b="1" dirty="0" err="1" smtClean="0">
                <a:solidFill>
                  <a:schemeClr val="tx1"/>
                </a:solidFill>
              </a:rPr>
              <a:t>الارباح</a:t>
            </a:r>
            <a:r>
              <a:rPr lang="ar-IQ" b="1" dirty="0" smtClean="0">
                <a:solidFill>
                  <a:schemeClr val="tx1"/>
                </a:solidFill>
              </a:rPr>
              <a:t> المستقبلية. وعلى ذلك يصبح من الضروري دراسة </a:t>
            </a:r>
            <a:r>
              <a:rPr lang="ar-IQ" b="1" dirty="0" err="1" smtClean="0">
                <a:solidFill>
                  <a:schemeClr val="tx1"/>
                </a:solidFill>
              </a:rPr>
              <a:t>الى</a:t>
            </a:r>
            <a:r>
              <a:rPr lang="ar-IQ" b="1" dirty="0" smtClean="0">
                <a:solidFill>
                  <a:schemeClr val="tx1"/>
                </a:solidFill>
              </a:rPr>
              <a:t> أي مدى تستطيع الشركة توزيع </a:t>
            </a:r>
            <a:r>
              <a:rPr lang="ar-IQ" b="1" dirty="0" err="1" smtClean="0">
                <a:solidFill>
                  <a:schemeClr val="tx1"/>
                </a:solidFill>
              </a:rPr>
              <a:t>الارباح</a:t>
            </a:r>
            <a:r>
              <a:rPr lang="ar-IQ" b="1" dirty="0" smtClean="0">
                <a:solidFill>
                  <a:schemeClr val="tx1"/>
                </a:solidFill>
              </a:rPr>
              <a:t> بدلاً من احتجازها؟ </a:t>
            </a:r>
          </a:p>
          <a:p>
            <a:pPr>
              <a:buNone/>
            </a:pPr>
            <a:r>
              <a:rPr lang="ar-IQ" b="1" dirty="0" smtClean="0">
                <a:solidFill>
                  <a:schemeClr val="tx1"/>
                </a:solidFill>
              </a:rPr>
              <a:t>وهذا يعتمد على تحليل العوامل المؤثرة في سياسة توزيع </a:t>
            </a:r>
            <a:r>
              <a:rPr lang="ar-IQ" b="1" dirty="0" err="1" smtClean="0">
                <a:solidFill>
                  <a:schemeClr val="tx1"/>
                </a:solidFill>
              </a:rPr>
              <a:t>الارباح</a:t>
            </a:r>
            <a:r>
              <a:rPr lang="ar-IQ" b="1" dirty="0" smtClean="0">
                <a:solidFill>
                  <a:schemeClr val="tx1"/>
                </a:solidFill>
              </a:rPr>
              <a:t> المحتجزة مثل :</a:t>
            </a:r>
            <a:endParaRPr lang="en-US" b="1" dirty="0" smtClean="0">
              <a:solidFill>
                <a:schemeClr val="tx1"/>
              </a:solidFill>
            </a:endParaRPr>
          </a:p>
          <a:p>
            <a:pPr lvl="0"/>
            <a:r>
              <a:rPr lang="ar-IQ" b="1" dirty="0" smtClean="0">
                <a:solidFill>
                  <a:schemeClr val="tx1"/>
                </a:solidFill>
              </a:rPr>
              <a:t>القاعدة القانونية التي تختلف من بلد لأخر.</a:t>
            </a:r>
            <a:endParaRPr lang="en-US" b="1" dirty="0" smtClean="0">
              <a:solidFill>
                <a:schemeClr val="tx1"/>
              </a:solidFill>
            </a:endParaRPr>
          </a:p>
          <a:p>
            <a:pPr lvl="0"/>
            <a:r>
              <a:rPr lang="ar-IQ" b="1" dirty="0" smtClean="0">
                <a:solidFill>
                  <a:schemeClr val="tx1"/>
                </a:solidFill>
              </a:rPr>
              <a:t>حركة السيولة.</a:t>
            </a:r>
            <a:endParaRPr lang="en-US" b="1" dirty="0" smtClean="0">
              <a:solidFill>
                <a:schemeClr val="tx1"/>
              </a:solidFill>
            </a:endParaRPr>
          </a:p>
          <a:p>
            <a:pPr lvl="0"/>
            <a:r>
              <a:rPr lang="ar-IQ" b="1" dirty="0" smtClean="0">
                <a:solidFill>
                  <a:schemeClr val="tx1"/>
                </a:solidFill>
              </a:rPr>
              <a:t>الحاجة </a:t>
            </a:r>
            <a:r>
              <a:rPr lang="ar-IQ" b="1" dirty="0" err="1" smtClean="0">
                <a:solidFill>
                  <a:schemeClr val="tx1"/>
                </a:solidFill>
              </a:rPr>
              <a:t>الى</a:t>
            </a:r>
            <a:r>
              <a:rPr lang="ar-IQ" b="1" dirty="0" smtClean="0">
                <a:solidFill>
                  <a:schemeClr val="tx1"/>
                </a:solidFill>
              </a:rPr>
              <a:t> سداد الديون أو قيود في عقود الديون.</a:t>
            </a:r>
            <a:endParaRPr lang="en-US" b="1" dirty="0" smtClean="0">
              <a:solidFill>
                <a:schemeClr val="tx1"/>
              </a:solidFill>
            </a:endParaRPr>
          </a:p>
          <a:p>
            <a:pPr lvl="0"/>
            <a:r>
              <a:rPr lang="ar-IQ" b="1" dirty="0" smtClean="0">
                <a:solidFill>
                  <a:schemeClr val="tx1"/>
                </a:solidFill>
              </a:rPr>
              <a:t>معدل النمو في الأصول.</a:t>
            </a:r>
            <a:endParaRPr lang="en-US" b="1" dirty="0" smtClean="0">
              <a:solidFill>
                <a:schemeClr val="tx1"/>
              </a:solidFill>
            </a:endParaRPr>
          </a:p>
          <a:p>
            <a:pPr lvl="0"/>
            <a:r>
              <a:rPr lang="ar-IQ" b="1" dirty="0" smtClean="0">
                <a:solidFill>
                  <a:schemeClr val="tx1"/>
                </a:solidFill>
              </a:rPr>
              <a:t>معدل العائد على الأصول.</a:t>
            </a:r>
            <a:endParaRPr lang="en-US" b="1" dirty="0" smtClean="0">
              <a:solidFill>
                <a:schemeClr val="tx1"/>
              </a:solidFill>
            </a:endParaRPr>
          </a:p>
          <a:p>
            <a:pPr lvl="0"/>
            <a:r>
              <a:rPr lang="ar-IQ" b="1" dirty="0" smtClean="0">
                <a:solidFill>
                  <a:schemeClr val="tx1"/>
                </a:solidFill>
              </a:rPr>
              <a:t>استقرار </a:t>
            </a:r>
            <a:r>
              <a:rPr lang="ar-IQ" b="1" dirty="0" err="1" smtClean="0">
                <a:solidFill>
                  <a:schemeClr val="tx1"/>
                </a:solidFill>
              </a:rPr>
              <a:t>الارباح</a:t>
            </a:r>
            <a:r>
              <a:rPr lang="ar-IQ" b="1" dirty="0" smtClean="0">
                <a:solidFill>
                  <a:schemeClr val="tx1"/>
                </a:solidFill>
              </a:rPr>
              <a:t>.</a:t>
            </a:r>
            <a:endParaRPr lang="en-US" b="1" dirty="0" smtClean="0">
              <a:solidFill>
                <a:schemeClr val="tx1"/>
              </a:solidFill>
            </a:endParaRPr>
          </a:p>
          <a:p>
            <a:pPr lvl="0"/>
            <a:r>
              <a:rPr lang="ar-IQ" b="1" dirty="0" smtClean="0">
                <a:solidFill>
                  <a:schemeClr val="tx1"/>
                </a:solidFill>
              </a:rPr>
              <a:t>الموقف الضريبي لأصحاب </a:t>
            </a:r>
            <a:r>
              <a:rPr lang="ar-IQ" b="1" dirty="0" err="1" smtClean="0">
                <a:solidFill>
                  <a:schemeClr val="tx1"/>
                </a:solidFill>
              </a:rPr>
              <a:t>الاسهم</a:t>
            </a:r>
            <a:r>
              <a:rPr lang="ar-IQ" b="1" dirty="0" smtClean="0">
                <a:solidFill>
                  <a:schemeClr val="tx1"/>
                </a:solidFill>
              </a:rPr>
              <a:t>. </a:t>
            </a:r>
            <a:endParaRPr lang="en-US" b="1" dirty="0" smtClean="0">
              <a:solidFill>
                <a:schemeClr val="tx1"/>
              </a:solidFill>
            </a:endParaRPr>
          </a:p>
          <a:p>
            <a:endParaRPr lang="ar-IQ" dirty="0"/>
          </a:p>
        </p:txBody>
      </p:sp>
    </p:spTree>
  </p:cSld>
  <p:clrMapOvr>
    <a:masterClrMapping/>
  </p:clrMapOvr>
  <p:transition>
    <p:wipe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1"/>
          <p:cNvSpPr>
            <a:spLocks noGrp="1"/>
          </p:cNvSpPr>
          <p:nvPr>
            <p:ph type="subTitle" idx="1"/>
          </p:nvPr>
        </p:nvSpPr>
        <p:spPr>
          <a:xfrm>
            <a:off x="539552" y="404664"/>
            <a:ext cx="8136904" cy="6192688"/>
          </a:xfrm>
        </p:spPr>
        <p:style>
          <a:lnRef idx="2">
            <a:schemeClr val="accent2">
              <a:shade val="50000"/>
            </a:schemeClr>
          </a:lnRef>
          <a:fillRef idx="1">
            <a:schemeClr val="accent2"/>
          </a:fillRef>
          <a:effectRef idx="0">
            <a:schemeClr val="accent2"/>
          </a:effectRef>
          <a:fontRef idx="minor">
            <a:schemeClr val="lt1"/>
          </a:fontRef>
        </p:style>
        <p:txBody>
          <a:bodyPr>
            <a:normAutofit fontScale="77500" lnSpcReduction="20000"/>
          </a:bodyPr>
          <a:lstStyle/>
          <a:p>
            <a:pPr algn="r"/>
            <a:r>
              <a:rPr lang="ar-IQ" sz="3200" u="sng" dirty="0" smtClean="0"/>
              <a:t>2 </a:t>
            </a:r>
            <a:r>
              <a:rPr lang="ar-IQ" sz="3200" u="sng" dirty="0" smtClean="0">
                <a:solidFill>
                  <a:schemeClr val="tx1"/>
                </a:solidFill>
                <a:latin typeface="Times New Roman" pitchFamily="18" charset="0"/>
                <a:cs typeface="Times New Roman" pitchFamily="18" charset="0"/>
              </a:rPr>
              <a:t>. الاستئجار</a:t>
            </a:r>
            <a:r>
              <a:rPr lang="en-US" sz="3200" u="sng" dirty="0" smtClean="0">
                <a:solidFill>
                  <a:schemeClr val="tx1"/>
                </a:solidFill>
                <a:latin typeface="Times New Roman" pitchFamily="18" charset="0"/>
                <a:cs typeface="Times New Roman" pitchFamily="18" charset="0"/>
              </a:rPr>
              <a:t>Rent </a:t>
            </a:r>
            <a:r>
              <a:rPr lang="ar-IQ" sz="3200" u="sng" dirty="0" smtClean="0">
                <a:solidFill>
                  <a:schemeClr val="tx1"/>
                </a:solidFill>
                <a:latin typeface="Times New Roman" pitchFamily="18" charset="0"/>
                <a:cs typeface="Times New Roman" pitchFamily="18" charset="0"/>
              </a:rPr>
              <a:t>:</a:t>
            </a:r>
            <a:r>
              <a:rPr lang="ar-IQ" sz="3200" dirty="0" smtClean="0">
                <a:solidFill>
                  <a:schemeClr val="tx1"/>
                </a:solidFill>
                <a:latin typeface="Times New Roman" pitchFamily="18" charset="0"/>
                <a:cs typeface="Times New Roman" pitchFamily="18" charset="0"/>
              </a:rPr>
              <a:t> </a:t>
            </a:r>
          </a:p>
          <a:p>
            <a:pPr algn="r"/>
            <a:r>
              <a:rPr lang="ar-IQ" sz="3200" dirty="0" smtClean="0">
                <a:solidFill>
                  <a:schemeClr val="tx1"/>
                </a:solidFill>
                <a:latin typeface="Times New Roman" pitchFamily="18" charset="0"/>
                <a:cs typeface="Times New Roman" pitchFamily="18" charset="0"/>
              </a:rPr>
              <a:t>ويمكن تعريف الاستئجار على انه عقد يلزم المستأجر دفع مبالغ محددة بمواعيد متفق عليها لمالك أصل من الأصول لقاء الانتفاع </a:t>
            </a:r>
            <a:r>
              <a:rPr lang="ar-IQ" sz="3200" dirty="0" err="1" smtClean="0">
                <a:solidFill>
                  <a:schemeClr val="tx1"/>
                </a:solidFill>
                <a:latin typeface="Times New Roman" pitchFamily="18" charset="0"/>
                <a:cs typeface="Times New Roman" pitchFamily="18" charset="0"/>
              </a:rPr>
              <a:t>الاول</a:t>
            </a:r>
            <a:r>
              <a:rPr lang="ar-IQ" sz="3200" dirty="0" smtClean="0">
                <a:solidFill>
                  <a:schemeClr val="tx1"/>
                </a:solidFill>
                <a:latin typeface="Times New Roman" pitchFamily="18" charset="0"/>
                <a:cs typeface="Times New Roman" pitchFamily="18" charset="0"/>
              </a:rPr>
              <a:t> بالخدمات التي يقدمها الأصل المستأجر لفترة التعاقد والتي غالباً ما تكون 20 سنة </a:t>
            </a:r>
            <a:r>
              <a:rPr lang="ar-IQ" sz="3200" dirty="0" err="1" smtClean="0">
                <a:solidFill>
                  <a:schemeClr val="tx1"/>
                </a:solidFill>
                <a:latin typeface="Times New Roman" pitchFamily="18" charset="0"/>
                <a:cs typeface="Times New Roman" pitchFamily="18" charset="0"/>
              </a:rPr>
              <a:t>او</a:t>
            </a:r>
            <a:r>
              <a:rPr lang="ar-IQ" sz="3200" dirty="0" smtClean="0">
                <a:solidFill>
                  <a:schemeClr val="tx1"/>
                </a:solidFill>
                <a:latin typeface="Times New Roman" pitchFamily="18" charset="0"/>
                <a:cs typeface="Times New Roman" pitchFamily="18" charset="0"/>
              </a:rPr>
              <a:t> أكثر. وتقوم </a:t>
            </a:r>
            <a:r>
              <a:rPr lang="ar-IQ" sz="3200" dirty="0" err="1" smtClean="0">
                <a:solidFill>
                  <a:schemeClr val="tx1"/>
                </a:solidFill>
                <a:latin typeface="Times New Roman" pitchFamily="18" charset="0"/>
                <a:cs typeface="Times New Roman" pitchFamily="18" charset="0"/>
              </a:rPr>
              <a:t>ادارة</a:t>
            </a:r>
            <a:r>
              <a:rPr lang="ar-IQ" sz="3200" dirty="0" smtClean="0">
                <a:solidFill>
                  <a:schemeClr val="tx1"/>
                </a:solidFill>
                <a:latin typeface="Times New Roman" pitchFamily="18" charset="0"/>
                <a:cs typeface="Times New Roman" pitchFamily="18" charset="0"/>
              </a:rPr>
              <a:t> الشركة السياحية استئجار أصل من </a:t>
            </a:r>
            <a:r>
              <a:rPr lang="ar-IQ" sz="3200" dirty="0" err="1" smtClean="0">
                <a:solidFill>
                  <a:schemeClr val="tx1"/>
                </a:solidFill>
                <a:latin typeface="Times New Roman" pitchFamily="18" charset="0"/>
                <a:cs typeface="Times New Roman" pitchFamily="18" charset="0"/>
              </a:rPr>
              <a:t>الاصول</a:t>
            </a:r>
            <a:r>
              <a:rPr lang="ar-IQ" sz="3200" dirty="0" smtClean="0">
                <a:solidFill>
                  <a:schemeClr val="tx1"/>
                </a:solidFill>
                <a:latin typeface="Times New Roman" pitchFamily="18" charset="0"/>
                <a:cs typeface="Times New Roman" pitchFamily="18" charset="0"/>
              </a:rPr>
              <a:t> لتنتفع من خدماته.</a:t>
            </a:r>
            <a:endParaRPr lang="en-US" sz="3200" dirty="0" smtClean="0">
              <a:solidFill>
                <a:schemeClr val="tx1"/>
              </a:solidFill>
              <a:latin typeface="Times New Roman" pitchFamily="18" charset="0"/>
              <a:cs typeface="Times New Roman" pitchFamily="18" charset="0"/>
            </a:endParaRPr>
          </a:p>
          <a:p>
            <a:pPr algn="r"/>
            <a:r>
              <a:rPr lang="ar-IQ" sz="3200" dirty="0" smtClean="0">
                <a:solidFill>
                  <a:schemeClr val="tx1"/>
                </a:solidFill>
                <a:latin typeface="Times New Roman" pitchFamily="18" charset="0"/>
                <a:cs typeface="Times New Roman" pitchFamily="18" charset="0"/>
              </a:rPr>
              <a:t>وهناك ثلاثة أنواع وأشكال للاستئجار هي: </a:t>
            </a:r>
            <a:endParaRPr lang="en-US" sz="3200" dirty="0" smtClean="0">
              <a:solidFill>
                <a:schemeClr val="tx1"/>
              </a:solidFill>
              <a:latin typeface="Times New Roman" pitchFamily="18" charset="0"/>
              <a:cs typeface="Times New Roman" pitchFamily="18" charset="0"/>
            </a:endParaRPr>
          </a:p>
          <a:p>
            <a:pPr algn="r">
              <a:buFont typeface="Arial" pitchFamily="34" charset="0"/>
              <a:buChar char="•"/>
            </a:pPr>
            <a:r>
              <a:rPr lang="ar-IQ" sz="3200" dirty="0" smtClean="0">
                <a:solidFill>
                  <a:schemeClr val="tx1"/>
                </a:solidFill>
                <a:latin typeface="Times New Roman" pitchFamily="18" charset="0"/>
                <a:cs typeface="Times New Roman" pitchFamily="18" charset="0"/>
              </a:rPr>
              <a:t>الاستئجار المباشر: حيث تستفيد المؤسسة من منفعة الأصل لا تملكه. </a:t>
            </a:r>
            <a:endParaRPr lang="en-US" sz="3200" dirty="0" smtClean="0">
              <a:solidFill>
                <a:schemeClr val="tx1"/>
              </a:solidFill>
              <a:latin typeface="Times New Roman" pitchFamily="18" charset="0"/>
              <a:cs typeface="Times New Roman" pitchFamily="18" charset="0"/>
            </a:endParaRPr>
          </a:p>
          <a:p>
            <a:pPr algn="r"/>
            <a:r>
              <a:rPr lang="ar-IQ" sz="3200" dirty="0" smtClean="0">
                <a:solidFill>
                  <a:schemeClr val="tx1"/>
                </a:solidFill>
                <a:latin typeface="Times New Roman" pitchFamily="18" charset="0"/>
                <a:cs typeface="Times New Roman" pitchFamily="18" charset="0"/>
              </a:rPr>
              <a:t>* البيع وإعادة الاستئجار: في هذه الحالة مثلا يبيع الفندق أصلاً من </a:t>
            </a:r>
            <a:r>
              <a:rPr lang="ar-IQ" sz="3200" dirty="0" err="1" smtClean="0">
                <a:solidFill>
                  <a:schemeClr val="tx1"/>
                </a:solidFill>
                <a:latin typeface="Times New Roman" pitchFamily="18" charset="0"/>
                <a:cs typeface="Times New Roman" pitchFamily="18" charset="0"/>
              </a:rPr>
              <a:t>اصوله</a:t>
            </a:r>
            <a:r>
              <a:rPr lang="ar-IQ" sz="3200" dirty="0" smtClean="0">
                <a:solidFill>
                  <a:schemeClr val="tx1"/>
                </a:solidFill>
                <a:latin typeface="Times New Roman" pitchFamily="18" charset="0"/>
                <a:cs typeface="Times New Roman" pitchFamily="18" charset="0"/>
              </a:rPr>
              <a:t> ثم يقوم باستئجاره من المشترين. </a:t>
            </a:r>
            <a:endParaRPr lang="en-US" sz="3200" dirty="0" smtClean="0">
              <a:solidFill>
                <a:schemeClr val="tx1"/>
              </a:solidFill>
              <a:latin typeface="Times New Roman" pitchFamily="18" charset="0"/>
              <a:cs typeface="Times New Roman" pitchFamily="18" charset="0"/>
            </a:endParaRPr>
          </a:p>
          <a:p>
            <a:pPr algn="r"/>
            <a:r>
              <a:rPr lang="ar-IQ" sz="3200" dirty="0" smtClean="0">
                <a:solidFill>
                  <a:schemeClr val="tx1"/>
                </a:solidFill>
                <a:latin typeface="Times New Roman" pitchFamily="18" charset="0"/>
                <a:cs typeface="Times New Roman" pitchFamily="18" charset="0"/>
              </a:rPr>
              <a:t>* الاستئجار الثلاثي: </a:t>
            </a:r>
            <a:r>
              <a:rPr lang="ar-IQ" sz="3200" dirty="0" err="1" smtClean="0">
                <a:solidFill>
                  <a:schemeClr val="tx1"/>
                </a:solidFill>
                <a:latin typeface="Times New Roman" pitchFamily="18" charset="0"/>
                <a:cs typeface="Times New Roman" pitchFamily="18" charset="0"/>
              </a:rPr>
              <a:t>اذ</a:t>
            </a:r>
            <a:r>
              <a:rPr lang="ar-IQ" sz="3200" dirty="0" smtClean="0">
                <a:solidFill>
                  <a:schemeClr val="tx1"/>
                </a:solidFill>
                <a:latin typeface="Times New Roman" pitchFamily="18" charset="0"/>
                <a:cs typeface="Times New Roman" pitchFamily="18" charset="0"/>
              </a:rPr>
              <a:t> توجد ثلاثة </a:t>
            </a:r>
            <a:r>
              <a:rPr lang="ar-IQ" sz="3200" dirty="0" err="1" smtClean="0">
                <a:solidFill>
                  <a:schemeClr val="tx1"/>
                </a:solidFill>
                <a:latin typeface="Times New Roman" pitchFamily="18" charset="0"/>
                <a:cs typeface="Times New Roman" pitchFamily="18" charset="0"/>
              </a:rPr>
              <a:t>اطراف</a:t>
            </a:r>
            <a:r>
              <a:rPr lang="ar-IQ" sz="3200" dirty="0" smtClean="0">
                <a:solidFill>
                  <a:schemeClr val="tx1"/>
                </a:solidFill>
                <a:latin typeface="Times New Roman" pitchFamily="18" charset="0"/>
                <a:cs typeface="Times New Roman" pitchFamily="18" charset="0"/>
              </a:rPr>
              <a:t> في العملية هي: </a:t>
            </a:r>
            <a:endParaRPr lang="en-US" sz="3200" dirty="0" smtClean="0">
              <a:solidFill>
                <a:schemeClr val="tx1"/>
              </a:solidFill>
              <a:latin typeface="Times New Roman" pitchFamily="18" charset="0"/>
              <a:cs typeface="Times New Roman" pitchFamily="18" charset="0"/>
            </a:endParaRPr>
          </a:p>
          <a:p>
            <a:pPr algn="r"/>
            <a:r>
              <a:rPr lang="ar-IQ" sz="3200" dirty="0" smtClean="0">
                <a:solidFill>
                  <a:schemeClr val="tx1"/>
                </a:solidFill>
                <a:latin typeface="Times New Roman" pitchFamily="18" charset="0"/>
                <a:cs typeface="Times New Roman" pitchFamily="18" charset="0"/>
              </a:rPr>
              <a:t>         - المؤجر</a:t>
            </a:r>
            <a:endParaRPr lang="en-US" sz="3200" dirty="0" smtClean="0">
              <a:solidFill>
                <a:schemeClr val="tx1"/>
              </a:solidFill>
              <a:latin typeface="Times New Roman" pitchFamily="18" charset="0"/>
              <a:cs typeface="Times New Roman" pitchFamily="18" charset="0"/>
            </a:endParaRPr>
          </a:p>
          <a:p>
            <a:pPr algn="r"/>
            <a:r>
              <a:rPr lang="ar-IQ" sz="3200" dirty="0" smtClean="0">
                <a:solidFill>
                  <a:schemeClr val="tx1"/>
                </a:solidFill>
                <a:latin typeface="Times New Roman" pitchFamily="18" charset="0"/>
                <a:cs typeface="Times New Roman" pitchFamily="18" charset="0"/>
              </a:rPr>
              <a:t>         - المستأجر </a:t>
            </a:r>
            <a:endParaRPr lang="en-US" sz="3200" dirty="0" smtClean="0">
              <a:solidFill>
                <a:schemeClr val="tx1"/>
              </a:solidFill>
              <a:latin typeface="Times New Roman" pitchFamily="18" charset="0"/>
              <a:cs typeface="Times New Roman" pitchFamily="18" charset="0"/>
            </a:endParaRPr>
          </a:p>
          <a:p>
            <a:pPr algn="r"/>
            <a:r>
              <a:rPr lang="ar-IQ" sz="3200" dirty="0" smtClean="0">
                <a:solidFill>
                  <a:schemeClr val="tx1"/>
                </a:solidFill>
                <a:latin typeface="Times New Roman" pitchFamily="18" charset="0"/>
                <a:cs typeface="Times New Roman" pitchFamily="18" charset="0"/>
              </a:rPr>
              <a:t>         - المقرض الذي يقوم بعملية تمويل شراء </a:t>
            </a:r>
            <a:r>
              <a:rPr lang="ar-IQ" sz="3200" dirty="0" err="1" smtClean="0">
                <a:solidFill>
                  <a:schemeClr val="tx1"/>
                </a:solidFill>
                <a:latin typeface="Times New Roman" pitchFamily="18" charset="0"/>
                <a:cs typeface="Times New Roman" pitchFamily="18" charset="0"/>
              </a:rPr>
              <a:t>الاصل</a:t>
            </a:r>
            <a:r>
              <a:rPr lang="ar-IQ" sz="3200" dirty="0" smtClean="0">
                <a:solidFill>
                  <a:schemeClr val="tx1"/>
                </a:solidFill>
                <a:latin typeface="Times New Roman" pitchFamily="18" charset="0"/>
                <a:cs typeface="Times New Roman" pitchFamily="18" charset="0"/>
              </a:rPr>
              <a:t> محل التأجير </a:t>
            </a:r>
            <a:endParaRPr lang="en-US" sz="3200" dirty="0" smtClean="0">
              <a:solidFill>
                <a:schemeClr val="tx1"/>
              </a:solidFill>
              <a:latin typeface="Times New Roman" pitchFamily="18" charset="0"/>
              <a:cs typeface="Times New Roman" pitchFamily="18" charset="0"/>
            </a:endParaRPr>
          </a:p>
          <a:p>
            <a:endParaRPr lang="ar-IQ" sz="2000" dirty="0"/>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260648"/>
            <a:ext cx="8503920" cy="6120680"/>
          </a:xfrm>
        </p:spPr>
        <p:style>
          <a:lnRef idx="2">
            <a:schemeClr val="accent2">
              <a:shade val="50000"/>
            </a:schemeClr>
          </a:lnRef>
          <a:fillRef idx="1">
            <a:schemeClr val="accent2"/>
          </a:fillRef>
          <a:effectRef idx="0">
            <a:schemeClr val="accent2"/>
          </a:effectRef>
          <a:fontRef idx="minor">
            <a:schemeClr val="lt1"/>
          </a:fontRef>
        </p:style>
        <p:txBody>
          <a:bodyPr/>
          <a:lstStyle/>
          <a:p>
            <a:r>
              <a:rPr lang="ar-IQ" b="1" u="sng" dirty="0" smtClean="0">
                <a:solidFill>
                  <a:schemeClr val="tx1"/>
                </a:solidFill>
                <a:effectLst>
                  <a:outerShdw blurRad="38100" dist="38100" dir="2700000" algn="tl">
                    <a:srgbClr val="000000">
                      <a:alpha val="43137"/>
                    </a:srgbClr>
                  </a:outerShdw>
                </a:effectLst>
              </a:rPr>
              <a:t>3</a:t>
            </a:r>
            <a:r>
              <a:rPr lang="ar-IQ" sz="3200" b="1" u="sng" dirty="0" smtClean="0">
                <a:solidFill>
                  <a:schemeClr val="tx1"/>
                </a:solidFill>
                <a:effectLst>
                  <a:outerShdw blurRad="38100" dist="38100" dir="2700000" algn="tl">
                    <a:srgbClr val="000000">
                      <a:alpha val="43137"/>
                    </a:srgbClr>
                  </a:outerShdw>
                </a:effectLst>
              </a:rPr>
              <a:t> . الاستئجار التمويلي</a:t>
            </a:r>
            <a:r>
              <a:rPr lang="en-US" sz="3200" b="1" u="sng" dirty="0" smtClean="0">
                <a:solidFill>
                  <a:schemeClr val="tx1"/>
                </a:solidFill>
                <a:effectLst>
                  <a:outerShdw blurRad="38100" dist="38100" dir="2700000" algn="tl">
                    <a:srgbClr val="000000">
                      <a:alpha val="43137"/>
                    </a:srgbClr>
                  </a:outerShdw>
                </a:effectLst>
              </a:rPr>
              <a:t>Funding Rent </a:t>
            </a:r>
            <a:r>
              <a:rPr lang="ar-IQ" sz="3200" b="1" u="sng" dirty="0" smtClean="0">
                <a:solidFill>
                  <a:schemeClr val="tx1"/>
                </a:solidFill>
                <a:effectLst>
                  <a:outerShdw blurRad="38100" dist="38100" dir="2700000" algn="tl">
                    <a:srgbClr val="000000">
                      <a:alpha val="43137"/>
                    </a:srgbClr>
                  </a:outerShdw>
                </a:effectLst>
              </a:rPr>
              <a:t>:</a:t>
            </a:r>
            <a:r>
              <a:rPr lang="ar-IQ" sz="3200" b="1" dirty="0" smtClean="0">
                <a:solidFill>
                  <a:schemeClr val="tx1"/>
                </a:solidFill>
                <a:effectLst>
                  <a:outerShdw blurRad="38100" dist="38100" dir="2700000" algn="tl">
                    <a:srgbClr val="000000">
                      <a:alpha val="43137"/>
                    </a:srgbClr>
                  </a:outerShdw>
                </a:effectLst>
              </a:rPr>
              <a:t> </a:t>
            </a:r>
          </a:p>
          <a:p>
            <a:pPr>
              <a:buNone/>
            </a:pPr>
            <a:r>
              <a:rPr lang="ar-IQ" b="1" dirty="0" smtClean="0">
                <a:solidFill>
                  <a:schemeClr val="tx1"/>
                </a:solidFill>
              </a:rPr>
              <a:t>يتميز الاستئجار المالي بعدم قابليته للفسخ </a:t>
            </a:r>
            <a:r>
              <a:rPr lang="ar-IQ" b="1" dirty="0" err="1" smtClean="0">
                <a:solidFill>
                  <a:schemeClr val="tx1"/>
                </a:solidFill>
              </a:rPr>
              <a:t>او</a:t>
            </a:r>
            <a:r>
              <a:rPr lang="ar-IQ" b="1" dirty="0" smtClean="0">
                <a:solidFill>
                  <a:schemeClr val="tx1"/>
                </a:solidFill>
              </a:rPr>
              <a:t> </a:t>
            </a:r>
            <a:r>
              <a:rPr lang="ar-IQ" b="1" dirty="0" err="1" smtClean="0">
                <a:solidFill>
                  <a:schemeClr val="tx1"/>
                </a:solidFill>
              </a:rPr>
              <a:t>الالغاء</a:t>
            </a:r>
            <a:r>
              <a:rPr lang="ar-IQ" b="1" dirty="0" smtClean="0">
                <a:solidFill>
                  <a:schemeClr val="tx1"/>
                </a:solidFill>
              </a:rPr>
              <a:t> إلا بموافقة طرفي العقد المؤجر والمستأجر. </a:t>
            </a:r>
          </a:p>
          <a:p>
            <a:pPr>
              <a:buNone/>
            </a:pPr>
            <a:r>
              <a:rPr lang="ar-IQ" b="1" dirty="0" smtClean="0">
                <a:solidFill>
                  <a:schemeClr val="tx1"/>
                </a:solidFill>
              </a:rPr>
              <a:t>وعقود الاستئجار المالي تكون لفترة زمنية محددة تتفاوت حسب نوع </a:t>
            </a:r>
            <a:r>
              <a:rPr lang="ar-IQ" b="1" dirty="0" err="1" smtClean="0">
                <a:solidFill>
                  <a:schemeClr val="tx1"/>
                </a:solidFill>
              </a:rPr>
              <a:t>الاصل</a:t>
            </a:r>
            <a:r>
              <a:rPr lang="ar-IQ" b="1" dirty="0" smtClean="0">
                <a:solidFill>
                  <a:schemeClr val="tx1"/>
                </a:solidFill>
              </a:rPr>
              <a:t>، ففي حالة المعدات غالباً ما تكون مدة العقد نصف مدة الحياة </a:t>
            </a:r>
            <a:r>
              <a:rPr lang="ar-IQ" b="1" dirty="0" err="1" smtClean="0">
                <a:solidFill>
                  <a:schemeClr val="tx1"/>
                </a:solidFill>
              </a:rPr>
              <a:t>الانتاجية</a:t>
            </a:r>
            <a:r>
              <a:rPr lang="ar-IQ" b="1" dirty="0" smtClean="0">
                <a:solidFill>
                  <a:schemeClr val="tx1"/>
                </a:solidFill>
              </a:rPr>
              <a:t> على </a:t>
            </a:r>
            <a:r>
              <a:rPr lang="ar-IQ" b="1" dirty="0" err="1" smtClean="0">
                <a:solidFill>
                  <a:schemeClr val="tx1"/>
                </a:solidFill>
              </a:rPr>
              <a:t>الاقل</a:t>
            </a:r>
            <a:r>
              <a:rPr lang="ar-IQ" b="1" dirty="0" smtClean="0">
                <a:solidFill>
                  <a:schemeClr val="tx1"/>
                </a:solidFill>
              </a:rPr>
              <a:t>. </a:t>
            </a:r>
          </a:p>
          <a:p>
            <a:pPr>
              <a:buNone/>
            </a:pPr>
            <a:r>
              <a:rPr lang="ar-IQ" b="1" dirty="0" smtClean="0">
                <a:solidFill>
                  <a:schemeClr val="tx1"/>
                </a:solidFill>
              </a:rPr>
              <a:t>ولا يتضمن عقد الاستئجار المالي خدمات الصيانة بل يقع عبء تكاليفها على عاتق المستأجر مثل استئجار المشاريع السياحية (زوارق شراعية والبخارية واليخوت التي تحتاجها قرى السواحل) من المجهزين المتخصصين بناء على عقد يثبت </a:t>
            </a:r>
            <a:r>
              <a:rPr lang="ar-IQ" b="1" dirty="0" err="1" smtClean="0">
                <a:solidFill>
                  <a:schemeClr val="tx1"/>
                </a:solidFill>
              </a:rPr>
              <a:t>به</a:t>
            </a:r>
            <a:r>
              <a:rPr lang="ar-IQ" b="1" dirty="0" smtClean="0">
                <a:solidFill>
                  <a:schemeClr val="tx1"/>
                </a:solidFill>
              </a:rPr>
              <a:t> عدد سنوات التأجير وإذا ما انتهت الفترة الزمنية يصبح أمر رد </a:t>
            </a:r>
            <a:r>
              <a:rPr lang="ar-IQ" b="1" dirty="0" err="1" smtClean="0">
                <a:solidFill>
                  <a:schemeClr val="tx1"/>
                </a:solidFill>
              </a:rPr>
              <a:t>الاجهزة</a:t>
            </a:r>
            <a:r>
              <a:rPr lang="ar-IQ" b="1" dirty="0" smtClean="0">
                <a:solidFill>
                  <a:schemeClr val="tx1"/>
                </a:solidFill>
              </a:rPr>
              <a:t> ملزماً </a:t>
            </a:r>
            <a:r>
              <a:rPr lang="ar-IQ" b="1" dirty="0" err="1" smtClean="0">
                <a:solidFill>
                  <a:schemeClr val="tx1"/>
                </a:solidFill>
              </a:rPr>
              <a:t>الى</a:t>
            </a:r>
            <a:r>
              <a:rPr lang="ar-IQ" b="1" dirty="0" smtClean="0">
                <a:solidFill>
                  <a:schemeClr val="tx1"/>
                </a:solidFill>
              </a:rPr>
              <a:t> الجهة المالكة، وهناك شركات متخصصة بهذا النوع من التمويل. </a:t>
            </a:r>
            <a:endParaRPr lang="en-US" b="1" dirty="0" smtClean="0">
              <a:solidFill>
                <a:schemeClr val="tx1"/>
              </a:solidFill>
            </a:endParaRPr>
          </a:p>
          <a:p>
            <a:endParaRPr lang="ar-IQ" dirty="0"/>
          </a:p>
        </p:txBody>
      </p:sp>
    </p:spTree>
  </p:cSld>
  <p:clrMapOvr>
    <a:masterClrMapping/>
  </p:clrMapOvr>
  <p:transition>
    <p:pull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260648"/>
            <a:ext cx="8503920" cy="5838400"/>
          </a:xfrm>
        </p:spPr>
        <p:style>
          <a:lnRef idx="2">
            <a:schemeClr val="accent2">
              <a:shade val="50000"/>
            </a:schemeClr>
          </a:lnRef>
          <a:fillRef idx="1">
            <a:schemeClr val="accent2"/>
          </a:fillRef>
          <a:effectRef idx="0">
            <a:schemeClr val="accent2"/>
          </a:effectRef>
          <a:fontRef idx="minor">
            <a:schemeClr val="lt1"/>
          </a:fontRef>
        </p:style>
        <p:txBody>
          <a:bodyPr/>
          <a:lstStyle/>
          <a:p>
            <a:r>
              <a:rPr lang="ar-IQ" sz="3200" b="1" u="sng" dirty="0" smtClean="0">
                <a:solidFill>
                  <a:schemeClr val="tx1"/>
                </a:solidFill>
                <a:effectLst>
                  <a:outerShdw blurRad="38100" dist="38100" dir="2700000" algn="tl">
                    <a:srgbClr val="000000">
                      <a:alpha val="43137"/>
                    </a:srgbClr>
                  </a:outerShdw>
                </a:effectLst>
              </a:rPr>
              <a:t>4 . الاستئجار التشغيلي</a:t>
            </a:r>
            <a:r>
              <a:rPr lang="en-US" sz="3200" b="1" u="sng" dirty="0" smtClean="0">
                <a:solidFill>
                  <a:schemeClr val="tx1"/>
                </a:solidFill>
                <a:effectLst>
                  <a:outerShdw blurRad="38100" dist="38100" dir="2700000" algn="tl">
                    <a:srgbClr val="000000">
                      <a:alpha val="43137"/>
                    </a:srgbClr>
                  </a:outerShdw>
                </a:effectLst>
              </a:rPr>
              <a:t>Operational Rent </a:t>
            </a:r>
            <a:r>
              <a:rPr lang="ar-IQ" sz="3200" b="1" u="sng" dirty="0" smtClean="0">
                <a:solidFill>
                  <a:schemeClr val="tx1"/>
                </a:solidFill>
                <a:effectLst>
                  <a:outerShdw blurRad="38100" dist="38100" dir="2700000" algn="tl">
                    <a:srgbClr val="000000">
                      <a:alpha val="43137"/>
                    </a:srgbClr>
                  </a:outerShdw>
                </a:effectLst>
              </a:rPr>
              <a:t>:</a:t>
            </a:r>
            <a:r>
              <a:rPr lang="ar-IQ" sz="3200" b="1" dirty="0" smtClean="0">
                <a:solidFill>
                  <a:schemeClr val="tx1"/>
                </a:solidFill>
                <a:effectLst>
                  <a:outerShdw blurRad="38100" dist="38100" dir="2700000" algn="tl">
                    <a:srgbClr val="000000">
                      <a:alpha val="43137"/>
                    </a:srgbClr>
                  </a:outerShdw>
                </a:effectLst>
              </a:rPr>
              <a:t> </a:t>
            </a:r>
          </a:p>
          <a:p>
            <a:pPr>
              <a:buNone/>
            </a:pPr>
            <a:r>
              <a:rPr lang="ar-IQ" sz="4000" b="1" dirty="0" smtClean="0">
                <a:solidFill>
                  <a:schemeClr val="tx1"/>
                </a:solidFill>
              </a:rPr>
              <a:t>ويتضمن كلاً من خدمات التمويل والصيانة. ويلاحظ </a:t>
            </a:r>
            <a:r>
              <a:rPr lang="ar-IQ" sz="4000" b="1" dirty="0" err="1" smtClean="0">
                <a:solidFill>
                  <a:schemeClr val="tx1"/>
                </a:solidFill>
              </a:rPr>
              <a:t>ان</a:t>
            </a:r>
            <a:r>
              <a:rPr lang="ar-IQ" sz="4000" b="1" dirty="0" smtClean="0">
                <a:solidFill>
                  <a:schemeClr val="tx1"/>
                </a:solidFill>
              </a:rPr>
              <a:t> هذا النوع من الاستئجار انه يعطي الحق للمؤجر </a:t>
            </a:r>
            <a:r>
              <a:rPr lang="ar-IQ" sz="4000" b="1" dirty="0" err="1" smtClean="0">
                <a:solidFill>
                  <a:schemeClr val="tx1"/>
                </a:solidFill>
              </a:rPr>
              <a:t>او</a:t>
            </a:r>
            <a:r>
              <a:rPr lang="ar-IQ" sz="4000" b="1" dirty="0" smtClean="0">
                <a:solidFill>
                  <a:schemeClr val="tx1"/>
                </a:solidFill>
              </a:rPr>
              <a:t> المستأجر بإلغائه وفسخه قبل انتهاء مدة العقد </a:t>
            </a:r>
            <a:r>
              <a:rPr lang="ar-IQ" sz="4000" b="1" dirty="0" err="1" smtClean="0">
                <a:solidFill>
                  <a:schemeClr val="tx1"/>
                </a:solidFill>
              </a:rPr>
              <a:t>الاساسية</a:t>
            </a:r>
            <a:r>
              <a:rPr lang="ar-IQ" sz="4000" b="1" dirty="0" smtClean="0">
                <a:solidFill>
                  <a:schemeClr val="tx1"/>
                </a:solidFill>
              </a:rPr>
              <a:t>، ولا تكون عقود هذا الاستئجار دائمة بل لفترة تقل كثيراً عن الحياة </a:t>
            </a:r>
            <a:r>
              <a:rPr lang="ar-IQ" sz="4000" b="1" dirty="0" err="1" smtClean="0">
                <a:solidFill>
                  <a:schemeClr val="tx1"/>
                </a:solidFill>
              </a:rPr>
              <a:t>الانتاجية</a:t>
            </a:r>
            <a:r>
              <a:rPr lang="ar-IQ" sz="4000" b="1" dirty="0" smtClean="0">
                <a:solidFill>
                  <a:schemeClr val="tx1"/>
                </a:solidFill>
              </a:rPr>
              <a:t> للأصل. وهذه تعتبر ميزة هامة للمستأجر تتمثل في استطاعته </a:t>
            </a:r>
            <a:r>
              <a:rPr lang="ar-IQ" sz="4000" b="1" dirty="0" err="1" smtClean="0">
                <a:solidFill>
                  <a:schemeClr val="tx1"/>
                </a:solidFill>
              </a:rPr>
              <a:t>احلال</a:t>
            </a:r>
            <a:r>
              <a:rPr lang="ar-IQ" sz="4000" b="1" dirty="0" smtClean="0">
                <a:solidFill>
                  <a:schemeClr val="tx1"/>
                </a:solidFill>
              </a:rPr>
              <a:t> أحدث تكنولوجيا وقت ظهورها محل </a:t>
            </a:r>
            <a:r>
              <a:rPr lang="ar-IQ" sz="4000" b="1" dirty="0" err="1" smtClean="0">
                <a:solidFill>
                  <a:schemeClr val="tx1"/>
                </a:solidFill>
              </a:rPr>
              <a:t>الاصل</a:t>
            </a:r>
            <a:r>
              <a:rPr lang="ar-IQ" sz="4000" b="1" dirty="0" smtClean="0">
                <a:solidFill>
                  <a:schemeClr val="tx1"/>
                </a:solidFill>
              </a:rPr>
              <a:t> المؤجر له. </a:t>
            </a:r>
            <a:endParaRPr lang="en-US" sz="4000" b="1" dirty="0" smtClean="0">
              <a:solidFill>
                <a:schemeClr val="tx1"/>
              </a:solidFill>
            </a:endParaRPr>
          </a:p>
          <a:p>
            <a:endParaRPr lang="ar-IQ" sz="4000" b="1" dirty="0">
              <a:solidFill>
                <a:schemeClr val="tx1"/>
              </a:solidFill>
            </a:endParaRPr>
          </a:p>
        </p:txBody>
      </p:sp>
    </p:spTree>
  </p:cSld>
  <p:clrMapOvr>
    <a:masterClrMapping/>
  </p:clrMapOvr>
  <p:transition>
    <p:cut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188640"/>
            <a:ext cx="8503920" cy="5910408"/>
          </a:xfrm>
        </p:spPr>
        <p:style>
          <a:lnRef idx="2">
            <a:schemeClr val="accent2">
              <a:shade val="50000"/>
            </a:schemeClr>
          </a:lnRef>
          <a:fillRef idx="1">
            <a:schemeClr val="accent2"/>
          </a:fillRef>
          <a:effectRef idx="0">
            <a:schemeClr val="accent2"/>
          </a:effectRef>
          <a:fontRef idx="minor">
            <a:schemeClr val="lt1"/>
          </a:fontRef>
        </p:style>
        <p:txBody>
          <a:bodyPr/>
          <a:lstStyle/>
          <a:p>
            <a:r>
              <a:rPr lang="ar-IQ" sz="3600" b="1" u="sng" dirty="0" smtClean="0">
                <a:solidFill>
                  <a:schemeClr val="tx1"/>
                </a:solidFill>
                <a:effectLst>
                  <a:outerShdw blurRad="38100" dist="38100" dir="2700000" algn="tl">
                    <a:srgbClr val="000000">
                      <a:alpha val="43137"/>
                    </a:srgbClr>
                  </a:outerShdw>
                </a:effectLst>
              </a:rPr>
              <a:t>5 . البيع مع </a:t>
            </a:r>
            <a:r>
              <a:rPr lang="ar-IQ" sz="3600" b="1" u="sng" dirty="0" err="1" smtClean="0">
                <a:solidFill>
                  <a:schemeClr val="tx1"/>
                </a:solidFill>
                <a:effectLst>
                  <a:outerShdw blurRad="38100" dist="38100" dir="2700000" algn="tl">
                    <a:srgbClr val="000000">
                      <a:alpha val="43137"/>
                    </a:srgbClr>
                  </a:outerShdw>
                </a:effectLst>
              </a:rPr>
              <a:t>اعادة</a:t>
            </a:r>
            <a:r>
              <a:rPr lang="ar-IQ" sz="3600" b="1" u="sng" dirty="0" smtClean="0">
                <a:solidFill>
                  <a:schemeClr val="tx1"/>
                </a:solidFill>
                <a:effectLst>
                  <a:outerShdw blurRad="38100" dist="38100" dir="2700000" algn="tl">
                    <a:srgbClr val="000000">
                      <a:alpha val="43137"/>
                    </a:srgbClr>
                  </a:outerShdw>
                </a:effectLst>
              </a:rPr>
              <a:t> التأجير</a:t>
            </a:r>
            <a:r>
              <a:rPr lang="en-US" sz="3600" b="1" u="sng" dirty="0" smtClean="0">
                <a:solidFill>
                  <a:schemeClr val="tx1"/>
                </a:solidFill>
                <a:effectLst>
                  <a:outerShdw blurRad="38100" dist="38100" dir="2700000" algn="tl">
                    <a:srgbClr val="000000">
                      <a:alpha val="43137"/>
                    </a:srgbClr>
                  </a:outerShdw>
                </a:effectLst>
              </a:rPr>
              <a:t>Sale and Rent </a:t>
            </a:r>
            <a:r>
              <a:rPr lang="ar-IQ" sz="3600" b="1" u="sng" dirty="0" smtClean="0">
                <a:solidFill>
                  <a:schemeClr val="tx1"/>
                </a:solidFill>
                <a:effectLst>
                  <a:outerShdw blurRad="38100" dist="38100" dir="2700000" algn="tl">
                    <a:srgbClr val="000000">
                      <a:alpha val="43137"/>
                    </a:srgbClr>
                  </a:outerShdw>
                </a:effectLst>
              </a:rPr>
              <a:t>:</a:t>
            </a:r>
            <a:r>
              <a:rPr lang="ar-IQ" sz="3600" b="1" dirty="0" smtClean="0">
                <a:solidFill>
                  <a:schemeClr val="tx1"/>
                </a:solidFill>
                <a:effectLst>
                  <a:outerShdw blurRad="38100" dist="38100" dir="2700000" algn="tl">
                    <a:srgbClr val="000000">
                      <a:alpha val="43137"/>
                    </a:srgbClr>
                  </a:outerShdw>
                </a:effectLst>
              </a:rPr>
              <a:t> </a:t>
            </a:r>
          </a:p>
          <a:p>
            <a:r>
              <a:rPr lang="ar-IQ" sz="3600" b="1" dirty="0" smtClean="0">
                <a:solidFill>
                  <a:schemeClr val="tx1"/>
                </a:solidFill>
              </a:rPr>
              <a:t>تقوم المنشاة المالكة لأصل معين (مباني، </a:t>
            </a:r>
            <a:r>
              <a:rPr lang="ar-IQ" sz="3600" b="1" dirty="0" err="1" smtClean="0">
                <a:solidFill>
                  <a:schemeClr val="tx1"/>
                </a:solidFill>
              </a:rPr>
              <a:t>اراضي</a:t>
            </a:r>
            <a:r>
              <a:rPr lang="ar-IQ" sz="3600" b="1" dirty="0" smtClean="0">
                <a:solidFill>
                  <a:schemeClr val="tx1"/>
                </a:solidFill>
              </a:rPr>
              <a:t>، معدات) بيعها </a:t>
            </a:r>
            <a:r>
              <a:rPr lang="ar-IQ" sz="3600" b="1" dirty="0" err="1" smtClean="0">
                <a:solidFill>
                  <a:schemeClr val="tx1"/>
                </a:solidFill>
              </a:rPr>
              <a:t>الى</a:t>
            </a:r>
            <a:r>
              <a:rPr lang="ar-IQ" sz="3600" b="1" dirty="0" smtClean="0">
                <a:solidFill>
                  <a:schemeClr val="tx1"/>
                </a:solidFill>
              </a:rPr>
              <a:t> منشاة مالية </a:t>
            </a:r>
            <a:r>
              <a:rPr lang="ar-IQ" sz="3600" b="1" dirty="0" err="1" smtClean="0">
                <a:solidFill>
                  <a:schemeClr val="tx1"/>
                </a:solidFill>
              </a:rPr>
              <a:t>اخرى</a:t>
            </a:r>
            <a:r>
              <a:rPr lang="ar-IQ" sz="3600" b="1" dirty="0" smtClean="0">
                <a:solidFill>
                  <a:schemeClr val="tx1"/>
                </a:solidFill>
              </a:rPr>
              <a:t>، وفي نفس الوقت توقع عقداً مع نفس المنشأة المالية باستئجار نفس </a:t>
            </a:r>
            <a:r>
              <a:rPr lang="ar-IQ" sz="3600" b="1" dirty="0" err="1" smtClean="0">
                <a:solidFill>
                  <a:schemeClr val="tx1"/>
                </a:solidFill>
              </a:rPr>
              <a:t>الاصل</a:t>
            </a:r>
            <a:r>
              <a:rPr lang="ar-IQ" sz="3600" b="1" dirty="0" smtClean="0">
                <a:solidFill>
                  <a:schemeClr val="tx1"/>
                </a:solidFill>
              </a:rPr>
              <a:t> لمدة محددة وشروط خاصة يتفق عليها. ويتلقى البائع للأصل (المستأجر) فوراً قيمة الأصل من المشتري (المؤجر) ويستمر في نفس الوقت في استخدام </a:t>
            </a:r>
            <a:r>
              <a:rPr lang="ar-IQ" sz="3600" b="1" dirty="0" err="1" smtClean="0">
                <a:solidFill>
                  <a:schemeClr val="tx1"/>
                </a:solidFill>
              </a:rPr>
              <a:t>الاصل</a:t>
            </a:r>
            <a:r>
              <a:rPr lang="ar-IQ" sz="3600" b="1" dirty="0" smtClean="0">
                <a:solidFill>
                  <a:schemeClr val="tx1"/>
                </a:solidFill>
              </a:rPr>
              <a:t> مقابل الالتزام بسداد دفعات متساوية لمدة العقد تكفي لتغطية قيمة </a:t>
            </a:r>
            <a:r>
              <a:rPr lang="ar-IQ" sz="3600" b="1" dirty="0" err="1" smtClean="0">
                <a:solidFill>
                  <a:schemeClr val="tx1"/>
                </a:solidFill>
              </a:rPr>
              <a:t>الاصل</a:t>
            </a:r>
            <a:r>
              <a:rPr lang="ar-IQ" sz="3600" b="1" dirty="0" smtClean="0">
                <a:solidFill>
                  <a:schemeClr val="tx1"/>
                </a:solidFill>
              </a:rPr>
              <a:t> والعائد المناسب لاستثمار المؤجر. </a:t>
            </a:r>
            <a:endParaRPr lang="en-US" sz="3600" b="1" dirty="0" smtClean="0">
              <a:solidFill>
                <a:schemeClr val="tx1"/>
              </a:solidFill>
            </a:endParaRPr>
          </a:p>
          <a:p>
            <a:endParaRPr lang="ar-IQ" sz="3600" b="1"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188640"/>
            <a:ext cx="8503920" cy="5910408"/>
          </a:xfrm>
        </p:spPr>
        <p:style>
          <a:lnRef idx="2">
            <a:schemeClr val="accent2">
              <a:shade val="50000"/>
            </a:schemeClr>
          </a:lnRef>
          <a:fillRef idx="1">
            <a:schemeClr val="accent2"/>
          </a:fillRef>
          <a:effectRef idx="0">
            <a:schemeClr val="accent2"/>
          </a:effectRef>
          <a:fontRef idx="minor">
            <a:schemeClr val="lt1"/>
          </a:fontRef>
        </p:style>
        <p:txBody>
          <a:bodyPr/>
          <a:lstStyle/>
          <a:p>
            <a:r>
              <a:rPr lang="ar-IQ" sz="4000" b="1" u="sng" dirty="0" smtClean="0">
                <a:solidFill>
                  <a:schemeClr val="tx1"/>
                </a:solidFill>
                <a:effectLst>
                  <a:outerShdw blurRad="38100" dist="38100" dir="2700000" algn="tl">
                    <a:srgbClr val="000000">
                      <a:alpha val="43137"/>
                    </a:srgbClr>
                  </a:outerShdw>
                </a:effectLst>
              </a:rPr>
              <a:t>6 . شهادة استثمار الآلات:</a:t>
            </a:r>
            <a:r>
              <a:rPr lang="ar-IQ" sz="4000" u="sng" dirty="0" smtClean="0">
                <a:solidFill>
                  <a:schemeClr val="tx1"/>
                </a:solidFill>
                <a:effectLst>
                  <a:outerShdw blurRad="38100" dist="38100" dir="2700000" algn="tl">
                    <a:srgbClr val="000000">
                      <a:alpha val="43137"/>
                    </a:srgbClr>
                  </a:outerShdw>
                </a:effectLst>
              </a:rPr>
              <a:t> </a:t>
            </a:r>
          </a:p>
          <a:p>
            <a:pPr>
              <a:buNone/>
            </a:pPr>
            <a:r>
              <a:rPr lang="ar-IQ" sz="3600" b="1" dirty="0" smtClean="0">
                <a:solidFill>
                  <a:schemeClr val="tx1"/>
                </a:solidFill>
              </a:rPr>
              <a:t>تستخدم هذه الطريقة من التمويل الشركات الكبيرة التي تشتري الآلات بمبالغ كبيرة وتعطي في مقابل الآلات شهادة عائد محدد يتم دفعه هو </a:t>
            </a:r>
            <a:r>
              <a:rPr lang="ar-IQ" sz="3600" b="1" dirty="0" err="1" smtClean="0">
                <a:solidFill>
                  <a:schemeClr val="tx1"/>
                </a:solidFill>
              </a:rPr>
              <a:t>والاصل</a:t>
            </a:r>
            <a:r>
              <a:rPr lang="ar-IQ" sz="3600" b="1" dirty="0" smtClean="0">
                <a:solidFill>
                  <a:schemeClr val="tx1"/>
                </a:solidFill>
              </a:rPr>
              <a:t> من حصيلة تشغيل الآلات حيث يتم رد جزء من </a:t>
            </a:r>
            <a:r>
              <a:rPr lang="ar-IQ" sz="3600" b="1" dirty="0" err="1" smtClean="0">
                <a:solidFill>
                  <a:schemeClr val="tx1"/>
                </a:solidFill>
              </a:rPr>
              <a:t>الاصل</a:t>
            </a:r>
            <a:r>
              <a:rPr lang="ar-IQ" sz="3600" b="1" dirty="0" smtClean="0">
                <a:solidFill>
                  <a:schemeClr val="tx1"/>
                </a:solidFill>
              </a:rPr>
              <a:t> في مواعيد دورية وعند الانتهاء من دفع قيمة </a:t>
            </a:r>
            <a:r>
              <a:rPr lang="ar-IQ" sz="3600" b="1" dirty="0" err="1" smtClean="0">
                <a:solidFill>
                  <a:schemeClr val="tx1"/>
                </a:solidFill>
              </a:rPr>
              <a:t>الاصل</a:t>
            </a:r>
            <a:r>
              <a:rPr lang="ar-IQ" sz="3600" b="1" dirty="0" smtClean="0">
                <a:solidFill>
                  <a:schemeClr val="tx1"/>
                </a:solidFill>
              </a:rPr>
              <a:t> بالكامل تنتقل ملكية الآلات </a:t>
            </a:r>
            <a:r>
              <a:rPr lang="ar-IQ" sz="3600" b="1" dirty="0" err="1" smtClean="0">
                <a:solidFill>
                  <a:schemeClr val="tx1"/>
                </a:solidFill>
              </a:rPr>
              <a:t>الى</a:t>
            </a:r>
            <a:r>
              <a:rPr lang="ar-IQ" sz="3600" b="1" dirty="0" smtClean="0">
                <a:solidFill>
                  <a:schemeClr val="tx1"/>
                </a:solidFill>
              </a:rPr>
              <a:t> الشركة المشترية ويلاحظ </a:t>
            </a:r>
            <a:r>
              <a:rPr lang="ar-IQ" sz="3600" b="1" dirty="0" err="1" smtClean="0">
                <a:solidFill>
                  <a:schemeClr val="tx1"/>
                </a:solidFill>
              </a:rPr>
              <a:t>ان</a:t>
            </a:r>
            <a:r>
              <a:rPr lang="ar-IQ" sz="3600" b="1" dirty="0" smtClean="0">
                <a:solidFill>
                  <a:schemeClr val="tx1"/>
                </a:solidFill>
              </a:rPr>
              <a:t> هذا النوع مشابه لطريقة التمويل باستئجار </a:t>
            </a:r>
            <a:r>
              <a:rPr lang="ar-IQ" sz="3600" b="1" dirty="0" err="1" smtClean="0">
                <a:solidFill>
                  <a:schemeClr val="tx1"/>
                </a:solidFill>
              </a:rPr>
              <a:t>الاصل</a:t>
            </a:r>
            <a:r>
              <a:rPr lang="ar-IQ" sz="3600" b="1" dirty="0" smtClean="0">
                <a:solidFill>
                  <a:schemeClr val="tx1"/>
                </a:solidFill>
              </a:rPr>
              <a:t>. </a:t>
            </a:r>
            <a:endParaRPr lang="en-US" sz="3600" b="1" dirty="0" smtClean="0">
              <a:solidFill>
                <a:schemeClr val="tx1"/>
              </a:solidFill>
            </a:endParaRPr>
          </a:p>
          <a:p>
            <a:endParaRPr lang="ar-IQ" sz="3600" b="1" dirty="0">
              <a:solidFill>
                <a:schemeClr val="tx1"/>
              </a:solidFill>
            </a:endParaRPr>
          </a:p>
        </p:txBody>
      </p:sp>
    </p:spTree>
  </p:cSld>
  <p:clrMapOvr>
    <a:masterClrMapping/>
  </p:clrMapOvr>
  <p:transition>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457200"/>
            <a:ext cx="8988552" cy="6140152"/>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r"/>
            <a:r>
              <a:rPr lang="ar-IQ" b="1" u="sng" dirty="0" err="1" smtClean="0"/>
              <a:t>اولا</a:t>
            </a:r>
            <a:r>
              <a:rPr lang="ar-IQ" b="1" u="sng" dirty="0" smtClean="0"/>
              <a:t> : مفهوم التمويل</a:t>
            </a:r>
            <a:r>
              <a:rPr lang="en-US" dirty="0" smtClean="0"/>
              <a:t/>
            </a:r>
            <a:br>
              <a:rPr lang="en-US" dirty="0" smtClean="0"/>
            </a:br>
            <a:r>
              <a:rPr lang="ar-IQ" dirty="0" smtClean="0"/>
              <a:t>      </a:t>
            </a:r>
            <a:r>
              <a:rPr lang="ar-IQ" b="1" dirty="0" smtClean="0">
                <a:solidFill>
                  <a:schemeClr val="tx1"/>
                </a:solidFill>
              </a:rPr>
              <a:t>يعرف التمويل</a:t>
            </a:r>
            <a:r>
              <a:rPr lang="en-US" b="1" dirty="0" smtClean="0">
                <a:solidFill>
                  <a:schemeClr val="tx1"/>
                </a:solidFill>
              </a:rPr>
              <a:t>Funding </a:t>
            </a:r>
            <a:r>
              <a:rPr lang="ar-IQ" b="1" dirty="0" smtClean="0">
                <a:solidFill>
                  <a:schemeClr val="tx1"/>
                </a:solidFill>
              </a:rPr>
              <a:t> بأنه : توفير الموارد المالية (السيولة النقدية) اللازمة للاستثمار والتي يحتاجها المشروع سواء أكان المشروع صناعياً </a:t>
            </a:r>
            <a:r>
              <a:rPr lang="ar-IQ" b="1" dirty="0" err="1" smtClean="0">
                <a:solidFill>
                  <a:schemeClr val="tx1"/>
                </a:solidFill>
              </a:rPr>
              <a:t>او</a:t>
            </a:r>
            <a:r>
              <a:rPr lang="ar-IQ" b="1" dirty="0" smtClean="0">
                <a:solidFill>
                  <a:schemeClr val="tx1"/>
                </a:solidFill>
              </a:rPr>
              <a:t> زراعي </a:t>
            </a:r>
            <a:r>
              <a:rPr lang="ar-IQ" b="1" dirty="0" err="1" smtClean="0">
                <a:solidFill>
                  <a:schemeClr val="tx1"/>
                </a:solidFill>
              </a:rPr>
              <a:t>او</a:t>
            </a:r>
            <a:r>
              <a:rPr lang="ar-IQ" b="1" dirty="0" smtClean="0">
                <a:solidFill>
                  <a:schemeClr val="tx1"/>
                </a:solidFill>
              </a:rPr>
              <a:t> خدمي (سياحي) من اجل </a:t>
            </a:r>
            <a:r>
              <a:rPr lang="ar-IQ" b="1" dirty="0" err="1" smtClean="0">
                <a:solidFill>
                  <a:schemeClr val="tx1"/>
                </a:solidFill>
              </a:rPr>
              <a:t>انفاقها</a:t>
            </a:r>
            <a:r>
              <a:rPr lang="ar-IQ" b="1" dirty="0" smtClean="0">
                <a:solidFill>
                  <a:schemeClr val="tx1"/>
                </a:solidFill>
              </a:rPr>
              <a:t> على الاستثمار وتكوين رأس المال الثابت بهدف زيادة </a:t>
            </a:r>
            <a:r>
              <a:rPr lang="ar-IQ" b="1" dirty="0" err="1" smtClean="0">
                <a:solidFill>
                  <a:schemeClr val="tx1"/>
                </a:solidFill>
              </a:rPr>
              <a:t>الانتاج</a:t>
            </a:r>
            <a:r>
              <a:rPr lang="ar-IQ" b="1" dirty="0" smtClean="0">
                <a:solidFill>
                  <a:schemeClr val="tx1"/>
                </a:solidFill>
              </a:rPr>
              <a:t> والاستهلاك. </a:t>
            </a:r>
            <a:r>
              <a:rPr lang="en-US" b="1" dirty="0" smtClean="0">
                <a:solidFill>
                  <a:schemeClr val="tx1"/>
                </a:solidFill>
              </a:rPr>
              <a:t/>
            </a:r>
            <a:br>
              <a:rPr lang="en-US" b="1" dirty="0" smtClean="0">
                <a:solidFill>
                  <a:schemeClr val="tx1"/>
                </a:solidFill>
              </a:rPr>
            </a:br>
            <a:r>
              <a:rPr lang="ar-IQ" b="1" dirty="0" smtClean="0">
                <a:solidFill>
                  <a:schemeClr val="tx1"/>
                </a:solidFill>
              </a:rPr>
              <a:t> ويعرف </a:t>
            </a:r>
            <a:r>
              <a:rPr lang="ar-IQ" b="1" dirty="0" err="1" smtClean="0">
                <a:solidFill>
                  <a:schemeClr val="tx1"/>
                </a:solidFill>
              </a:rPr>
              <a:t>ايضاً</a:t>
            </a:r>
            <a:r>
              <a:rPr lang="ar-IQ" b="1" dirty="0" smtClean="0">
                <a:solidFill>
                  <a:schemeClr val="tx1"/>
                </a:solidFill>
              </a:rPr>
              <a:t> على انه : عملية تجارية تختص بكل ما يحدث في الشركة </a:t>
            </a:r>
            <a:r>
              <a:rPr lang="ar-IQ" b="1" dirty="0" err="1" smtClean="0">
                <a:solidFill>
                  <a:schemeClr val="tx1"/>
                </a:solidFill>
              </a:rPr>
              <a:t>او</a:t>
            </a:r>
            <a:r>
              <a:rPr lang="ar-IQ" b="1" dirty="0" smtClean="0">
                <a:solidFill>
                  <a:schemeClr val="tx1"/>
                </a:solidFill>
              </a:rPr>
              <a:t> المنشاة السياحية من العمليات المالية الهامة والتي تتصل مباشرة بالنقدية ويشتمل على </a:t>
            </a:r>
            <a:r>
              <a:rPr lang="ar-IQ" b="1" dirty="0" err="1" smtClean="0">
                <a:solidFill>
                  <a:schemeClr val="tx1"/>
                </a:solidFill>
              </a:rPr>
              <a:t>الاعمال</a:t>
            </a:r>
            <a:r>
              <a:rPr lang="ar-IQ" b="1" dirty="0" smtClean="0">
                <a:solidFill>
                  <a:schemeClr val="tx1"/>
                </a:solidFill>
              </a:rPr>
              <a:t> التي يقوم </a:t>
            </a:r>
            <a:r>
              <a:rPr lang="ar-IQ" b="1" dirty="0" err="1" smtClean="0">
                <a:solidFill>
                  <a:schemeClr val="tx1"/>
                </a:solidFill>
              </a:rPr>
              <a:t>بها</a:t>
            </a:r>
            <a:r>
              <a:rPr lang="ar-IQ" b="1" dirty="0" smtClean="0">
                <a:solidFill>
                  <a:schemeClr val="tx1"/>
                </a:solidFill>
              </a:rPr>
              <a:t> المدير المالي </a:t>
            </a:r>
            <a:r>
              <a:rPr lang="ar-IQ" b="1" dirty="0" err="1" smtClean="0">
                <a:solidFill>
                  <a:schemeClr val="tx1"/>
                </a:solidFill>
              </a:rPr>
              <a:t>المسؤول</a:t>
            </a:r>
            <a:r>
              <a:rPr lang="ar-IQ" b="1" dirty="0" smtClean="0">
                <a:solidFill>
                  <a:schemeClr val="tx1"/>
                </a:solidFill>
              </a:rPr>
              <a:t> بالحصول على </a:t>
            </a:r>
            <a:r>
              <a:rPr lang="ar-IQ" b="1" dirty="0" err="1" smtClean="0">
                <a:solidFill>
                  <a:schemeClr val="tx1"/>
                </a:solidFill>
              </a:rPr>
              <a:t>الاموال</a:t>
            </a:r>
            <a:r>
              <a:rPr lang="ar-IQ" b="1" dirty="0" smtClean="0">
                <a:solidFill>
                  <a:schemeClr val="tx1"/>
                </a:solidFill>
              </a:rPr>
              <a:t> وإدارتها لاستخدامها في الشركة السياحية. </a:t>
            </a:r>
            <a:r>
              <a:rPr lang="en-US" b="1" dirty="0" smtClean="0">
                <a:solidFill>
                  <a:schemeClr val="tx1"/>
                </a:solidFill>
              </a:rPr>
              <a:t/>
            </a:r>
            <a:br>
              <a:rPr lang="en-US" b="1" dirty="0" smtClean="0">
                <a:solidFill>
                  <a:schemeClr val="tx1"/>
                </a:solidFill>
              </a:rPr>
            </a:br>
            <a:endParaRPr lang="ar-IQ" b="1"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188640"/>
            <a:ext cx="8503920" cy="5910408"/>
          </a:xfrm>
        </p:spPr>
        <p:style>
          <a:lnRef idx="3">
            <a:schemeClr val="lt1"/>
          </a:lnRef>
          <a:fillRef idx="1">
            <a:schemeClr val="accent4"/>
          </a:fillRef>
          <a:effectRef idx="1">
            <a:schemeClr val="accent4"/>
          </a:effectRef>
          <a:fontRef idx="minor">
            <a:schemeClr val="lt1"/>
          </a:fontRef>
        </p:style>
        <p:txBody>
          <a:bodyPr>
            <a:normAutofit/>
          </a:bodyPr>
          <a:lstStyle/>
          <a:p>
            <a:endParaRPr lang="ar-IQ" sz="4000" dirty="0" smtClean="0"/>
          </a:p>
          <a:p>
            <a:r>
              <a:rPr lang="ar-IQ" sz="4000" dirty="0" smtClean="0"/>
              <a:t>وأخيراً لابد من التأكيد بأن العديد من الشركات السياحية تستخدم طرق </a:t>
            </a:r>
            <a:r>
              <a:rPr lang="ar-IQ" sz="4000" dirty="0" err="1" smtClean="0"/>
              <a:t>اخرى</a:t>
            </a:r>
            <a:r>
              <a:rPr lang="ar-IQ" sz="4000" dirty="0" smtClean="0"/>
              <a:t> غير مباشرة للحصول على السيولة النقدية خاصة </a:t>
            </a:r>
            <a:r>
              <a:rPr lang="ar-IQ" sz="4000" dirty="0" err="1" smtClean="0"/>
              <a:t>اذا</a:t>
            </a:r>
            <a:r>
              <a:rPr lang="ar-IQ" sz="4000" dirty="0" smtClean="0"/>
              <a:t> كانت الشركة السياحية تتمتع بسمعة وشعبية عالية وذات سياسة </a:t>
            </a:r>
            <a:r>
              <a:rPr lang="ar-IQ" sz="4000" dirty="0" err="1" smtClean="0"/>
              <a:t>ادارية</a:t>
            </a:r>
            <a:r>
              <a:rPr lang="ar-IQ" sz="4000" dirty="0" smtClean="0"/>
              <a:t> </a:t>
            </a:r>
            <a:r>
              <a:rPr lang="ar-IQ" sz="4000" dirty="0" err="1" smtClean="0"/>
              <a:t>كفوءة</a:t>
            </a:r>
            <a:r>
              <a:rPr lang="ar-IQ" sz="4000" dirty="0" smtClean="0"/>
              <a:t> ومقتدرة ومن هذه الطرق </a:t>
            </a:r>
            <a:r>
              <a:rPr lang="ar-IQ" sz="4000" dirty="0" err="1" smtClean="0"/>
              <a:t>الاتية</a:t>
            </a:r>
            <a:r>
              <a:rPr lang="ar-IQ" sz="4000" dirty="0" smtClean="0"/>
              <a:t>: </a:t>
            </a:r>
            <a:endParaRPr lang="en-US" sz="4000" dirty="0"/>
          </a:p>
        </p:txBody>
      </p:sp>
    </p:spTree>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0"/>
            <a:ext cx="8503920" cy="6099048"/>
          </a:xfrm>
        </p:spPr>
        <p:style>
          <a:lnRef idx="3">
            <a:schemeClr val="lt1"/>
          </a:lnRef>
          <a:fillRef idx="1">
            <a:schemeClr val="accent1"/>
          </a:fillRef>
          <a:effectRef idx="1">
            <a:schemeClr val="accent1"/>
          </a:effectRef>
          <a:fontRef idx="minor">
            <a:schemeClr val="lt1"/>
          </a:fontRef>
        </p:style>
        <p:txBody>
          <a:bodyPr>
            <a:normAutofit/>
          </a:bodyPr>
          <a:lstStyle/>
          <a:p>
            <a:pPr lvl="0"/>
            <a:r>
              <a:rPr lang="ar-IQ" sz="4000" b="1" dirty="0" smtClean="0">
                <a:solidFill>
                  <a:schemeClr val="tx1"/>
                </a:solidFill>
              </a:rPr>
              <a:t>فوائد القسط </a:t>
            </a:r>
            <a:r>
              <a:rPr lang="ar-IQ" sz="4000" b="1" dirty="0" err="1" smtClean="0">
                <a:solidFill>
                  <a:schemeClr val="tx1"/>
                </a:solidFill>
              </a:rPr>
              <a:t>الاول</a:t>
            </a:r>
            <a:r>
              <a:rPr lang="ar-IQ" sz="4000" b="1" dirty="0" smtClean="0">
                <a:solidFill>
                  <a:schemeClr val="tx1"/>
                </a:solidFill>
              </a:rPr>
              <a:t> (العربون)</a:t>
            </a:r>
            <a:r>
              <a:rPr lang="en-US" sz="4000" b="1" dirty="0" smtClean="0">
                <a:solidFill>
                  <a:schemeClr val="tx1"/>
                </a:solidFill>
              </a:rPr>
              <a:t>Deposit </a:t>
            </a:r>
            <a:r>
              <a:rPr lang="ar-IQ" sz="4000" b="1" dirty="0" smtClean="0">
                <a:solidFill>
                  <a:schemeClr val="tx1"/>
                </a:solidFill>
              </a:rPr>
              <a:t>: </a:t>
            </a:r>
          </a:p>
          <a:p>
            <a:pPr lvl="0"/>
            <a:r>
              <a:rPr lang="ar-IQ" b="1" dirty="0" smtClean="0">
                <a:solidFill>
                  <a:schemeClr val="tx1"/>
                </a:solidFill>
              </a:rPr>
              <a:t>التي تجنيها </a:t>
            </a:r>
            <a:r>
              <a:rPr lang="ar-IQ" b="1" dirty="0" err="1" smtClean="0">
                <a:solidFill>
                  <a:schemeClr val="tx1"/>
                </a:solidFill>
              </a:rPr>
              <a:t>ادارة</a:t>
            </a:r>
            <a:r>
              <a:rPr lang="ar-IQ" b="1" dirty="0" smtClean="0">
                <a:solidFill>
                  <a:schemeClr val="tx1"/>
                </a:solidFill>
              </a:rPr>
              <a:t> الشركات السياحية من الزبائن عند قيامهم بالحجز المسبق لموسم الذروة السياحية حيث يقوم السياح بمثل هذا </a:t>
            </a:r>
            <a:r>
              <a:rPr lang="ar-IQ" b="1" dirty="0" err="1" smtClean="0">
                <a:solidFill>
                  <a:schemeClr val="tx1"/>
                </a:solidFill>
              </a:rPr>
              <a:t>الاجراء</a:t>
            </a:r>
            <a:r>
              <a:rPr lang="ar-IQ" b="1" dirty="0" smtClean="0">
                <a:solidFill>
                  <a:schemeClr val="tx1"/>
                </a:solidFill>
              </a:rPr>
              <a:t> </a:t>
            </a:r>
            <a:r>
              <a:rPr lang="ar-IQ" b="1" dirty="0" err="1" smtClean="0">
                <a:solidFill>
                  <a:schemeClr val="tx1"/>
                </a:solidFill>
              </a:rPr>
              <a:t>اما</a:t>
            </a:r>
            <a:r>
              <a:rPr lang="ar-IQ" b="1" dirty="0" smtClean="0">
                <a:solidFill>
                  <a:schemeClr val="tx1"/>
                </a:solidFill>
              </a:rPr>
              <a:t> لضمان حجزهم في مواسم الذروة السياحي </a:t>
            </a:r>
            <a:r>
              <a:rPr lang="ar-IQ" b="1" dirty="0" err="1" smtClean="0">
                <a:solidFill>
                  <a:schemeClr val="tx1"/>
                </a:solidFill>
              </a:rPr>
              <a:t>او</a:t>
            </a:r>
            <a:r>
              <a:rPr lang="ar-IQ" b="1" dirty="0" smtClean="0">
                <a:solidFill>
                  <a:schemeClr val="tx1"/>
                </a:solidFill>
              </a:rPr>
              <a:t> للحصول على بعض التخفيض في مواسم الكساد السياحي، وكمثال على ذلك حصلت شركة توماس كوك البريطانية للسياحة والسفر على مبلغ </a:t>
            </a:r>
            <a:r>
              <a:rPr lang="en-US" b="1" dirty="0" smtClean="0">
                <a:solidFill>
                  <a:schemeClr val="tx1"/>
                </a:solidFill>
              </a:rPr>
              <a:t>19.500.000</a:t>
            </a:r>
            <a:r>
              <a:rPr lang="ar-IQ" b="1" dirty="0" smtClean="0">
                <a:solidFill>
                  <a:schemeClr val="tx1"/>
                </a:solidFill>
              </a:rPr>
              <a:t> </a:t>
            </a:r>
            <a:r>
              <a:rPr lang="ar-IQ" b="1" dirty="0" err="1" smtClean="0">
                <a:solidFill>
                  <a:schemeClr val="tx1"/>
                </a:solidFill>
              </a:rPr>
              <a:t>باون</a:t>
            </a:r>
            <a:r>
              <a:rPr lang="ar-IQ" b="1" dirty="0" smtClean="0">
                <a:solidFill>
                  <a:schemeClr val="tx1"/>
                </a:solidFill>
              </a:rPr>
              <a:t> عندما جمعت مبلغ </a:t>
            </a:r>
            <a:r>
              <a:rPr lang="en-US" b="1" dirty="0" smtClean="0">
                <a:solidFill>
                  <a:schemeClr val="tx1"/>
                </a:solidFill>
              </a:rPr>
              <a:t>(60)</a:t>
            </a:r>
            <a:r>
              <a:rPr lang="ar-IQ" b="1" dirty="0" smtClean="0">
                <a:solidFill>
                  <a:schemeClr val="tx1"/>
                </a:solidFill>
              </a:rPr>
              <a:t> </a:t>
            </a:r>
            <a:r>
              <a:rPr lang="ar-IQ" b="1" dirty="0" err="1" smtClean="0">
                <a:solidFill>
                  <a:schemeClr val="tx1"/>
                </a:solidFill>
              </a:rPr>
              <a:t>باون</a:t>
            </a:r>
            <a:r>
              <a:rPr lang="ar-IQ" b="1" dirty="0" smtClean="0">
                <a:solidFill>
                  <a:schemeClr val="tx1"/>
                </a:solidFill>
              </a:rPr>
              <a:t> كدفعة </a:t>
            </a:r>
            <a:r>
              <a:rPr lang="ar-IQ" b="1" dirty="0" err="1" smtClean="0">
                <a:solidFill>
                  <a:schemeClr val="tx1"/>
                </a:solidFill>
              </a:rPr>
              <a:t>اولى</a:t>
            </a:r>
            <a:r>
              <a:rPr lang="ar-IQ" b="1" dirty="0" smtClean="0">
                <a:solidFill>
                  <a:schemeClr val="tx1"/>
                </a:solidFill>
              </a:rPr>
              <a:t> لحوالي </a:t>
            </a:r>
            <a:r>
              <a:rPr lang="en-US" b="1" dirty="0" smtClean="0">
                <a:solidFill>
                  <a:schemeClr val="tx1"/>
                </a:solidFill>
              </a:rPr>
              <a:t>350.000</a:t>
            </a:r>
            <a:r>
              <a:rPr lang="ar-IQ" b="1" dirty="0" smtClean="0">
                <a:solidFill>
                  <a:schemeClr val="tx1"/>
                </a:solidFill>
              </a:rPr>
              <a:t> بطاقة حجز وبمعنى </a:t>
            </a:r>
            <a:r>
              <a:rPr lang="ar-IQ" b="1" dirty="0" err="1" smtClean="0">
                <a:solidFill>
                  <a:schemeClr val="tx1"/>
                </a:solidFill>
              </a:rPr>
              <a:t>اخر</a:t>
            </a:r>
            <a:r>
              <a:rPr lang="ar-IQ" b="1" dirty="0" smtClean="0">
                <a:solidFill>
                  <a:schemeClr val="tx1"/>
                </a:solidFill>
              </a:rPr>
              <a:t> فان جزء من حجوزات الفنادق ووسائط النقل المستخدمة في رحلاتها </a:t>
            </a:r>
            <a:r>
              <a:rPr lang="ar-IQ" b="1" dirty="0" err="1" smtClean="0">
                <a:solidFill>
                  <a:schemeClr val="tx1"/>
                </a:solidFill>
              </a:rPr>
              <a:t>المرزومة</a:t>
            </a:r>
            <a:r>
              <a:rPr lang="ar-IQ" b="1" dirty="0" smtClean="0">
                <a:solidFill>
                  <a:schemeClr val="tx1"/>
                </a:solidFill>
              </a:rPr>
              <a:t> قد تم دفعها من قبل المشاركين وليس من رأس مالها العامل. ومن ناحية </a:t>
            </a:r>
            <a:r>
              <a:rPr lang="ar-IQ" b="1" dirty="0" err="1" smtClean="0">
                <a:solidFill>
                  <a:schemeClr val="tx1"/>
                </a:solidFill>
              </a:rPr>
              <a:t>اخرى</a:t>
            </a:r>
            <a:r>
              <a:rPr lang="ar-IQ" b="1" dirty="0" smtClean="0">
                <a:solidFill>
                  <a:schemeClr val="tx1"/>
                </a:solidFill>
              </a:rPr>
              <a:t> فقد تم استلام الدفعة </a:t>
            </a:r>
            <a:r>
              <a:rPr lang="ar-IQ" b="1" dirty="0" err="1" smtClean="0">
                <a:solidFill>
                  <a:schemeClr val="tx1"/>
                </a:solidFill>
              </a:rPr>
              <a:t>الاولى</a:t>
            </a:r>
            <a:r>
              <a:rPr lang="ar-IQ" b="1" dirty="0" smtClean="0">
                <a:solidFill>
                  <a:schemeClr val="tx1"/>
                </a:solidFill>
              </a:rPr>
              <a:t> قبل شهرين من تنفيذ الرحلة بينما تقوم الشركة بعمل موازنتها الحسابية مع الشركات الناقلة </a:t>
            </a:r>
            <a:r>
              <a:rPr lang="ar-IQ" b="1" dirty="0" err="1" smtClean="0">
                <a:solidFill>
                  <a:schemeClr val="tx1"/>
                </a:solidFill>
              </a:rPr>
              <a:t>او</a:t>
            </a:r>
            <a:r>
              <a:rPr lang="ar-IQ" b="1" dirty="0" smtClean="0">
                <a:solidFill>
                  <a:schemeClr val="tx1"/>
                </a:solidFill>
              </a:rPr>
              <a:t> الفنادق قبل بضعة </a:t>
            </a:r>
            <a:r>
              <a:rPr lang="ar-IQ" b="1" dirty="0" err="1" smtClean="0">
                <a:solidFill>
                  <a:schemeClr val="tx1"/>
                </a:solidFill>
              </a:rPr>
              <a:t>ايام</a:t>
            </a:r>
            <a:r>
              <a:rPr lang="ar-IQ" b="1" dirty="0" smtClean="0">
                <a:solidFill>
                  <a:schemeClr val="tx1"/>
                </a:solidFill>
              </a:rPr>
              <a:t> من تنفيذ الرحلة وهذا يعني </a:t>
            </a:r>
            <a:r>
              <a:rPr lang="ar-IQ" b="1" dirty="0" err="1" smtClean="0">
                <a:solidFill>
                  <a:schemeClr val="tx1"/>
                </a:solidFill>
              </a:rPr>
              <a:t>ان</a:t>
            </a:r>
            <a:r>
              <a:rPr lang="ar-IQ" b="1" dirty="0" smtClean="0">
                <a:solidFill>
                  <a:schemeClr val="tx1"/>
                </a:solidFill>
              </a:rPr>
              <a:t> </a:t>
            </a:r>
            <a:r>
              <a:rPr lang="ar-IQ" b="1" dirty="0" err="1" smtClean="0">
                <a:solidFill>
                  <a:schemeClr val="tx1"/>
                </a:solidFill>
              </a:rPr>
              <a:t>امكانية</a:t>
            </a:r>
            <a:r>
              <a:rPr lang="ar-IQ" b="1" dirty="0" smtClean="0">
                <a:solidFill>
                  <a:schemeClr val="tx1"/>
                </a:solidFill>
              </a:rPr>
              <a:t> استثمار </a:t>
            </a:r>
            <a:r>
              <a:rPr lang="ar-IQ" b="1" dirty="0" err="1" smtClean="0">
                <a:solidFill>
                  <a:schemeClr val="tx1"/>
                </a:solidFill>
              </a:rPr>
              <a:t>الاموال</a:t>
            </a:r>
            <a:r>
              <a:rPr lang="ar-IQ" b="1" dirty="0" smtClean="0">
                <a:solidFill>
                  <a:schemeClr val="tx1"/>
                </a:solidFill>
              </a:rPr>
              <a:t> لأجيال قصيرة من قبل الشركة الناقلة يصبح وارداً. </a:t>
            </a:r>
            <a:endParaRPr lang="en-US" b="1" dirty="0" smtClean="0">
              <a:solidFill>
                <a:schemeClr val="tx1"/>
              </a:solidFill>
            </a:endParaRPr>
          </a:p>
          <a:p>
            <a:endParaRPr lang="ar-IQ" b="1" dirty="0"/>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260648"/>
            <a:ext cx="8503920" cy="583840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ar-IQ" sz="4000" b="1" dirty="0" smtClean="0">
                <a:solidFill>
                  <a:schemeClr val="tx1"/>
                </a:solidFill>
              </a:rPr>
              <a:t>رسوم </a:t>
            </a:r>
            <a:r>
              <a:rPr lang="ar-IQ" sz="4000" b="1" dirty="0" err="1" smtClean="0">
                <a:solidFill>
                  <a:schemeClr val="tx1"/>
                </a:solidFill>
              </a:rPr>
              <a:t>الغاء</a:t>
            </a:r>
            <a:r>
              <a:rPr lang="ar-IQ" sz="4000" b="1" dirty="0" smtClean="0">
                <a:solidFill>
                  <a:schemeClr val="tx1"/>
                </a:solidFill>
              </a:rPr>
              <a:t> الحجز</a:t>
            </a:r>
            <a:r>
              <a:rPr lang="en-US" sz="4000" b="1" dirty="0" smtClean="0">
                <a:solidFill>
                  <a:schemeClr val="tx1"/>
                </a:solidFill>
              </a:rPr>
              <a:t>Cancellation Cost </a:t>
            </a:r>
            <a:r>
              <a:rPr lang="ar-IQ" sz="4000" b="1" dirty="0" smtClean="0">
                <a:solidFill>
                  <a:schemeClr val="tx1"/>
                </a:solidFill>
              </a:rPr>
              <a:t>: </a:t>
            </a:r>
          </a:p>
          <a:p>
            <a:r>
              <a:rPr lang="ar-IQ" sz="4000" b="1" dirty="0" smtClean="0">
                <a:solidFill>
                  <a:schemeClr val="tx1"/>
                </a:solidFill>
              </a:rPr>
              <a:t>حيث تقوم الشركات السياحية بفرض رسوم محددة لإلغاء حجز الضيوف وتعتمد حجم هذه الرسوم على موعد </a:t>
            </a:r>
            <a:r>
              <a:rPr lang="ar-IQ" sz="4000" b="1" dirty="0" err="1" smtClean="0">
                <a:solidFill>
                  <a:schemeClr val="tx1"/>
                </a:solidFill>
              </a:rPr>
              <a:t>الالغاء</a:t>
            </a:r>
            <a:r>
              <a:rPr lang="ar-IQ" sz="4000" b="1" dirty="0" smtClean="0">
                <a:solidFill>
                  <a:schemeClr val="tx1"/>
                </a:solidFill>
              </a:rPr>
              <a:t> فكلما كان الموعد قريبا تصبح الرسوم عالية والعكس صحيح وقد تستوفى من المشارك جميع المبالغ </a:t>
            </a:r>
            <a:r>
              <a:rPr lang="ar-IQ" sz="4000" b="1" dirty="0" err="1" smtClean="0">
                <a:solidFill>
                  <a:schemeClr val="tx1"/>
                </a:solidFill>
              </a:rPr>
              <a:t>اذا</a:t>
            </a:r>
            <a:r>
              <a:rPr lang="ar-IQ" sz="4000" b="1" dirty="0" smtClean="0">
                <a:solidFill>
                  <a:schemeClr val="tx1"/>
                </a:solidFill>
              </a:rPr>
              <a:t> ما تم </a:t>
            </a:r>
            <a:r>
              <a:rPr lang="ar-IQ" sz="4000" b="1" dirty="0" err="1" smtClean="0">
                <a:solidFill>
                  <a:schemeClr val="tx1"/>
                </a:solidFill>
              </a:rPr>
              <a:t>الغاء</a:t>
            </a:r>
            <a:r>
              <a:rPr lang="ar-IQ" sz="4000" b="1" dirty="0" smtClean="0">
                <a:solidFill>
                  <a:schemeClr val="tx1"/>
                </a:solidFill>
              </a:rPr>
              <a:t> الحجز في يوم الوصول المتوقع </a:t>
            </a:r>
            <a:r>
              <a:rPr lang="ar-IQ" sz="4000" b="1" dirty="0" err="1" smtClean="0">
                <a:solidFill>
                  <a:schemeClr val="tx1"/>
                </a:solidFill>
              </a:rPr>
              <a:t>او</a:t>
            </a:r>
            <a:r>
              <a:rPr lang="ar-IQ" sz="4000" b="1" dirty="0" smtClean="0">
                <a:solidFill>
                  <a:schemeClr val="tx1"/>
                </a:solidFill>
              </a:rPr>
              <a:t> بعده. </a:t>
            </a:r>
            <a:endParaRPr lang="ar-IQ" sz="4000" b="1" dirty="0">
              <a:solidFill>
                <a:schemeClr val="tx1"/>
              </a:solidFill>
            </a:endParaRPr>
          </a:p>
        </p:txBody>
      </p:sp>
    </p:spTree>
  </p:cSld>
  <p:clrMapOvr>
    <a:masterClrMapping/>
  </p:clrMapOvr>
  <p:transition>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260648"/>
            <a:ext cx="8503920" cy="5838400"/>
          </a:xfrm>
        </p:spPr>
        <p:style>
          <a:lnRef idx="2">
            <a:schemeClr val="accent1">
              <a:shade val="50000"/>
            </a:schemeClr>
          </a:lnRef>
          <a:fillRef idx="1">
            <a:schemeClr val="accent1"/>
          </a:fillRef>
          <a:effectRef idx="0">
            <a:schemeClr val="accent1"/>
          </a:effectRef>
          <a:fontRef idx="minor">
            <a:schemeClr val="lt1"/>
          </a:fontRef>
        </p:style>
        <p:txBody>
          <a:bodyPr>
            <a:normAutofit lnSpcReduction="10000"/>
          </a:bodyPr>
          <a:lstStyle/>
          <a:p>
            <a:pPr lvl="0"/>
            <a:r>
              <a:rPr lang="ar-IQ" sz="4400" b="1" dirty="0" err="1" smtClean="0">
                <a:solidFill>
                  <a:schemeClr val="tx1"/>
                </a:solidFill>
              </a:rPr>
              <a:t>الاضافات</a:t>
            </a:r>
            <a:r>
              <a:rPr lang="ar-IQ" sz="4400" b="1" dirty="0" smtClean="0">
                <a:solidFill>
                  <a:schemeClr val="tx1"/>
                </a:solidFill>
              </a:rPr>
              <a:t> على برامج الرحلة</a:t>
            </a:r>
            <a:r>
              <a:rPr lang="en-US" sz="4400" b="1" dirty="0" smtClean="0">
                <a:solidFill>
                  <a:schemeClr val="tx1"/>
                </a:solidFill>
              </a:rPr>
              <a:t>Amendment Cost </a:t>
            </a:r>
            <a:r>
              <a:rPr lang="ar-IQ" sz="4400" b="1" dirty="0" smtClean="0">
                <a:solidFill>
                  <a:schemeClr val="tx1"/>
                </a:solidFill>
              </a:rPr>
              <a:t>: </a:t>
            </a:r>
          </a:p>
          <a:p>
            <a:pPr lvl="0"/>
            <a:r>
              <a:rPr lang="ar-IQ" sz="4400" b="1" dirty="0" smtClean="0">
                <a:solidFill>
                  <a:schemeClr val="tx1"/>
                </a:solidFill>
              </a:rPr>
              <a:t>مثال ذلك تقوم بعض الشركات السياحية بعمل برامج </a:t>
            </a:r>
            <a:r>
              <a:rPr lang="ar-IQ" sz="4400" b="1" dirty="0" err="1" smtClean="0">
                <a:solidFill>
                  <a:schemeClr val="tx1"/>
                </a:solidFill>
              </a:rPr>
              <a:t>اضافية</a:t>
            </a:r>
            <a:r>
              <a:rPr lang="ar-IQ" sz="4400" b="1" dirty="0" smtClean="0">
                <a:solidFill>
                  <a:schemeClr val="tx1"/>
                </a:solidFill>
              </a:rPr>
              <a:t> لرحلات العطل لمشاهدة المعالم الحضارية والأثرية </a:t>
            </a:r>
            <a:r>
              <a:rPr lang="ar-IQ" sz="4400" b="1" dirty="0" err="1" smtClean="0">
                <a:solidFill>
                  <a:schemeClr val="tx1"/>
                </a:solidFill>
              </a:rPr>
              <a:t>او</a:t>
            </a:r>
            <a:r>
              <a:rPr lang="ar-IQ" sz="4400" b="1" dirty="0" smtClean="0">
                <a:solidFill>
                  <a:schemeClr val="tx1"/>
                </a:solidFill>
              </a:rPr>
              <a:t> الرحلات البحرية والقلاع والقصور ويتحمل المشارك تكاليف هذه الزيارات </a:t>
            </a:r>
            <a:r>
              <a:rPr lang="ar-IQ" sz="4400" b="1" dirty="0" err="1" smtClean="0">
                <a:solidFill>
                  <a:schemeClr val="tx1"/>
                </a:solidFill>
              </a:rPr>
              <a:t>الاضافية</a:t>
            </a:r>
            <a:r>
              <a:rPr lang="ar-IQ" sz="4400" b="1" dirty="0" smtClean="0">
                <a:solidFill>
                  <a:schemeClr val="tx1"/>
                </a:solidFill>
              </a:rPr>
              <a:t> وعلى نفقته الخاصة كونها لم تكن مشمولة ببرنامج الرحلة </a:t>
            </a:r>
            <a:r>
              <a:rPr lang="ar-IQ" sz="4400" b="1" dirty="0" err="1" smtClean="0">
                <a:solidFill>
                  <a:schemeClr val="tx1"/>
                </a:solidFill>
              </a:rPr>
              <a:t>الاصلي</a:t>
            </a:r>
            <a:r>
              <a:rPr lang="ar-IQ" sz="4400" b="1" dirty="0" smtClean="0">
                <a:solidFill>
                  <a:schemeClr val="tx1"/>
                </a:solidFill>
              </a:rPr>
              <a:t>. </a:t>
            </a:r>
            <a:endParaRPr lang="en-US" sz="4400" b="1" dirty="0" smtClean="0">
              <a:solidFill>
                <a:schemeClr val="tx1"/>
              </a:solidFill>
            </a:endParaRPr>
          </a:p>
          <a:p>
            <a:endParaRPr lang="ar-IQ" dirty="0"/>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260648"/>
            <a:ext cx="8503920" cy="5838400"/>
          </a:xfrm>
        </p:spPr>
        <p:style>
          <a:lnRef idx="2">
            <a:schemeClr val="accent1">
              <a:shade val="50000"/>
            </a:schemeClr>
          </a:lnRef>
          <a:fillRef idx="1">
            <a:schemeClr val="accent1"/>
          </a:fillRef>
          <a:effectRef idx="0">
            <a:schemeClr val="accent1"/>
          </a:effectRef>
          <a:fontRef idx="minor">
            <a:schemeClr val="lt1"/>
          </a:fontRef>
        </p:style>
        <p:txBody>
          <a:bodyPr/>
          <a:lstStyle/>
          <a:p>
            <a:pPr lvl="0"/>
            <a:r>
              <a:rPr lang="ar-IQ" sz="4400" b="1" dirty="0" err="1" smtClean="0">
                <a:solidFill>
                  <a:schemeClr val="tx1"/>
                </a:solidFill>
              </a:rPr>
              <a:t>ارباح</a:t>
            </a:r>
            <a:r>
              <a:rPr lang="ar-IQ" sz="4400" b="1" dirty="0" smtClean="0">
                <a:solidFill>
                  <a:schemeClr val="tx1"/>
                </a:solidFill>
              </a:rPr>
              <a:t> تأجير السيارات</a:t>
            </a:r>
            <a:r>
              <a:rPr lang="en-US" sz="4400" b="1" dirty="0" smtClean="0">
                <a:solidFill>
                  <a:schemeClr val="tx1"/>
                </a:solidFill>
              </a:rPr>
              <a:t>Car Rent </a:t>
            </a:r>
            <a:r>
              <a:rPr lang="ar-IQ" sz="4400" b="1" dirty="0" smtClean="0">
                <a:solidFill>
                  <a:schemeClr val="tx1"/>
                </a:solidFill>
              </a:rPr>
              <a:t>: </a:t>
            </a:r>
          </a:p>
          <a:p>
            <a:pPr lvl="0"/>
            <a:r>
              <a:rPr lang="ar-IQ" sz="4400" b="1" dirty="0" smtClean="0">
                <a:solidFill>
                  <a:schemeClr val="tx1"/>
                </a:solidFill>
              </a:rPr>
              <a:t>في مناطق القصد للمشاركين بالرحلة السياحية حيث تصل نسبة </a:t>
            </a:r>
            <a:r>
              <a:rPr lang="ar-IQ" sz="4400" b="1" dirty="0" err="1" smtClean="0">
                <a:solidFill>
                  <a:schemeClr val="tx1"/>
                </a:solidFill>
              </a:rPr>
              <a:t>القومسيون</a:t>
            </a:r>
            <a:r>
              <a:rPr lang="ar-IQ" sz="4400" b="1" dirty="0" smtClean="0">
                <a:solidFill>
                  <a:schemeClr val="tx1"/>
                </a:solidFill>
              </a:rPr>
              <a:t> </a:t>
            </a:r>
            <a:r>
              <a:rPr lang="en-US" sz="4400" b="1" dirty="0" smtClean="0">
                <a:solidFill>
                  <a:schemeClr val="tx1"/>
                </a:solidFill>
              </a:rPr>
              <a:t>Commission</a:t>
            </a:r>
            <a:r>
              <a:rPr lang="ar-IQ" sz="4400" b="1" dirty="0" smtClean="0">
                <a:solidFill>
                  <a:schemeClr val="tx1"/>
                </a:solidFill>
              </a:rPr>
              <a:t> </a:t>
            </a:r>
            <a:r>
              <a:rPr lang="ar-IQ" sz="4400" b="1" dirty="0" err="1" smtClean="0">
                <a:solidFill>
                  <a:schemeClr val="tx1"/>
                </a:solidFill>
              </a:rPr>
              <a:t>الى</a:t>
            </a:r>
            <a:r>
              <a:rPr lang="ar-IQ" sz="4400" b="1" dirty="0" smtClean="0">
                <a:solidFill>
                  <a:schemeClr val="tx1"/>
                </a:solidFill>
              </a:rPr>
              <a:t> حوالي 25% من كلف التأجير تأخذ مقدماً من الراغب في تأجير السيارة</a:t>
            </a:r>
            <a:r>
              <a:rPr lang="ar-IQ" dirty="0" smtClean="0"/>
              <a:t>. </a:t>
            </a:r>
            <a:endParaRPr lang="en-US" dirty="0" smtClean="0"/>
          </a:p>
          <a:p>
            <a:endParaRPr lang="ar-IQ" dirty="0"/>
          </a:p>
        </p:txBody>
      </p:sp>
    </p:spTree>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260648"/>
            <a:ext cx="8503920" cy="583840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lvl="0"/>
            <a:r>
              <a:rPr lang="ar-IQ" sz="4000" b="1" dirty="0" smtClean="0">
                <a:solidFill>
                  <a:schemeClr val="tx1"/>
                </a:solidFill>
              </a:rPr>
              <a:t>كلف التأمين </a:t>
            </a:r>
            <a:r>
              <a:rPr lang="en-US" sz="4000" b="1" dirty="0" smtClean="0">
                <a:solidFill>
                  <a:schemeClr val="tx1"/>
                </a:solidFill>
              </a:rPr>
              <a:t>Insurance</a:t>
            </a:r>
            <a:r>
              <a:rPr lang="ar-IQ" sz="4000" b="1" dirty="0" smtClean="0">
                <a:solidFill>
                  <a:schemeClr val="tx1"/>
                </a:solidFill>
              </a:rPr>
              <a:t>:</a:t>
            </a:r>
          </a:p>
          <a:p>
            <a:pPr lvl="0"/>
            <a:r>
              <a:rPr lang="ar-IQ" sz="4000" b="1" dirty="0" smtClean="0">
                <a:solidFill>
                  <a:schemeClr val="tx1"/>
                </a:solidFill>
              </a:rPr>
              <a:t> حيث تقوم الشركة بعمل </a:t>
            </a:r>
            <a:r>
              <a:rPr lang="ar-IQ" sz="4000" b="1" dirty="0" err="1" smtClean="0">
                <a:solidFill>
                  <a:schemeClr val="tx1"/>
                </a:solidFill>
              </a:rPr>
              <a:t>بوليصات</a:t>
            </a:r>
            <a:r>
              <a:rPr lang="ar-IQ" sz="4000" b="1" dirty="0" smtClean="0">
                <a:solidFill>
                  <a:schemeClr val="tx1"/>
                </a:solidFill>
              </a:rPr>
              <a:t> تأمين على حياة </a:t>
            </a:r>
            <a:r>
              <a:rPr lang="ar-IQ" sz="4000" b="1" dirty="0" err="1" smtClean="0">
                <a:solidFill>
                  <a:schemeClr val="tx1"/>
                </a:solidFill>
              </a:rPr>
              <a:t>الاشخاص</a:t>
            </a:r>
            <a:r>
              <a:rPr lang="ar-IQ" sz="4000" b="1" dirty="0" smtClean="0">
                <a:solidFill>
                  <a:schemeClr val="tx1"/>
                </a:solidFill>
              </a:rPr>
              <a:t> وأمتعتهم وبشكل </a:t>
            </a:r>
            <a:r>
              <a:rPr lang="ar-IQ" sz="4000" b="1" dirty="0" err="1" smtClean="0">
                <a:solidFill>
                  <a:schemeClr val="tx1"/>
                </a:solidFill>
              </a:rPr>
              <a:t>اجباري</a:t>
            </a:r>
            <a:r>
              <a:rPr lang="ar-IQ" sz="4000" b="1" dirty="0" smtClean="0">
                <a:solidFill>
                  <a:schemeClr val="tx1"/>
                </a:solidFill>
              </a:rPr>
              <a:t> وهي بدورها تدفع </a:t>
            </a:r>
            <a:r>
              <a:rPr lang="ar-IQ" sz="4000" b="1" dirty="0" err="1" smtClean="0">
                <a:solidFill>
                  <a:schemeClr val="tx1"/>
                </a:solidFill>
              </a:rPr>
              <a:t>الى</a:t>
            </a:r>
            <a:r>
              <a:rPr lang="ar-IQ" sz="4000" b="1" dirty="0" smtClean="0">
                <a:solidFill>
                  <a:schemeClr val="tx1"/>
                </a:solidFill>
              </a:rPr>
              <a:t> شركات التامين نسبة لا تتجاوز 10% من مجموع الدفعات النقدية </a:t>
            </a:r>
            <a:r>
              <a:rPr lang="ar-IQ" sz="4000" b="1" dirty="0" err="1" smtClean="0">
                <a:solidFill>
                  <a:schemeClr val="tx1"/>
                </a:solidFill>
              </a:rPr>
              <a:t>المستحصلة</a:t>
            </a:r>
            <a:r>
              <a:rPr lang="ar-IQ" sz="4000" b="1" dirty="0" smtClean="0">
                <a:solidFill>
                  <a:schemeClr val="tx1"/>
                </a:solidFill>
              </a:rPr>
              <a:t> من المشاركين على أساس تأمين جماعي. </a:t>
            </a:r>
            <a:endParaRPr lang="en-US" sz="4000" b="1" dirty="0" smtClean="0">
              <a:solidFill>
                <a:schemeClr val="tx1"/>
              </a:solidFill>
            </a:endParaRPr>
          </a:p>
          <a:p>
            <a:endParaRPr lang="ar-IQ" sz="4000" b="1" dirty="0">
              <a:solidFill>
                <a:schemeClr val="tx1"/>
              </a:solidFill>
            </a:endParaRP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260648"/>
            <a:ext cx="8503920" cy="583840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ar-IQ" sz="4800" b="1" dirty="0" err="1" smtClean="0">
                <a:solidFill>
                  <a:schemeClr val="tx1"/>
                </a:solidFill>
              </a:rPr>
              <a:t>اجور</a:t>
            </a:r>
            <a:r>
              <a:rPr lang="ar-IQ" sz="4800" b="1" dirty="0" smtClean="0">
                <a:solidFill>
                  <a:schemeClr val="tx1"/>
                </a:solidFill>
              </a:rPr>
              <a:t> </a:t>
            </a:r>
            <a:r>
              <a:rPr lang="ar-IQ" sz="4800" b="1" dirty="0" err="1" smtClean="0">
                <a:solidFill>
                  <a:schemeClr val="tx1"/>
                </a:solidFill>
              </a:rPr>
              <a:t>الاعلانات</a:t>
            </a:r>
            <a:r>
              <a:rPr lang="en-US" sz="4800" b="1" dirty="0" smtClean="0">
                <a:solidFill>
                  <a:schemeClr val="tx1"/>
                </a:solidFill>
              </a:rPr>
              <a:t>Advertising </a:t>
            </a:r>
            <a:r>
              <a:rPr lang="ar-IQ" sz="4800" b="1" dirty="0" smtClean="0">
                <a:solidFill>
                  <a:schemeClr val="tx1"/>
                </a:solidFill>
              </a:rPr>
              <a:t>:</a:t>
            </a:r>
            <a:r>
              <a:rPr lang="ar-IQ" sz="4800" dirty="0" smtClean="0">
                <a:solidFill>
                  <a:schemeClr val="tx1"/>
                </a:solidFill>
              </a:rPr>
              <a:t> </a:t>
            </a:r>
          </a:p>
          <a:p>
            <a:r>
              <a:rPr lang="ar-IQ" sz="4800" dirty="0" smtClean="0">
                <a:solidFill>
                  <a:schemeClr val="tx1"/>
                </a:solidFill>
              </a:rPr>
              <a:t>حيث تقوم </a:t>
            </a:r>
            <a:r>
              <a:rPr lang="ar-IQ" sz="4800" dirty="0" err="1" smtClean="0">
                <a:solidFill>
                  <a:schemeClr val="tx1"/>
                </a:solidFill>
              </a:rPr>
              <a:t>ادارات</a:t>
            </a:r>
            <a:r>
              <a:rPr lang="ar-IQ" sz="4800" dirty="0" smtClean="0">
                <a:solidFill>
                  <a:schemeClr val="tx1"/>
                </a:solidFill>
              </a:rPr>
              <a:t> الفنادق السياحية الكبيرة بطبع بعض </a:t>
            </a:r>
            <a:r>
              <a:rPr lang="ar-IQ" sz="4800" dirty="0" err="1" smtClean="0">
                <a:solidFill>
                  <a:schemeClr val="tx1"/>
                </a:solidFill>
              </a:rPr>
              <a:t>الاعلانات</a:t>
            </a:r>
            <a:r>
              <a:rPr lang="ar-IQ" sz="4800" dirty="0" smtClean="0">
                <a:solidFill>
                  <a:schemeClr val="tx1"/>
                </a:solidFill>
              </a:rPr>
              <a:t> الخاصة بالخدمات والتسهيلات السياحية لشركات نقل سياحة </a:t>
            </a:r>
            <a:r>
              <a:rPr lang="ar-IQ" sz="4800" dirty="0" err="1" smtClean="0">
                <a:solidFill>
                  <a:schemeClr val="tx1"/>
                </a:solidFill>
              </a:rPr>
              <a:t>اخرى</a:t>
            </a:r>
            <a:r>
              <a:rPr lang="ar-IQ" sz="4800" dirty="0" smtClean="0">
                <a:solidFill>
                  <a:schemeClr val="tx1"/>
                </a:solidFill>
              </a:rPr>
              <a:t>. </a:t>
            </a:r>
            <a:endParaRPr lang="ar-IQ" sz="4800" dirty="0">
              <a:solidFill>
                <a:schemeClr val="tx1"/>
              </a:solidFill>
            </a:endParaRPr>
          </a:p>
        </p:txBody>
      </p:sp>
    </p:spTree>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188640"/>
            <a:ext cx="8503920" cy="5910408"/>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lvl="0"/>
            <a:r>
              <a:rPr lang="ar-IQ" sz="4400" b="1" dirty="0" smtClean="0">
                <a:solidFill>
                  <a:schemeClr val="tx1"/>
                </a:solidFill>
              </a:rPr>
              <a:t>بيع منتجات مساعدة </a:t>
            </a:r>
            <a:r>
              <a:rPr lang="ar-IQ" sz="4400" b="1" dirty="0" err="1" smtClean="0">
                <a:solidFill>
                  <a:schemeClr val="tx1"/>
                </a:solidFill>
              </a:rPr>
              <a:t>او</a:t>
            </a:r>
            <a:r>
              <a:rPr lang="ar-IQ" sz="4400" b="1" dirty="0" smtClean="0">
                <a:solidFill>
                  <a:schemeClr val="tx1"/>
                </a:solidFill>
              </a:rPr>
              <a:t> </a:t>
            </a:r>
            <a:r>
              <a:rPr lang="ar-IQ" sz="4400" b="1" dirty="0" err="1" smtClean="0">
                <a:solidFill>
                  <a:schemeClr val="tx1"/>
                </a:solidFill>
              </a:rPr>
              <a:t>اضافية</a:t>
            </a:r>
            <a:r>
              <a:rPr lang="en-US" sz="4400" b="1" dirty="0" smtClean="0">
                <a:solidFill>
                  <a:schemeClr val="tx1"/>
                </a:solidFill>
              </a:rPr>
              <a:t>Sale of Ancillary Products </a:t>
            </a:r>
            <a:r>
              <a:rPr lang="ar-IQ" sz="4400" b="1" dirty="0" smtClean="0">
                <a:solidFill>
                  <a:schemeClr val="tx1"/>
                </a:solidFill>
              </a:rPr>
              <a:t>: </a:t>
            </a:r>
          </a:p>
          <a:p>
            <a:pPr lvl="0"/>
            <a:r>
              <a:rPr lang="ar-IQ" sz="4400" b="1" dirty="0" smtClean="0">
                <a:solidFill>
                  <a:schemeClr val="tx1"/>
                </a:solidFill>
              </a:rPr>
              <a:t>حيث يقوم بعض منظمي الرحلات ووكالات السفر ببيع الشيكات السياحية، التأشيرات (الفيزا)، حقائب سفر، كتب وخرائط ودليل سياحي لمناطق القصد. </a:t>
            </a:r>
            <a:endParaRPr lang="en-US" sz="4400" b="1" dirty="0">
              <a:solidFill>
                <a:schemeClr val="tx1"/>
              </a:solidFill>
            </a:endParaRPr>
          </a:p>
        </p:txBody>
      </p:sp>
    </p:spTree>
  </p:cSld>
  <p:clrMapOvr>
    <a:masterClrMapping/>
  </p:clrMapOvr>
  <p:transition>
    <p:cut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188640"/>
            <a:ext cx="8503920" cy="5910408"/>
          </a:xfrm>
        </p:spPr>
        <p:style>
          <a:lnRef idx="2">
            <a:schemeClr val="accent1">
              <a:shade val="50000"/>
            </a:schemeClr>
          </a:lnRef>
          <a:fillRef idx="1">
            <a:schemeClr val="accent1"/>
          </a:fillRef>
          <a:effectRef idx="0">
            <a:schemeClr val="accent1"/>
          </a:effectRef>
          <a:fontRef idx="minor">
            <a:schemeClr val="lt1"/>
          </a:fontRef>
        </p:style>
        <p:txBody>
          <a:bodyPr/>
          <a:lstStyle/>
          <a:p>
            <a:pPr lvl="0"/>
            <a:r>
              <a:rPr lang="ar-IQ" sz="3600" b="1" dirty="0" smtClean="0">
                <a:solidFill>
                  <a:schemeClr val="tx1"/>
                </a:solidFill>
              </a:rPr>
              <a:t>الاستفادة من فرق العملة</a:t>
            </a:r>
            <a:r>
              <a:rPr lang="en-US" sz="3600" b="1" dirty="0" smtClean="0">
                <a:solidFill>
                  <a:schemeClr val="tx1"/>
                </a:solidFill>
              </a:rPr>
              <a:t>Foreign Exchange Deals </a:t>
            </a:r>
            <a:r>
              <a:rPr lang="ar-IQ" sz="3600" b="1" dirty="0" smtClean="0">
                <a:solidFill>
                  <a:schemeClr val="tx1"/>
                </a:solidFill>
              </a:rPr>
              <a:t>: </a:t>
            </a:r>
          </a:p>
          <a:p>
            <a:pPr lvl="0"/>
            <a:endParaRPr lang="ar-IQ" sz="3600" b="1" dirty="0" smtClean="0">
              <a:solidFill>
                <a:schemeClr val="tx1"/>
              </a:solidFill>
            </a:endParaRPr>
          </a:p>
          <a:p>
            <a:pPr lvl="0"/>
            <a:r>
              <a:rPr lang="ar-IQ" sz="3600" b="1" dirty="0" smtClean="0">
                <a:solidFill>
                  <a:schemeClr val="tx1"/>
                </a:solidFill>
              </a:rPr>
              <a:t>حيث تقوم بعض مكاتب السفر والسياحة بشراء عملة جهة القصد في مواسم انخفاضها ولأيام معلومة تكتشفها من خلال الخبرة والتجربة فمثلاً غالباً ما ترتفع قيمة العملة اليونانية (</a:t>
            </a:r>
            <a:r>
              <a:rPr lang="ar-IQ" sz="3600" b="1" dirty="0" err="1" smtClean="0">
                <a:solidFill>
                  <a:schemeClr val="tx1"/>
                </a:solidFill>
              </a:rPr>
              <a:t>دراخما</a:t>
            </a:r>
            <a:r>
              <a:rPr lang="ar-IQ" sz="3600" b="1" dirty="0" smtClean="0">
                <a:solidFill>
                  <a:schemeClr val="tx1"/>
                </a:solidFill>
              </a:rPr>
              <a:t>) والعملة الاسبانية (</a:t>
            </a:r>
            <a:r>
              <a:rPr lang="ar-IQ" sz="3600" b="1" dirty="0" err="1" smtClean="0">
                <a:solidFill>
                  <a:schemeClr val="tx1"/>
                </a:solidFill>
              </a:rPr>
              <a:t>بيزتا</a:t>
            </a:r>
            <a:r>
              <a:rPr lang="ar-IQ" sz="3600" b="1" dirty="0" smtClean="0">
                <a:solidFill>
                  <a:schemeClr val="tx1"/>
                </a:solidFill>
              </a:rPr>
              <a:t>) في الصيف لذلك تقوم الشركة بشراء ما تحتاجها من عملاتها شتاءاً مستفيدة من فرق العملة. </a:t>
            </a:r>
            <a:endParaRPr lang="en-US" sz="3600" b="1" dirty="0" smtClean="0">
              <a:solidFill>
                <a:schemeClr val="tx1"/>
              </a:solidFill>
            </a:endParaRPr>
          </a:p>
          <a:p>
            <a:endParaRPr lang="ar-IQ" dirty="0"/>
          </a:p>
        </p:txBody>
      </p:sp>
    </p:spTree>
  </p:cSld>
  <p:clrMapOvr>
    <a:masterClrMapping/>
  </p:clrMapOvr>
  <p:transition>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260648"/>
            <a:ext cx="8503920" cy="5838400"/>
          </a:xfrm>
        </p:spPr>
        <p:style>
          <a:lnRef idx="2">
            <a:schemeClr val="accent1">
              <a:shade val="50000"/>
            </a:schemeClr>
          </a:lnRef>
          <a:fillRef idx="1">
            <a:schemeClr val="accent1"/>
          </a:fillRef>
          <a:effectRef idx="0">
            <a:schemeClr val="accent1"/>
          </a:effectRef>
          <a:fontRef idx="minor">
            <a:schemeClr val="lt1"/>
          </a:fontRef>
        </p:style>
        <p:txBody>
          <a:bodyPr>
            <a:normAutofit lnSpcReduction="10000"/>
          </a:bodyPr>
          <a:lstStyle/>
          <a:p>
            <a:pPr lvl="0"/>
            <a:r>
              <a:rPr lang="ar-IQ" b="1" dirty="0" err="1" smtClean="0"/>
              <a:t>اجور</a:t>
            </a:r>
            <a:r>
              <a:rPr lang="ar-IQ" b="1" dirty="0" smtClean="0"/>
              <a:t> </a:t>
            </a:r>
            <a:r>
              <a:rPr lang="ar-IQ" b="1" dirty="0" err="1" smtClean="0"/>
              <a:t>اضافية</a:t>
            </a:r>
            <a:r>
              <a:rPr lang="ar-IQ" b="1" dirty="0" smtClean="0"/>
              <a:t> حسب طلب السائح</a:t>
            </a:r>
            <a:r>
              <a:rPr lang="en-US" b="1" dirty="0" smtClean="0"/>
              <a:t>Amendment charges </a:t>
            </a:r>
            <a:r>
              <a:rPr lang="ar-IQ" b="1" dirty="0" smtClean="0"/>
              <a:t>:</a:t>
            </a:r>
            <a:r>
              <a:rPr lang="ar-IQ" dirty="0" smtClean="0"/>
              <a:t> </a:t>
            </a:r>
          </a:p>
          <a:p>
            <a:pPr lvl="0"/>
            <a:endParaRPr lang="ar-IQ" dirty="0" smtClean="0"/>
          </a:p>
          <a:p>
            <a:pPr lvl="0"/>
            <a:r>
              <a:rPr lang="ar-IQ" sz="3600" b="1" dirty="0" smtClean="0">
                <a:solidFill>
                  <a:schemeClr val="tx1"/>
                </a:solidFill>
              </a:rPr>
              <a:t>حيث تتقاضى بعض شركات النقل مبلغ يتراوح ما بين </a:t>
            </a:r>
            <a:r>
              <a:rPr lang="en-US" sz="3600" b="1" dirty="0" smtClean="0">
                <a:solidFill>
                  <a:schemeClr val="tx1"/>
                </a:solidFill>
              </a:rPr>
              <a:t>25-10</a:t>
            </a:r>
            <a:r>
              <a:rPr lang="ar-IQ" sz="3600" b="1" dirty="0" smtClean="0">
                <a:solidFill>
                  <a:schemeClr val="tx1"/>
                </a:solidFill>
              </a:rPr>
              <a:t> </a:t>
            </a:r>
            <a:r>
              <a:rPr lang="ar-IQ" sz="3600" b="1" dirty="0" err="1" smtClean="0">
                <a:solidFill>
                  <a:schemeClr val="tx1"/>
                </a:solidFill>
              </a:rPr>
              <a:t>باون</a:t>
            </a:r>
            <a:r>
              <a:rPr lang="ar-IQ" sz="3600" b="1" dirty="0" smtClean="0">
                <a:solidFill>
                  <a:schemeClr val="tx1"/>
                </a:solidFill>
              </a:rPr>
              <a:t> </a:t>
            </a:r>
            <a:r>
              <a:rPr lang="ar-IQ" sz="3600" b="1" dirty="0" err="1" smtClean="0">
                <a:solidFill>
                  <a:schemeClr val="tx1"/>
                </a:solidFill>
              </a:rPr>
              <a:t>استرليني</a:t>
            </a:r>
            <a:r>
              <a:rPr lang="ar-IQ" sz="3600" b="1" dirty="0" smtClean="0">
                <a:solidFill>
                  <a:schemeClr val="tx1"/>
                </a:solidFill>
              </a:rPr>
              <a:t> في الحالات </a:t>
            </a:r>
            <a:r>
              <a:rPr lang="ar-IQ" sz="3600" b="1" dirty="0" err="1" smtClean="0">
                <a:solidFill>
                  <a:schemeClr val="tx1"/>
                </a:solidFill>
              </a:rPr>
              <a:t>الاتية</a:t>
            </a:r>
            <a:r>
              <a:rPr lang="ar-IQ" sz="3600" b="1" dirty="0" smtClean="0">
                <a:solidFill>
                  <a:schemeClr val="tx1"/>
                </a:solidFill>
              </a:rPr>
              <a:t>: </a:t>
            </a:r>
            <a:endParaRPr lang="en-US" sz="3600" b="1" dirty="0" smtClean="0">
              <a:solidFill>
                <a:schemeClr val="tx1"/>
              </a:solidFill>
            </a:endParaRPr>
          </a:p>
          <a:p>
            <a:pPr lvl="0"/>
            <a:r>
              <a:rPr lang="ar-IQ" sz="3600" b="1" dirty="0" smtClean="0">
                <a:solidFill>
                  <a:schemeClr val="tx1"/>
                </a:solidFill>
              </a:rPr>
              <a:t>تغيير اسم الشخص الذي تمت عملية الحجز له </a:t>
            </a:r>
            <a:r>
              <a:rPr lang="ar-IQ" sz="3600" b="1" dirty="0" err="1" smtClean="0">
                <a:solidFill>
                  <a:schemeClr val="tx1"/>
                </a:solidFill>
              </a:rPr>
              <a:t>بإسم</a:t>
            </a:r>
            <a:r>
              <a:rPr lang="ar-IQ" sz="3600" b="1" dirty="0" smtClean="0">
                <a:solidFill>
                  <a:schemeClr val="tx1"/>
                </a:solidFill>
              </a:rPr>
              <a:t> شخص </a:t>
            </a:r>
            <a:r>
              <a:rPr lang="ar-IQ" sz="3600" b="1" dirty="0" err="1" smtClean="0">
                <a:solidFill>
                  <a:schemeClr val="tx1"/>
                </a:solidFill>
              </a:rPr>
              <a:t>اخر</a:t>
            </a:r>
            <a:r>
              <a:rPr lang="ar-IQ" sz="3600" b="1" dirty="0" smtClean="0">
                <a:solidFill>
                  <a:schemeClr val="tx1"/>
                </a:solidFill>
              </a:rPr>
              <a:t>. </a:t>
            </a:r>
            <a:endParaRPr lang="en-US" sz="3600" b="1" dirty="0" smtClean="0">
              <a:solidFill>
                <a:schemeClr val="tx1"/>
              </a:solidFill>
            </a:endParaRPr>
          </a:p>
          <a:p>
            <a:pPr lvl="0"/>
            <a:r>
              <a:rPr lang="ar-IQ" sz="3600" b="1" dirty="0" smtClean="0">
                <a:solidFill>
                  <a:schemeClr val="tx1"/>
                </a:solidFill>
              </a:rPr>
              <a:t>تحويل الحجز من فندق لأخر ضمن نفس الدرجة. </a:t>
            </a:r>
            <a:endParaRPr lang="en-US" sz="3600" b="1" dirty="0" smtClean="0">
              <a:solidFill>
                <a:schemeClr val="tx1"/>
              </a:solidFill>
            </a:endParaRPr>
          </a:p>
          <a:p>
            <a:pPr lvl="0"/>
            <a:r>
              <a:rPr lang="ar-IQ" sz="3600" b="1" dirty="0" smtClean="0">
                <a:solidFill>
                  <a:schemeClr val="tx1"/>
                </a:solidFill>
              </a:rPr>
              <a:t>تغيير نوعية الغرفة من مفردة </a:t>
            </a:r>
            <a:r>
              <a:rPr lang="ar-IQ" sz="3600" b="1" dirty="0" err="1" smtClean="0">
                <a:solidFill>
                  <a:schemeClr val="tx1"/>
                </a:solidFill>
              </a:rPr>
              <a:t>الى</a:t>
            </a:r>
            <a:r>
              <a:rPr lang="ar-IQ" sz="3600" b="1" dirty="0" smtClean="0">
                <a:solidFill>
                  <a:schemeClr val="tx1"/>
                </a:solidFill>
              </a:rPr>
              <a:t> مزدوجة </a:t>
            </a:r>
            <a:r>
              <a:rPr lang="ar-IQ" sz="3600" b="1" dirty="0" err="1" smtClean="0">
                <a:solidFill>
                  <a:schemeClr val="tx1"/>
                </a:solidFill>
              </a:rPr>
              <a:t>الى</a:t>
            </a:r>
            <a:r>
              <a:rPr lang="ar-IQ" sz="3600" b="1" dirty="0" smtClean="0">
                <a:solidFill>
                  <a:schemeClr val="tx1"/>
                </a:solidFill>
              </a:rPr>
              <a:t> سويت وبالعكس. </a:t>
            </a:r>
            <a:endParaRPr lang="en-US" sz="3600" b="1" dirty="0" smtClean="0">
              <a:solidFill>
                <a:schemeClr val="tx1"/>
              </a:solidFill>
            </a:endParaRPr>
          </a:p>
          <a:p>
            <a:r>
              <a:rPr lang="ar-IQ" sz="3600" b="1" dirty="0" smtClean="0">
                <a:solidFill>
                  <a:schemeClr val="tx1"/>
                </a:solidFill>
              </a:rPr>
              <a:t> </a:t>
            </a:r>
            <a:endParaRPr lang="en-US" sz="3600" b="1" dirty="0" smtClean="0">
              <a:solidFill>
                <a:schemeClr val="tx1"/>
              </a:solidFill>
            </a:endParaRPr>
          </a:p>
          <a:p>
            <a:endParaRPr lang="ar-IQ" sz="3600" b="1" dirty="0">
              <a:solidFill>
                <a:schemeClr val="tx1"/>
              </a:solidFill>
            </a:endParaRPr>
          </a:p>
        </p:txBody>
      </p:sp>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8988552" cy="6858000"/>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r"/>
            <a:r>
              <a:rPr lang="ar-IQ" sz="3100" b="1" dirty="0" smtClean="0">
                <a:solidFill>
                  <a:schemeClr val="tx1"/>
                </a:solidFill>
              </a:rPr>
              <a:t>ويعتبر التمويل جزءاً مكملاً لعمل </a:t>
            </a:r>
            <a:r>
              <a:rPr lang="ar-IQ" sz="3100" b="1" dirty="0" err="1" smtClean="0">
                <a:solidFill>
                  <a:schemeClr val="tx1"/>
                </a:solidFill>
              </a:rPr>
              <a:t>الادارة</a:t>
            </a:r>
            <a:r>
              <a:rPr lang="ar-IQ" sz="3100" b="1" dirty="0" smtClean="0">
                <a:solidFill>
                  <a:schemeClr val="tx1"/>
                </a:solidFill>
              </a:rPr>
              <a:t> العامة في الشركة السياحية بدلاً من اعتباره اختصاصاً استشارياً يهتم بعمليات الحصول على التمويل اللازم للمشروعات وتكلفة كل مصدر من هذه المصادر تختلف باختلاف حجم وطبيعة المشاريع السياحية </a:t>
            </a:r>
            <a:br>
              <a:rPr lang="ar-IQ" sz="3100" b="1" dirty="0" smtClean="0">
                <a:solidFill>
                  <a:schemeClr val="tx1"/>
                </a:solidFill>
              </a:rPr>
            </a:br>
            <a:r>
              <a:rPr lang="ar-IQ" sz="3100" b="1" dirty="0" smtClean="0">
                <a:solidFill>
                  <a:schemeClr val="tx1"/>
                </a:solidFill>
              </a:rPr>
              <a:t>وتعتبر </a:t>
            </a:r>
            <a:r>
              <a:rPr lang="ar-IQ" sz="3100" b="1" dirty="0" err="1" smtClean="0">
                <a:solidFill>
                  <a:schemeClr val="tx1"/>
                </a:solidFill>
              </a:rPr>
              <a:t>الاسواق</a:t>
            </a:r>
            <a:r>
              <a:rPr lang="ar-IQ" sz="3100" b="1" dirty="0" smtClean="0">
                <a:solidFill>
                  <a:schemeClr val="tx1"/>
                </a:solidFill>
              </a:rPr>
              <a:t> المالية في نظر خبراء المالية مصدراً رئيسياً للأموال التي تحتاجها المؤسسات والإيفاء بدورها في توزيع الفائض الذي يتحقق لدى بعض وحدات الاقتصاد القومي على تلك الوحدات التي تعاني من عجز مالي لتمويل احتياجاتها للنمو والتطور مما يمكن تلك الوحدات ذات العجز من تسيير </a:t>
            </a:r>
            <a:r>
              <a:rPr lang="ar-IQ" sz="3100" b="1" dirty="0" err="1" smtClean="0">
                <a:solidFill>
                  <a:schemeClr val="tx1"/>
                </a:solidFill>
              </a:rPr>
              <a:t>امورها</a:t>
            </a:r>
            <a:r>
              <a:rPr lang="ar-IQ" sz="3100" b="1" dirty="0" smtClean="0">
                <a:solidFill>
                  <a:schemeClr val="tx1"/>
                </a:solidFill>
              </a:rPr>
              <a:t> ومشاريعها دون الحاجة </a:t>
            </a:r>
            <a:r>
              <a:rPr lang="ar-IQ" sz="3100" b="1" dirty="0" err="1" smtClean="0">
                <a:solidFill>
                  <a:schemeClr val="tx1"/>
                </a:solidFill>
              </a:rPr>
              <a:t>الى</a:t>
            </a:r>
            <a:r>
              <a:rPr lang="ar-IQ" sz="3100" b="1" dirty="0" smtClean="0">
                <a:solidFill>
                  <a:schemeClr val="tx1"/>
                </a:solidFill>
              </a:rPr>
              <a:t> الانتظار لحين وصول </a:t>
            </a:r>
            <a:r>
              <a:rPr lang="ar-IQ" sz="3100" b="1" dirty="0" err="1" smtClean="0">
                <a:solidFill>
                  <a:schemeClr val="tx1"/>
                </a:solidFill>
              </a:rPr>
              <a:t>وفوراتها</a:t>
            </a:r>
            <a:r>
              <a:rPr lang="ar-IQ" sz="3100" b="1" dirty="0" smtClean="0">
                <a:solidFill>
                  <a:schemeClr val="tx1"/>
                </a:solidFill>
              </a:rPr>
              <a:t> </a:t>
            </a:r>
            <a:r>
              <a:rPr lang="ar-IQ" sz="3100" b="1" dirty="0" err="1" smtClean="0">
                <a:solidFill>
                  <a:schemeClr val="tx1"/>
                </a:solidFill>
              </a:rPr>
              <a:t>الى</a:t>
            </a:r>
            <a:r>
              <a:rPr lang="ar-IQ" sz="3100" b="1" dirty="0" smtClean="0">
                <a:solidFill>
                  <a:schemeClr val="tx1"/>
                </a:solidFill>
              </a:rPr>
              <a:t> المستوى الذي يكفي من تلبية هذه الاحتياجات. </a:t>
            </a:r>
            <a:r>
              <a:rPr lang="en-US" b="1" dirty="0" smtClean="0">
                <a:solidFill>
                  <a:schemeClr val="tx1"/>
                </a:solidFill>
              </a:rPr>
              <a:t/>
            </a:r>
            <a:br>
              <a:rPr lang="en-US" b="1" dirty="0" smtClean="0">
                <a:solidFill>
                  <a:schemeClr val="tx1"/>
                </a:solidFill>
              </a:rPr>
            </a:br>
            <a:r>
              <a:rPr lang="ar-IQ" b="1" dirty="0" smtClean="0">
                <a:solidFill>
                  <a:schemeClr val="tx1"/>
                </a:solidFill>
              </a:rPr>
              <a:t> </a:t>
            </a:r>
            <a:r>
              <a:rPr lang="en-US" dirty="0" smtClean="0"/>
              <a:t/>
            </a:r>
            <a:br>
              <a:rPr lang="en-US" dirty="0" smtClean="0"/>
            </a:br>
            <a:endParaRPr lang="ar-IQ" dirty="0"/>
          </a:p>
        </p:txBody>
      </p:sp>
    </p:spTree>
  </p:cSld>
  <p:clrMapOvr>
    <a:masterClrMapping/>
  </p:clrMapOvr>
  <p:transition>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endParaRPr lang="ar-IQ" dirty="0"/>
          </a:p>
        </p:txBody>
      </p:sp>
      <p:sp>
        <p:nvSpPr>
          <p:cNvPr id="3" name="عنوان 2"/>
          <p:cNvSpPr>
            <a:spLocks noGrp="1"/>
          </p:cNvSpPr>
          <p:nvPr>
            <p:ph type="title"/>
          </p:nvPr>
        </p:nvSpPr>
        <p:spPr/>
        <p:txBody>
          <a:bodyPr/>
          <a:lstStyle/>
          <a:p>
            <a:r>
              <a:rPr lang="ar-IQ" dirty="0" smtClean="0"/>
              <a:t>- </a:t>
            </a:r>
            <a:r>
              <a:rPr lang="ar-IQ" b="1" u="sng" dirty="0" smtClean="0"/>
              <a:t>المصادر الخارجية للتمويل</a:t>
            </a:r>
            <a:r>
              <a:rPr lang="ar-IQ" dirty="0" smtClean="0"/>
              <a:t> : فتقسم إلى: </a:t>
            </a:r>
            <a:r>
              <a:rPr lang="en-US" dirty="0" smtClean="0"/>
              <a:t/>
            </a:r>
            <a:br>
              <a:rPr lang="en-US" dirty="0" smtClean="0"/>
            </a:br>
            <a:endParaRPr lang="ar-IQ"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sz="quarter" idx="1"/>
          </p:nvPr>
        </p:nvSpPr>
        <p:spPr>
          <a:xfrm>
            <a:off x="301752" y="260648"/>
            <a:ext cx="8503920" cy="5838400"/>
          </a:xfrm>
        </p:spPr>
        <p:style>
          <a:lnRef idx="1">
            <a:schemeClr val="dk1"/>
          </a:lnRef>
          <a:fillRef idx="3">
            <a:schemeClr val="dk1"/>
          </a:fillRef>
          <a:effectRef idx="2">
            <a:schemeClr val="dk1"/>
          </a:effectRef>
          <a:fontRef idx="minor">
            <a:schemeClr val="lt1"/>
          </a:fontRef>
        </p:style>
        <p:txBody>
          <a:bodyPr>
            <a:normAutofit/>
          </a:bodyPr>
          <a:lstStyle/>
          <a:p>
            <a:r>
              <a:rPr lang="ar-IQ" u="sng" dirty="0" smtClean="0"/>
              <a:t>1 . </a:t>
            </a:r>
            <a:r>
              <a:rPr lang="ar-IQ" b="1" u="sng" dirty="0" err="1" smtClean="0"/>
              <a:t>الاسهم</a:t>
            </a:r>
            <a:r>
              <a:rPr lang="ar-IQ" u="sng" dirty="0" smtClean="0"/>
              <a:t> :</a:t>
            </a:r>
            <a:r>
              <a:rPr lang="ar-IQ" dirty="0" smtClean="0"/>
              <a:t> وتقسم إلى: </a:t>
            </a:r>
            <a:endParaRPr lang="en-US" dirty="0" smtClean="0"/>
          </a:p>
          <a:p>
            <a:r>
              <a:rPr lang="ar-IQ" b="1" dirty="0" smtClean="0"/>
              <a:t>أ. </a:t>
            </a:r>
            <a:r>
              <a:rPr lang="ar-IQ" b="1" dirty="0" err="1" smtClean="0"/>
              <a:t>الاسهم</a:t>
            </a:r>
            <a:r>
              <a:rPr lang="ar-IQ" b="1" dirty="0" smtClean="0"/>
              <a:t> العادية:</a:t>
            </a:r>
            <a:r>
              <a:rPr lang="ar-IQ" dirty="0" smtClean="0"/>
              <a:t> وهو بمثابة صكوك ملكية لها حق غير محدد في أرباح المشروع وأصوله تعطي لحاملها الحق في حضور الجمعية العامة السنوية.حيث يسمح هذا النظام للشركات الكبيرة في طرح أسهمها للاكتتاب العام. ويهدف هذا النظام عن طريق طرح </a:t>
            </a:r>
            <a:r>
              <a:rPr lang="ar-IQ" dirty="0" err="1" smtClean="0"/>
              <a:t>الاسهم</a:t>
            </a:r>
            <a:r>
              <a:rPr lang="ar-IQ" dirty="0" smtClean="0"/>
              <a:t> </a:t>
            </a:r>
            <a:r>
              <a:rPr lang="ar-IQ" dirty="0" err="1" smtClean="0"/>
              <a:t>الى</a:t>
            </a:r>
            <a:r>
              <a:rPr lang="ar-IQ" dirty="0" smtClean="0"/>
              <a:t> حصول ملاك المشروع </a:t>
            </a:r>
            <a:r>
              <a:rPr lang="ar-IQ" dirty="0" err="1" smtClean="0"/>
              <a:t>الاساسيين</a:t>
            </a:r>
            <a:r>
              <a:rPr lang="ar-IQ" dirty="0" smtClean="0"/>
              <a:t> على رؤوس </a:t>
            </a:r>
            <a:r>
              <a:rPr lang="ar-IQ" dirty="0" err="1" smtClean="0"/>
              <a:t>اموال</a:t>
            </a:r>
            <a:r>
              <a:rPr lang="ar-IQ" dirty="0" smtClean="0"/>
              <a:t> </a:t>
            </a:r>
            <a:r>
              <a:rPr lang="ar-IQ" dirty="0" err="1" smtClean="0"/>
              <a:t>اضافية</a:t>
            </a:r>
            <a:r>
              <a:rPr lang="ar-IQ" dirty="0" smtClean="0"/>
              <a:t> من مستثمرين خارجيين عن طريق بيع </a:t>
            </a:r>
            <a:r>
              <a:rPr lang="ar-IQ" dirty="0" err="1" smtClean="0"/>
              <a:t>الاسهم</a:t>
            </a:r>
            <a:r>
              <a:rPr lang="ar-IQ" dirty="0" smtClean="0"/>
              <a:t> بغرض زيادة </a:t>
            </a:r>
            <a:r>
              <a:rPr lang="ar-IQ" dirty="0" err="1" smtClean="0"/>
              <a:t>راس</a:t>
            </a:r>
            <a:r>
              <a:rPr lang="ar-IQ" dirty="0" smtClean="0"/>
              <a:t> المال. ويعيش الكثير من حملة </a:t>
            </a:r>
            <a:r>
              <a:rPr lang="ar-IQ" dirty="0" err="1" smtClean="0"/>
              <a:t>الاسهم</a:t>
            </a:r>
            <a:r>
              <a:rPr lang="ar-IQ" dirty="0" smtClean="0"/>
              <a:t> العادية على </a:t>
            </a:r>
            <a:r>
              <a:rPr lang="ar-IQ" dirty="0" err="1" smtClean="0"/>
              <a:t>الارباح</a:t>
            </a:r>
            <a:r>
              <a:rPr lang="ar-IQ" dirty="0" smtClean="0"/>
              <a:t> الموزعة. وفي حالة تصفية الشركة يتم صرف مستحقات حملة </a:t>
            </a:r>
            <a:r>
              <a:rPr lang="ar-IQ" dirty="0" err="1" smtClean="0"/>
              <a:t>الاسهم</a:t>
            </a:r>
            <a:r>
              <a:rPr lang="ar-IQ" dirty="0" smtClean="0"/>
              <a:t> العادية بعد صرف مستحقات حملة السندات وحملة </a:t>
            </a:r>
            <a:r>
              <a:rPr lang="ar-IQ" dirty="0" err="1" smtClean="0"/>
              <a:t>الاسهم</a:t>
            </a:r>
            <a:r>
              <a:rPr lang="ar-IQ" dirty="0" smtClean="0"/>
              <a:t> الممتازة. ويتمتع حامل </a:t>
            </a:r>
            <a:r>
              <a:rPr lang="ar-IQ" dirty="0" err="1" smtClean="0"/>
              <a:t>الاسهم</a:t>
            </a:r>
            <a:r>
              <a:rPr lang="ar-IQ" dirty="0" smtClean="0"/>
              <a:t> العادية بمجموعة من الحقوق منها: </a:t>
            </a:r>
            <a:endParaRPr lang="en-US" dirty="0" smtClean="0"/>
          </a:p>
          <a:p>
            <a:r>
              <a:rPr lang="ar-IQ" dirty="0" smtClean="0"/>
              <a:t>* </a:t>
            </a:r>
            <a:r>
              <a:rPr lang="ar-IQ" dirty="0" err="1" smtClean="0"/>
              <a:t>امكانية</a:t>
            </a:r>
            <a:r>
              <a:rPr lang="ar-IQ" dirty="0" smtClean="0"/>
              <a:t> نقل الملكية </a:t>
            </a:r>
            <a:r>
              <a:rPr lang="ar-IQ" dirty="0" err="1" smtClean="0"/>
              <a:t>الى</a:t>
            </a:r>
            <a:r>
              <a:rPr lang="ar-IQ" dirty="0" smtClean="0"/>
              <a:t> شخص آخر. </a:t>
            </a:r>
            <a:endParaRPr lang="en-US" dirty="0" smtClean="0"/>
          </a:p>
          <a:p>
            <a:r>
              <a:rPr lang="ar-IQ" dirty="0" smtClean="0"/>
              <a:t>* الحصول على </a:t>
            </a:r>
            <a:r>
              <a:rPr lang="ar-IQ" dirty="0" err="1" smtClean="0"/>
              <a:t>الارباح</a:t>
            </a:r>
            <a:r>
              <a:rPr lang="ar-IQ" dirty="0" smtClean="0"/>
              <a:t> التي تقرر الشركة توزيعها. </a:t>
            </a:r>
            <a:endParaRPr lang="en-US" dirty="0" smtClean="0"/>
          </a:p>
          <a:p>
            <a:r>
              <a:rPr lang="ar-IQ" dirty="0" smtClean="0"/>
              <a:t>* حصة من موجودات الشركة في حالة تصفيتها. </a:t>
            </a:r>
            <a:endParaRPr lang="en-US" dirty="0" smtClean="0"/>
          </a:p>
          <a:p>
            <a:endParaRPr lang="ar-IQ"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188640"/>
            <a:ext cx="8503920" cy="5910408"/>
          </a:xfrm>
        </p:spPr>
        <p:style>
          <a:lnRef idx="1">
            <a:schemeClr val="dk1"/>
          </a:lnRef>
          <a:fillRef idx="3">
            <a:schemeClr val="dk1"/>
          </a:fillRef>
          <a:effectRef idx="2">
            <a:schemeClr val="dk1"/>
          </a:effectRef>
          <a:fontRef idx="minor">
            <a:schemeClr val="lt1"/>
          </a:fontRef>
        </p:style>
        <p:txBody>
          <a:bodyPr>
            <a:normAutofit lnSpcReduction="10000"/>
          </a:bodyPr>
          <a:lstStyle/>
          <a:p>
            <a:r>
              <a:rPr lang="ar-IQ" b="1" dirty="0" smtClean="0"/>
              <a:t> ب. </a:t>
            </a:r>
            <a:r>
              <a:rPr lang="ar-IQ" b="1" dirty="0" err="1" smtClean="0"/>
              <a:t>الاسهم</a:t>
            </a:r>
            <a:r>
              <a:rPr lang="ar-IQ" b="1" dirty="0" smtClean="0"/>
              <a:t> الممتازة:</a:t>
            </a:r>
            <a:r>
              <a:rPr lang="ar-IQ" dirty="0" smtClean="0"/>
              <a:t> وهي بمثابة مستند ملكية لها نفس خصائص </a:t>
            </a:r>
            <a:r>
              <a:rPr lang="ar-IQ" dirty="0" err="1" smtClean="0"/>
              <a:t>الاسهم</a:t>
            </a:r>
            <a:r>
              <a:rPr lang="ar-IQ" dirty="0" smtClean="0"/>
              <a:t> العادية لكنها تتمتع بخصائص السندات حيث </a:t>
            </a:r>
            <a:r>
              <a:rPr lang="ar-IQ" dirty="0" err="1" smtClean="0"/>
              <a:t>ان</a:t>
            </a:r>
            <a:r>
              <a:rPr lang="ar-IQ" dirty="0" smtClean="0"/>
              <a:t> حملة </a:t>
            </a:r>
            <a:r>
              <a:rPr lang="ar-IQ" dirty="0" err="1" smtClean="0"/>
              <a:t>الاسهم</a:t>
            </a:r>
            <a:r>
              <a:rPr lang="ar-IQ" dirty="0" smtClean="0"/>
              <a:t> الممتازة لهم نسبة من </a:t>
            </a:r>
            <a:r>
              <a:rPr lang="ar-IQ" dirty="0" err="1" smtClean="0"/>
              <a:t>الارباح</a:t>
            </a:r>
            <a:r>
              <a:rPr lang="ar-IQ" dirty="0" smtClean="0"/>
              <a:t> بنسبة معينة من القيمة الاسمية </a:t>
            </a:r>
            <a:r>
              <a:rPr lang="ar-IQ" dirty="0" err="1" smtClean="0"/>
              <a:t>للاسهم</a:t>
            </a:r>
            <a:r>
              <a:rPr lang="ar-IQ" dirty="0" smtClean="0"/>
              <a:t> التي يمتلكونها، وحملة </a:t>
            </a:r>
            <a:r>
              <a:rPr lang="ar-IQ" dirty="0" err="1" smtClean="0"/>
              <a:t>الاسهم</a:t>
            </a:r>
            <a:r>
              <a:rPr lang="ar-IQ" dirty="0" smtClean="0"/>
              <a:t> الممتازة لهم امتياز في الحصول في </a:t>
            </a:r>
            <a:r>
              <a:rPr lang="ar-IQ" dirty="0" err="1" smtClean="0"/>
              <a:t>الارباح</a:t>
            </a:r>
            <a:r>
              <a:rPr lang="ar-IQ" dirty="0" smtClean="0"/>
              <a:t> قبل حملة </a:t>
            </a:r>
            <a:r>
              <a:rPr lang="ar-IQ" dirty="0" err="1" smtClean="0"/>
              <a:t>الاسهم</a:t>
            </a:r>
            <a:r>
              <a:rPr lang="ar-IQ" dirty="0" smtClean="0"/>
              <a:t> العادية وهذا الامتياز ينطبق في حالة تصفية موجودات الشركة. ويمكن التمييز بين </a:t>
            </a:r>
            <a:r>
              <a:rPr lang="ar-IQ" dirty="0" err="1" smtClean="0"/>
              <a:t>الانواع</a:t>
            </a:r>
            <a:r>
              <a:rPr lang="ar-IQ" dirty="0" smtClean="0"/>
              <a:t> </a:t>
            </a:r>
            <a:r>
              <a:rPr lang="ar-IQ" dirty="0" err="1" smtClean="0"/>
              <a:t>الاتية</a:t>
            </a:r>
            <a:r>
              <a:rPr lang="ar-IQ" dirty="0" smtClean="0"/>
              <a:t> من </a:t>
            </a:r>
            <a:r>
              <a:rPr lang="ar-IQ" dirty="0" err="1" smtClean="0"/>
              <a:t>الاسهم</a:t>
            </a:r>
            <a:r>
              <a:rPr lang="ar-IQ" dirty="0" smtClean="0"/>
              <a:t> الممتازة: </a:t>
            </a:r>
            <a:endParaRPr lang="en-US" dirty="0" smtClean="0"/>
          </a:p>
          <a:p>
            <a:r>
              <a:rPr lang="ar-IQ" b="1" dirty="0" smtClean="0"/>
              <a:t>* </a:t>
            </a:r>
            <a:r>
              <a:rPr lang="ar-IQ" dirty="0" err="1" smtClean="0"/>
              <a:t>اسهم</a:t>
            </a:r>
            <a:r>
              <a:rPr lang="ar-IQ" dirty="0" smtClean="0"/>
              <a:t> ممتازة مشتركة في </a:t>
            </a:r>
            <a:r>
              <a:rPr lang="ar-IQ" dirty="0" err="1" smtClean="0"/>
              <a:t>الارباح</a:t>
            </a:r>
            <a:r>
              <a:rPr lang="ar-IQ" dirty="0" smtClean="0"/>
              <a:t> </a:t>
            </a:r>
            <a:r>
              <a:rPr lang="ar-IQ" dirty="0" err="1" smtClean="0"/>
              <a:t>اي</a:t>
            </a:r>
            <a:r>
              <a:rPr lang="ar-IQ" dirty="0" smtClean="0"/>
              <a:t> تشترك بعد استيفاء نسبنها المحددة مع </a:t>
            </a:r>
            <a:r>
              <a:rPr lang="ar-IQ" dirty="0" err="1" smtClean="0"/>
              <a:t>الاسهم</a:t>
            </a:r>
            <a:r>
              <a:rPr lang="ar-IQ" dirty="0" smtClean="0"/>
              <a:t> العادية في </a:t>
            </a:r>
            <a:r>
              <a:rPr lang="ar-IQ" dirty="0" err="1" smtClean="0"/>
              <a:t>ارباح</a:t>
            </a:r>
            <a:r>
              <a:rPr lang="ar-IQ" dirty="0" smtClean="0"/>
              <a:t> الشركة. </a:t>
            </a:r>
            <a:endParaRPr lang="en-US" dirty="0" smtClean="0"/>
          </a:p>
          <a:p>
            <a:r>
              <a:rPr lang="ar-IQ" b="1" dirty="0" smtClean="0"/>
              <a:t>* </a:t>
            </a:r>
            <a:r>
              <a:rPr lang="ar-IQ" dirty="0" err="1" smtClean="0"/>
              <a:t>اسهم</a:t>
            </a:r>
            <a:r>
              <a:rPr lang="ar-IQ" dirty="0" smtClean="0"/>
              <a:t> ممتازة غير مشتركة مع </a:t>
            </a:r>
            <a:r>
              <a:rPr lang="ar-IQ" dirty="0" err="1" smtClean="0"/>
              <a:t>الاسهم</a:t>
            </a:r>
            <a:r>
              <a:rPr lang="ar-IQ" dirty="0" smtClean="0"/>
              <a:t> العادية. </a:t>
            </a:r>
            <a:endParaRPr lang="en-US" dirty="0" smtClean="0"/>
          </a:p>
          <a:p>
            <a:r>
              <a:rPr lang="ar-IQ" b="1" dirty="0" smtClean="0"/>
              <a:t>* </a:t>
            </a:r>
            <a:r>
              <a:rPr lang="ar-IQ" dirty="0" err="1" smtClean="0"/>
              <a:t>اسهم</a:t>
            </a:r>
            <a:r>
              <a:rPr lang="ar-IQ" dirty="0" smtClean="0"/>
              <a:t> ممتازة مجمعة </a:t>
            </a:r>
            <a:r>
              <a:rPr lang="ar-IQ" dirty="0" err="1" smtClean="0"/>
              <a:t>الارباح</a:t>
            </a:r>
            <a:r>
              <a:rPr lang="ar-IQ" dirty="0" smtClean="0"/>
              <a:t>، وهي </a:t>
            </a:r>
            <a:r>
              <a:rPr lang="ar-IQ" dirty="0" err="1" smtClean="0"/>
              <a:t>الاسهم</a:t>
            </a:r>
            <a:r>
              <a:rPr lang="ar-IQ" dirty="0" smtClean="0"/>
              <a:t> التي لها الحق في الحصول على كامل </a:t>
            </a:r>
            <a:r>
              <a:rPr lang="ar-IQ" dirty="0" err="1" smtClean="0"/>
              <a:t>ارباحها</a:t>
            </a:r>
            <a:r>
              <a:rPr lang="ar-IQ" dirty="0" smtClean="0"/>
              <a:t> في السنين التالية إذا لم تكن </a:t>
            </a:r>
            <a:r>
              <a:rPr lang="ar-IQ" dirty="0" err="1" smtClean="0"/>
              <a:t>الارباح</a:t>
            </a:r>
            <a:r>
              <a:rPr lang="ar-IQ" dirty="0" smtClean="0"/>
              <a:t> في سنة من السنين كافية لدفع النسبة المحددة لها. </a:t>
            </a:r>
            <a:endParaRPr lang="en-US" dirty="0" smtClean="0"/>
          </a:p>
          <a:p>
            <a:r>
              <a:rPr lang="ar-IQ" dirty="0" smtClean="0"/>
              <a:t>* </a:t>
            </a:r>
            <a:r>
              <a:rPr lang="ar-IQ" dirty="0" err="1" smtClean="0"/>
              <a:t>اسهم</a:t>
            </a:r>
            <a:r>
              <a:rPr lang="ar-IQ" dirty="0" smtClean="0"/>
              <a:t> ممتازة قابلة للتحويل لأسهم عادية وذلك حتى تعطى للشركة مرونة في التمويل وفي </a:t>
            </a:r>
            <a:r>
              <a:rPr lang="ar-IQ" dirty="0" err="1" smtClean="0"/>
              <a:t>الاعباء</a:t>
            </a:r>
            <a:r>
              <a:rPr lang="ar-IQ" dirty="0" smtClean="0"/>
              <a:t>. </a:t>
            </a:r>
            <a:endParaRPr lang="en-US" dirty="0" smtClean="0"/>
          </a:p>
          <a:p>
            <a:endParaRPr lang="ar-IQ"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260648"/>
            <a:ext cx="8503920" cy="5838400"/>
          </a:xfrm>
        </p:spPr>
        <p:style>
          <a:lnRef idx="1">
            <a:schemeClr val="dk1"/>
          </a:lnRef>
          <a:fillRef idx="3">
            <a:schemeClr val="dk1"/>
          </a:fillRef>
          <a:effectRef idx="2">
            <a:schemeClr val="dk1"/>
          </a:effectRef>
          <a:fontRef idx="minor">
            <a:schemeClr val="lt1"/>
          </a:fontRef>
        </p:style>
        <p:txBody>
          <a:bodyPr>
            <a:normAutofit/>
          </a:bodyPr>
          <a:lstStyle/>
          <a:p>
            <a:r>
              <a:rPr lang="ar-IQ" b="1" u="sng" dirty="0" smtClean="0"/>
              <a:t>. السندات: </a:t>
            </a:r>
            <a:r>
              <a:rPr lang="ar-IQ" dirty="0" smtClean="0"/>
              <a:t>وهي من القروض طويلة </a:t>
            </a:r>
            <a:r>
              <a:rPr lang="ar-IQ" dirty="0" err="1" smtClean="0"/>
              <a:t>الاجل</a:t>
            </a:r>
            <a:r>
              <a:rPr lang="ar-IQ" dirty="0" smtClean="0"/>
              <a:t> تصدرها الشركة وتعطي لمالكها حق الحصول على القيمة الاسمية في تاريخ الاستحقاق والحصول على فوائد دورية بنسبة معينة من القيمة الاسمية، فالأصل أن لها ميعاد استحقاق محدد يتعين على الشركة المدينة سداد قيمتها عنده ولكن يحدث في كثير من الحالات أن تقوم الشركات بسداد كل أو جزء من سنداتها المصدرة وذلك قبل حلول موعد الاستحقاق المحددة. وهذا السداد المبكر قد يتم بصورة اختيارية أو </a:t>
            </a:r>
            <a:r>
              <a:rPr lang="ar-IQ" dirty="0" err="1" smtClean="0"/>
              <a:t>اجبارية</a:t>
            </a:r>
            <a:r>
              <a:rPr lang="ar-IQ" dirty="0" smtClean="0"/>
              <a:t> بالنسبة للشركة. وللسندات قيمة سوقية وقيمة اسمية، وتحدد </a:t>
            </a:r>
            <a:r>
              <a:rPr lang="ar-IQ" dirty="0" err="1" smtClean="0"/>
              <a:t>اسعارها</a:t>
            </a:r>
            <a:r>
              <a:rPr lang="ar-IQ" dirty="0" smtClean="0"/>
              <a:t> حسب المركز المالي للمنشأة المصدرة بالإضافة إلى </a:t>
            </a:r>
            <a:r>
              <a:rPr lang="ar-IQ" dirty="0" err="1" smtClean="0"/>
              <a:t>اسعار</a:t>
            </a:r>
            <a:r>
              <a:rPr lang="ar-IQ" dirty="0" smtClean="0"/>
              <a:t> الفائدة على السند مقارنة بأسعار الفائدة في السوق، فكلما ارتفع معدل فائدة السند على المعدل السائد في السوق كلما ارتفع السعر السوقي للسند والعكس صحيح. </a:t>
            </a:r>
            <a:endParaRPr lang="ar-IQ"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476672"/>
            <a:ext cx="8503920" cy="5622376"/>
          </a:xfrm>
        </p:spPr>
        <p:style>
          <a:lnRef idx="1">
            <a:schemeClr val="dk1"/>
          </a:lnRef>
          <a:fillRef idx="3">
            <a:schemeClr val="dk1"/>
          </a:fillRef>
          <a:effectRef idx="2">
            <a:schemeClr val="dk1"/>
          </a:effectRef>
          <a:fontRef idx="minor">
            <a:schemeClr val="lt1"/>
          </a:fontRef>
        </p:style>
        <p:txBody>
          <a:bodyPr/>
          <a:lstStyle/>
          <a:p>
            <a:r>
              <a:rPr lang="ar-IQ" b="1" u="sng" dirty="0" smtClean="0"/>
              <a:t>.</a:t>
            </a:r>
            <a:r>
              <a:rPr lang="ar-IQ" u="sng" dirty="0" smtClean="0"/>
              <a:t> </a:t>
            </a:r>
            <a:r>
              <a:rPr lang="ar-IQ" b="1" u="sng" dirty="0" smtClean="0"/>
              <a:t>التمويل من خلال السحب المصرفي بأكثر من الرصيد المتوفر</a:t>
            </a:r>
            <a:r>
              <a:rPr lang="en-US" b="1" u="sng" dirty="0" smtClean="0"/>
              <a:t>Overdraft </a:t>
            </a:r>
            <a:r>
              <a:rPr lang="ar-IQ" b="1" u="sng" dirty="0" smtClean="0"/>
              <a:t> وبكفالة ضمان وجود المشروع السياحي</a:t>
            </a:r>
            <a:r>
              <a:rPr lang="ar-IQ" dirty="0" smtClean="0"/>
              <a:t>. </a:t>
            </a:r>
            <a:endParaRPr lang="en-US" dirty="0" smtClean="0"/>
          </a:p>
          <a:p>
            <a:r>
              <a:rPr lang="ar-IQ" dirty="0" smtClean="0"/>
              <a:t>وهي </a:t>
            </a:r>
            <a:r>
              <a:rPr lang="ar-IQ" dirty="0" err="1" smtClean="0"/>
              <a:t>اكثر</a:t>
            </a:r>
            <a:r>
              <a:rPr lang="ar-IQ" dirty="0" smtClean="0"/>
              <a:t> الطرق شهرة للحصول على الموارد المالية الضرورية التي تستحق الدفع خلال فترة زمنية قصيرة حيث تحتاج العديد من القرى والمجمعات للسياحة من الدرجة الممتازة مثل هذا التمويل خاصة في فترة ما قبل الافتتاح لتنفيذ حملاتها الترويجية أو استحقاق رواتب وأجور العاملين. </a:t>
            </a:r>
            <a:endParaRPr lang="ar-IQ"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476672"/>
            <a:ext cx="8503920" cy="5622376"/>
          </a:xfrm>
        </p:spPr>
        <p:style>
          <a:lnRef idx="1">
            <a:schemeClr val="dk1"/>
          </a:lnRef>
          <a:fillRef idx="3">
            <a:schemeClr val="dk1"/>
          </a:fillRef>
          <a:effectRef idx="2">
            <a:schemeClr val="dk1"/>
          </a:effectRef>
          <a:fontRef idx="minor">
            <a:schemeClr val="lt1"/>
          </a:fontRef>
        </p:style>
        <p:txBody>
          <a:bodyPr/>
          <a:lstStyle/>
          <a:p>
            <a:r>
              <a:rPr lang="ar-IQ" b="1" u="sng" dirty="0" smtClean="0"/>
              <a:t>4. التمويل من خلال القروض المصرفية:</a:t>
            </a:r>
            <a:r>
              <a:rPr lang="ar-IQ" b="1" dirty="0" smtClean="0"/>
              <a:t> </a:t>
            </a:r>
          </a:p>
          <a:p>
            <a:r>
              <a:rPr lang="ar-IQ" dirty="0" smtClean="0"/>
              <a:t>ويمكن تصنيف القروض السياحية حسب:</a:t>
            </a:r>
            <a:r>
              <a:rPr lang="ar-IQ" b="1" dirty="0" smtClean="0"/>
              <a:t> </a:t>
            </a:r>
            <a:endParaRPr lang="en-US" dirty="0" smtClean="0"/>
          </a:p>
          <a:p>
            <a:r>
              <a:rPr lang="ar-IQ" dirty="0" smtClean="0"/>
              <a:t> أ- </a:t>
            </a:r>
            <a:r>
              <a:rPr lang="ar-IQ" b="1" u="sng" dirty="0" smtClean="0"/>
              <a:t>التصنيف حسب استعمالاتها الرئيسية</a:t>
            </a:r>
            <a:r>
              <a:rPr lang="ar-IQ" dirty="0" smtClean="0"/>
              <a:t> </a:t>
            </a:r>
          </a:p>
          <a:p>
            <a:r>
              <a:rPr lang="ar-IQ" dirty="0" smtClean="0"/>
              <a:t> ب- </a:t>
            </a:r>
            <a:r>
              <a:rPr lang="ar-IQ" b="1" u="sng" dirty="0" smtClean="0"/>
              <a:t>التصنيف حسب آجالها</a:t>
            </a:r>
            <a:r>
              <a:rPr lang="ar-IQ" dirty="0" smtClean="0"/>
              <a:t> :</a:t>
            </a:r>
          </a:p>
          <a:p>
            <a:r>
              <a:rPr lang="ar-IQ" dirty="0" smtClean="0"/>
              <a:t>ج</a:t>
            </a:r>
            <a:r>
              <a:rPr lang="ar-IQ" b="1" dirty="0" smtClean="0"/>
              <a:t>. </a:t>
            </a:r>
            <a:r>
              <a:rPr lang="ar-IQ" b="1" u="sng" dirty="0" smtClean="0"/>
              <a:t>التصنيف حسب نوع الضمانات</a:t>
            </a:r>
            <a:r>
              <a:rPr lang="ar-IQ" b="1" dirty="0" smtClean="0"/>
              <a:t>:</a:t>
            </a:r>
            <a:r>
              <a:rPr lang="ar-IQ" dirty="0" smtClean="0"/>
              <a:t> </a:t>
            </a:r>
            <a:endParaRPr lang="en-US" dirty="0" smtClean="0"/>
          </a:p>
          <a:p>
            <a:endParaRPr lang="ar-IQ"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188640"/>
            <a:ext cx="8503920" cy="5910408"/>
          </a:xfrm>
        </p:spPr>
        <p:style>
          <a:lnRef idx="1">
            <a:schemeClr val="dk1"/>
          </a:lnRef>
          <a:fillRef idx="3">
            <a:schemeClr val="dk1"/>
          </a:fillRef>
          <a:effectRef idx="2">
            <a:schemeClr val="dk1"/>
          </a:effectRef>
          <a:fontRef idx="minor">
            <a:schemeClr val="lt1"/>
          </a:fontRef>
        </p:style>
        <p:txBody>
          <a:bodyPr/>
          <a:lstStyle/>
          <a:p>
            <a:r>
              <a:rPr lang="ar-IQ" b="1" u="sng" dirty="0" smtClean="0"/>
              <a:t>. القرض التجاري</a:t>
            </a:r>
            <a:r>
              <a:rPr lang="en-US" b="1" u="sng" dirty="0" smtClean="0"/>
              <a:t>Commercial Mortgages </a:t>
            </a:r>
            <a:r>
              <a:rPr lang="ar-IQ" b="1" u="sng" dirty="0" smtClean="0"/>
              <a:t>:</a:t>
            </a:r>
            <a:r>
              <a:rPr lang="ar-IQ" dirty="0" smtClean="0"/>
              <a:t> هو شكل من أشكال التمويل قصير الأجل وهو شكل معروف لكل أنواع الشركات وربما يكون اكبر مصدر من مصادر التمويل قصير </a:t>
            </a:r>
            <a:r>
              <a:rPr lang="ar-IQ" dirty="0" err="1" smtClean="0"/>
              <a:t>الاجل</a:t>
            </a:r>
            <a:r>
              <a:rPr lang="ar-IQ" dirty="0" smtClean="0"/>
              <a:t> لمعظم الشركات والذي يتخذ شكل الحساب المفتوح أو شكل الكمبيالة. وهناك نوعان أساسيان للائتمان التجاري: الحساب المفتوح أو الحساب الجاري وأوراق الدفع ويعتبر الحساب المفتوح هو النوع الشائع. في ظل هذا الترتيب فأن الشركة المجهزة تقوم بشحن </a:t>
            </a:r>
            <a:r>
              <a:rPr lang="ar-IQ" dirty="0" err="1" smtClean="0"/>
              <a:t>اجهزة</a:t>
            </a:r>
            <a:r>
              <a:rPr lang="ar-IQ" dirty="0" smtClean="0"/>
              <a:t> ومعدات مطابخ فنادق الدرجة الممتازة وفق الفاتورة التي توضح نوع وقيمة هذه </a:t>
            </a:r>
            <a:r>
              <a:rPr lang="ar-IQ" dirty="0" err="1" smtClean="0"/>
              <a:t>الاجهزة</a:t>
            </a:r>
            <a:r>
              <a:rPr lang="ar-IQ" dirty="0" smtClean="0"/>
              <a:t> وشروط الدفع، وقد يكون الائتمان المفتوح في صورة ورقة أو </a:t>
            </a:r>
            <a:r>
              <a:rPr lang="ar-IQ" dirty="0" err="1" smtClean="0"/>
              <a:t>اوراق</a:t>
            </a:r>
            <a:r>
              <a:rPr lang="ar-IQ" dirty="0" smtClean="0"/>
              <a:t> كمبيالة وتقوم </a:t>
            </a:r>
            <a:r>
              <a:rPr lang="ar-IQ" dirty="0" err="1" smtClean="0"/>
              <a:t>ادارة</a:t>
            </a:r>
            <a:r>
              <a:rPr lang="ar-IQ" dirty="0" smtClean="0"/>
              <a:t> الفندق بالتوقيع عليها بعد بيان قيمة الدين وتاريخ استحقاقه،</a:t>
            </a:r>
            <a:endParaRPr lang="ar-IQ"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404664"/>
            <a:ext cx="8503920" cy="5694384"/>
          </a:xfrm>
        </p:spPr>
        <p:style>
          <a:lnRef idx="1">
            <a:schemeClr val="dk1"/>
          </a:lnRef>
          <a:fillRef idx="3">
            <a:schemeClr val="dk1"/>
          </a:fillRef>
          <a:effectRef idx="2">
            <a:schemeClr val="dk1"/>
          </a:effectRef>
          <a:fontRef idx="minor">
            <a:schemeClr val="lt1"/>
          </a:fontRef>
        </p:style>
        <p:txBody>
          <a:bodyPr>
            <a:normAutofit/>
          </a:bodyPr>
          <a:lstStyle/>
          <a:p>
            <a:pPr>
              <a:buNone/>
            </a:pPr>
            <a:r>
              <a:rPr lang="ar-IQ" dirty="0" smtClean="0"/>
              <a:t>وهناك عدة صور لهذه </a:t>
            </a:r>
            <a:r>
              <a:rPr lang="ar-IQ" dirty="0" err="1" smtClean="0"/>
              <a:t>الاوراق</a:t>
            </a:r>
            <a:r>
              <a:rPr lang="ar-IQ" dirty="0" smtClean="0"/>
              <a:t> غالباً ما يكون منصوص عليها في القانون التجاري. وتعتبر هذه الطريقة من طرق التمويل المباشر الخاص حيث يتم تأمين </a:t>
            </a:r>
            <a:r>
              <a:rPr lang="ar-IQ" dirty="0" err="1" smtClean="0"/>
              <a:t>الاقساط</a:t>
            </a:r>
            <a:r>
              <a:rPr lang="ar-IQ" dirty="0" smtClean="0"/>
              <a:t> التي تطلبها الشركات المجهزة للأثاث والمعدات من البنوك. وتتصف هذه الطريقة بمرونة فترة الاسترداد حيث تستطيع </a:t>
            </a:r>
            <a:r>
              <a:rPr lang="ar-IQ" dirty="0" err="1" smtClean="0"/>
              <a:t>ادارة</a:t>
            </a:r>
            <a:r>
              <a:rPr lang="ar-IQ" dirty="0" smtClean="0"/>
              <a:t> المنشآت السياحية اعتماد طريقة الاسترداد الكلي لقيمة الرهنية خلال فترة قصيرة وهي بذلك تقلل من حجم الفوائد المدفوعة إلى المصرف وعادة ما يتم تقسيم دفعات تسديد هذا القرض حسب جدول زمني يبدأ ببداية تسلم </a:t>
            </a:r>
            <a:r>
              <a:rPr lang="ar-IQ" dirty="0" err="1" smtClean="0"/>
              <a:t>الاجهزة</a:t>
            </a:r>
            <a:r>
              <a:rPr lang="ar-IQ" dirty="0" smtClean="0"/>
              <a:t> والمعدات المتفق عليها. </a:t>
            </a:r>
            <a:endParaRPr lang="en-US" dirty="0" smtClean="0"/>
          </a:p>
          <a:p>
            <a:pPr>
              <a:buNone/>
            </a:pPr>
            <a:r>
              <a:rPr lang="ar-IQ" dirty="0" smtClean="0"/>
              <a:t> وهناك عدة ضوابط وشروط يضعها البنك التجاري عند قيامه بمنح عملائه </a:t>
            </a:r>
            <a:r>
              <a:rPr lang="ar-IQ" dirty="0" err="1" smtClean="0"/>
              <a:t>الانواع</a:t>
            </a:r>
            <a:r>
              <a:rPr lang="ar-IQ" dirty="0" smtClean="0"/>
              <a:t> المختلفة من القروض ومنها: </a:t>
            </a:r>
            <a:endParaRPr lang="en-US" dirty="0" smtClean="0"/>
          </a:p>
          <a:p>
            <a:endParaRPr lang="ar-IQ"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404664"/>
            <a:ext cx="8503920" cy="5694384"/>
          </a:xfrm>
        </p:spPr>
        <p:style>
          <a:lnRef idx="1">
            <a:schemeClr val="dk1"/>
          </a:lnRef>
          <a:fillRef idx="3">
            <a:schemeClr val="dk1"/>
          </a:fillRef>
          <a:effectRef idx="2">
            <a:schemeClr val="dk1"/>
          </a:effectRef>
          <a:fontRef idx="minor">
            <a:schemeClr val="lt1"/>
          </a:fontRef>
        </p:style>
        <p:txBody>
          <a:bodyPr>
            <a:normAutofit/>
          </a:bodyPr>
          <a:lstStyle/>
          <a:p>
            <a:pPr lvl="0"/>
            <a:r>
              <a:rPr lang="ar-IQ" b="1" dirty="0" smtClean="0"/>
              <a:t>مبلغ القرض:</a:t>
            </a:r>
            <a:r>
              <a:rPr lang="ar-IQ" dirty="0" smtClean="0"/>
              <a:t> يجب أن يتناسب حجم القرض المطلوب مع حجم نشاط العميل التجاري. </a:t>
            </a:r>
            <a:r>
              <a:rPr lang="ar-IQ" dirty="0" err="1" smtClean="0"/>
              <a:t>اذ</a:t>
            </a:r>
            <a:r>
              <a:rPr lang="ar-IQ" dirty="0" smtClean="0"/>
              <a:t> </a:t>
            </a:r>
            <a:r>
              <a:rPr lang="ar-IQ" dirty="0" err="1" smtClean="0"/>
              <a:t>ان</a:t>
            </a:r>
            <a:r>
              <a:rPr lang="ar-IQ" dirty="0" smtClean="0"/>
              <a:t> منح العميل قرضاً يفوق حجم نشاطه يؤدي </a:t>
            </a:r>
            <a:r>
              <a:rPr lang="ar-IQ" dirty="0" err="1" smtClean="0"/>
              <a:t>الى</a:t>
            </a:r>
            <a:r>
              <a:rPr lang="ar-IQ" dirty="0" smtClean="0"/>
              <a:t> انخفاض قدرته على تسديد دينه وارتفاع نفقات التمويل لديه، كما </a:t>
            </a:r>
            <a:r>
              <a:rPr lang="ar-IQ" dirty="0" err="1" smtClean="0"/>
              <a:t>ان</a:t>
            </a:r>
            <a:r>
              <a:rPr lang="ar-IQ" dirty="0" smtClean="0"/>
              <a:t> منحه مبلغ يقل عن حجم نشاطه يؤدي </a:t>
            </a:r>
            <a:r>
              <a:rPr lang="ar-IQ" dirty="0" err="1" smtClean="0"/>
              <a:t>الى</a:t>
            </a:r>
            <a:r>
              <a:rPr lang="ar-IQ" dirty="0" smtClean="0"/>
              <a:t> وقوعه في عسر مالي </a:t>
            </a:r>
            <a:r>
              <a:rPr lang="ar-IQ" dirty="0" err="1" smtClean="0"/>
              <a:t>او</a:t>
            </a:r>
            <a:r>
              <a:rPr lang="ar-IQ" dirty="0" smtClean="0"/>
              <a:t> يؤدي </a:t>
            </a:r>
            <a:r>
              <a:rPr lang="ar-IQ" dirty="0" err="1" smtClean="0"/>
              <a:t>الى</a:t>
            </a:r>
            <a:r>
              <a:rPr lang="ar-IQ" dirty="0" smtClean="0"/>
              <a:t> المزيد من الاقتراض.</a:t>
            </a:r>
            <a:endParaRPr lang="en-US" dirty="0" smtClean="0"/>
          </a:p>
          <a:p>
            <a:pPr lvl="0"/>
            <a:r>
              <a:rPr lang="ar-IQ" b="1" dirty="0" smtClean="0"/>
              <a:t>الغرض من القرض:</a:t>
            </a:r>
            <a:r>
              <a:rPr lang="ar-IQ" dirty="0" smtClean="0"/>
              <a:t> يجب على </a:t>
            </a:r>
            <a:r>
              <a:rPr lang="ar-IQ" dirty="0" err="1" smtClean="0"/>
              <a:t>ادارة</a:t>
            </a:r>
            <a:r>
              <a:rPr lang="ar-IQ" dirty="0" smtClean="0"/>
              <a:t> البنك والجهة </a:t>
            </a:r>
            <a:r>
              <a:rPr lang="ar-IQ" dirty="0" err="1" smtClean="0"/>
              <a:t>المسؤولة</a:t>
            </a:r>
            <a:r>
              <a:rPr lang="ar-IQ" dirty="0" smtClean="0"/>
              <a:t> عن منح القروض دراسة الغرض من التمويل المطلوب من قبل العميل حيث يقوم البنك بتوجيه العميل نحو نوع التمويل الملائم </a:t>
            </a:r>
            <a:r>
              <a:rPr lang="ar-IQ" dirty="0" err="1" smtClean="0"/>
              <a:t>اذ</a:t>
            </a:r>
            <a:r>
              <a:rPr lang="ar-IQ" dirty="0" smtClean="0"/>
              <a:t> يعمل البنك بمثابة مستشار للعميل وتقديم المشورة له. </a:t>
            </a:r>
            <a:endParaRPr lang="en-US" dirty="0" smtClean="0"/>
          </a:p>
          <a:p>
            <a:pPr lvl="0"/>
            <a:r>
              <a:rPr lang="ar-IQ" b="1" dirty="0" smtClean="0"/>
              <a:t>مدة القرض:</a:t>
            </a:r>
            <a:r>
              <a:rPr lang="ar-IQ" dirty="0" smtClean="0"/>
              <a:t> تفضل البنوك بشكل عام القروض قصيرة </a:t>
            </a:r>
            <a:r>
              <a:rPr lang="ar-IQ" dirty="0" err="1" smtClean="0"/>
              <a:t>الاجل</a:t>
            </a:r>
            <a:r>
              <a:rPr lang="ar-IQ" dirty="0" smtClean="0"/>
              <a:t> والتي تسدد نفسها بنفسها، إلا أن القروض طويلة </a:t>
            </a:r>
            <a:r>
              <a:rPr lang="ar-IQ" dirty="0" err="1" smtClean="0"/>
              <a:t>الاجل</a:t>
            </a:r>
            <a:r>
              <a:rPr lang="ar-IQ" dirty="0" smtClean="0"/>
              <a:t> والمتوسطة تقدم لتمويل </a:t>
            </a:r>
            <a:r>
              <a:rPr lang="ar-IQ" dirty="0" err="1" smtClean="0"/>
              <a:t>الاصول</a:t>
            </a:r>
            <a:r>
              <a:rPr lang="ar-IQ" dirty="0" smtClean="0"/>
              <a:t> الثابتة أو تمويل التوسع. </a:t>
            </a:r>
            <a:endParaRPr lang="en-US" dirty="0" smtClean="0"/>
          </a:p>
          <a:p>
            <a:endParaRPr lang="ar-IQ"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404664"/>
            <a:ext cx="8503920" cy="5694384"/>
          </a:xfrm>
        </p:spPr>
        <p:style>
          <a:lnRef idx="1">
            <a:schemeClr val="dk1"/>
          </a:lnRef>
          <a:fillRef idx="3">
            <a:schemeClr val="dk1"/>
          </a:fillRef>
          <a:effectRef idx="2">
            <a:schemeClr val="dk1"/>
          </a:effectRef>
          <a:fontRef idx="minor">
            <a:schemeClr val="lt1"/>
          </a:fontRef>
        </p:style>
        <p:txBody>
          <a:bodyPr>
            <a:normAutofit/>
          </a:bodyPr>
          <a:lstStyle/>
          <a:p>
            <a:pPr lvl="0"/>
            <a:r>
              <a:rPr lang="ar-IQ" b="1" dirty="0" smtClean="0"/>
              <a:t>مصادر الوفاء:</a:t>
            </a:r>
            <a:r>
              <a:rPr lang="ar-IQ" dirty="0" smtClean="0"/>
              <a:t> على البنك التجاري دراسة مصدر السداد </a:t>
            </a:r>
            <a:r>
              <a:rPr lang="ar-IQ" dirty="0" err="1" smtClean="0"/>
              <a:t>الاساسي</a:t>
            </a:r>
            <a:r>
              <a:rPr lang="ar-IQ" dirty="0" smtClean="0"/>
              <a:t> لدى العميل ومدى كفايته لسداد التزامات البنك كما يدرس أيضاً مصادر السداد الثانوية المتوفرة لدى العميل. </a:t>
            </a:r>
            <a:endParaRPr lang="en-US" dirty="0" smtClean="0"/>
          </a:p>
          <a:p>
            <a:pPr lvl="0"/>
            <a:r>
              <a:rPr lang="ar-IQ" b="1" dirty="0" smtClean="0"/>
              <a:t>سمعة القروض:</a:t>
            </a:r>
            <a:r>
              <a:rPr lang="ar-IQ" dirty="0" smtClean="0"/>
              <a:t> التأكد </a:t>
            </a:r>
            <a:r>
              <a:rPr lang="ar-IQ" dirty="0" err="1" smtClean="0"/>
              <a:t>نت</a:t>
            </a:r>
            <a:r>
              <a:rPr lang="ar-IQ" dirty="0" smtClean="0"/>
              <a:t> رغبة العميل في السداد من خلال سمعته </a:t>
            </a:r>
            <a:r>
              <a:rPr lang="ar-IQ" dirty="0" err="1" smtClean="0"/>
              <a:t>الادبية</a:t>
            </a:r>
            <a:r>
              <a:rPr lang="ar-IQ" dirty="0" smtClean="0"/>
              <a:t> والتجارية. </a:t>
            </a:r>
            <a:endParaRPr lang="en-US" dirty="0" smtClean="0"/>
          </a:p>
          <a:p>
            <a:pPr lvl="0"/>
            <a:r>
              <a:rPr lang="ar-IQ" b="1" dirty="0" smtClean="0"/>
              <a:t>قدرة العميل </a:t>
            </a:r>
            <a:r>
              <a:rPr lang="ar-IQ" b="1" dirty="0" err="1" smtClean="0"/>
              <a:t>الادارية</a:t>
            </a:r>
            <a:r>
              <a:rPr lang="ar-IQ" b="1" dirty="0" smtClean="0"/>
              <a:t> والفنية:</a:t>
            </a:r>
            <a:r>
              <a:rPr lang="ar-IQ" dirty="0" smtClean="0"/>
              <a:t> أي </a:t>
            </a:r>
            <a:r>
              <a:rPr lang="ar-IQ" dirty="0" err="1" smtClean="0"/>
              <a:t>ادارة</a:t>
            </a:r>
            <a:r>
              <a:rPr lang="ar-IQ" dirty="0" smtClean="0"/>
              <a:t> المشروع الجيدة تؤدي إلى حسن استغلال </a:t>
            </a:r>
            <a:r>
              <a:rPr lang="ar-IQ" dirty="0" err="1" smtClean="0"/>
              <a:t>الاموال</a:t>
            </a:r>
            <a:r>
              <a:rPr lang="ar-IQ" dirty="0" smtClean="0"/>
              <a:t> وبالتالي القدرة على سداد التزاماتها. </a:t>
            </a:r>
            <a:endParaRPr lang="en-US" dirty="0" smtClean="0"/>
          </a:p>
          <a:p>
            <a:pPr lvl="0"/>
            <a:r>
              <a:rPr lang="ar-IQ" b="1" dirty="0" smtClean="0"/>
              <a:t>رأسمال المقترض:</a:t>
            </a:r>
            <a:r>
              <a:rPr lang="ar-IQ" dirty="0" smtClean="0"/>
              <a:t> كلما كان رأسمال المقترض اكبر كلما </a:t>
            </a:r>
            <a:r>
              <a:rPr lang="ar-IQ" dirty="0" err="1" smtClean="0"/>
              <a:t>ادى</a:t>
            </a:r>
            <a:r>
              <a:rPr lang="ar-IQ" dirty="0" smtClean="0"/>
              <a:t> ذلك إلى زيادة اطمئنان البنك نحو منح العميل القرض المطلوب. </a:t>
            </a:r>
            <a:endParaRPr lang="en-US" dirty="0" smtClean="0"/>
          </a:p>
          <a:p>
            <a:pPr lvl="0"/>
            <a:r>
              <a:rPr lang="ar-IQ" b="1" dirty="0" smtClean="0"/>
              <a:t>الضمانات المقدمة:</a:t>
            </a:r>
            <a:r>
              <a:rPr lang="ar-IQ" dirty="0" smtClean="0"/>
              <a:t> وتعتبر الضمانات خط الدفاع </a:t>
            </a:r>
            <a:r>
              <a:rPr lang="ar-IQ" dirty="0" err="1" smtClean="0"/>
              <a:t>الاخير</a:t>
            </a:r>
            <a:r>
              <a:rPr lang="ar-IQ" dirty="0" smtClean="0"/>
              <a:t> بالنسبة للبنك والذي يستطيع الرجوع </a:t>
            </a:r>
            <a:r>
              <a:rPr lang="ar-IQ" dirty="0" err="1" smtClean="0"/>
              <a:t>اليه</a:t>
            </a:r>
            <a:r>
              <a:rPr lang="ar-IQ" dirty="0" smtClean="0"/>
              <a:t> عند تعثر الدين.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457200"/>
            <a:ext cx="8686800" cy="5852120"/>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r"/>
            <a:r>
              <a:rPr lang="ar-IQ" b="1" u="sng" dirty="0" smtClean="0"/>
              <a:t>ثانيا : أهمية التمويل</a:t>
            </a:r>
            <a:r>
              <a:rPr lang="en-US" dirty="0" smtClean="0"/>
              <a:t/>
            </a:r>
            <a:br>
              <a:rPr lang="en-US" dirty="0" smtClean="0"/>
            </a:br>
            <a:r>
              <a:rPr lang="ar-IQ" b="1" dirty="0" smtClean="0">
                <a:solidFill>
                  <a:schemeClr val="tx1"/>
                </a:solidFill>
              </a:rPr>
              <a:t>تعتبر وظيفة التمويل من الوظائف </a:t>
            </a:r>
            <a:r>
              <a:rPr lang="ar-IQ" b="1" dirty="0" err="1" smtClean="0">
                <a:solidFill>
                  <a:schemeClr val="tx1"/>
                </a:solidFill>
              </a:rPr>
              <a:t>الادارية</a:t>
            </a:r>
            <a:r>
              <a:rPr lang="ar-IQ" b="1" dirty="0" smtClean="0">
                <a:solidFill>
                  <a:schemeClr val="tx1"/>
                </a:solidFill>
              </a:rPr>
              <a:t> البالغة </a:t>
            </a:r>
            <a:r>
              <a:rPr lang="ar-IQ" b="1" dirty="0" err="1" smtClean="0">
                <a:solidFill>
                  <a:schemeClr val="tx1"/>
                </a:solidFill>
              </a:rPr>
              <a:t>الاهمية</a:t>
            </a:r>
            <a:r>
              <a:rPr lang="ar-IQ" b="1" dirty="0" smtClean="0">
                <a:solidFill>
                  <a:schemeClr val="tx1"/>
                </a:solidFill>
              </a:rPr>
              <a:t> في مختلف المنشآت السياحية وخاصة الكبيرة منها حيث يترتب على عمليات التمويل اتخاذ مجموعة من القرارات المتعلقة باختيار حجم ومصادر التمويل والقرارات المتعلقة بالائتمان فالقرارات المتعلقة بالتمويل واختيار مصادر التمويل تعتبر من القرارات المعقدة التي ينبغي على المدير المالي </a:t>
            </a:r>
            <a:r>
              <a:rPr lang="ar-IQ" b="1" dirty="0" err="1" smtClean="0">
                <a:solidFill>
                  <a:schemeClr val="tx1"/>
                </a:solidFill>
              </a:rPr>
              <a:t>الالمام</a:t>
            </a:r>
            <a:r>
              <a:rPr lang="ar-IQ" b="1" dirty="0" smtClean="0">
                <a:solidFill>
                  <a:schemeClr val="tx1"/>
                </a:solidFill>
              </a:rPr>
              <a:t> </a:t>
            </a:r>
            <a:r>
              <a:rPr lang="ar-IQ" b="1" dirty="0" err="1" smtClean="0">
                <a:solidFill>
                  <a:schemeClr val="tx1"/>
                </a:solidFill>
              </a:rPr>
              <a:t>بها</a:t>
            </a:r>
            <a:r>
              <a:rPr lang="ar-IQ" b="1" dirty="0" smtClean="0">
                <a:solidFill>
                  <a:schemeClr val="tx1"/>
                </a:solidFill>
              </a:rPr>
              <a:t> قبل </a:t>
            </a:r>
            <a:r>
              <a:rPr lang="ar-IQ" b="1" dirty="0" err="1" smtClean="0">
                <a:solidFill>
                  <a:schemeClr val="tx1"/>
                </a:solidFill>
              </a:rPr>
              <a:t>ان</a:t>
            </a:r>
            <a:r>
              <a:rPr lang="ar-IQ" b="1" dirty="0" smtClean="0">
                <a:solidFill>
                  <a:schemeClr val="tx1"/>
                </a:solidFill>
              </a:rPr>
              <a:t> يتخذ قراره وبهذا الخصوص علية </a:t>
            </a:r>
            <a:r>
              <a:rPr lang="ar-IQ" b="1" dirty="0" err="1" smtClean="0">
                <a:solidFill>
                  <a:schemeClr val="tx1"/>
                </a:solidFill>
              </a:rPr>
              <a:t>اجراء</a:t>
            </a:r>
            <a:r>
              <a:rPr lang="ar-IQ" b="1" dirty="0" smtClean="0">
                <a:solidFill>
                  <a:schemeClr val="tx1"/>
                </a:solidFill>
              </a:rPr>
              <a:t> دراسة مستفيضة ومتأنية خاصة في </a:t>
            </a:r>
            <a:r>
              <a:rPr lang="ar-IQ" b="1" dirty="0" err="1" smtClean="0">
                <a:solidFill>
                  <a:schemeClr val="tx1"/>
                </a:solidFill>
              </a:rPr>
              <a:t>الامور</a:t>
            </a:r>
            <a:r>
              <a:rPr lang="ar-IQ" b="1" dirty="0" smtClean="0">
                <a:solidFill>
                  <a:schemeClr val="tx1"/>
                </a:solidFill>
              </a:rPr>
              <a:t> التالية:-</a:t>
            </a:r>
            <a:r>
              <a:rPr lang="en-US" b="1" dirty="0" smtClean="0">
                <a:solidFill>
                  <a:schemeClr val="tx1"/>
                </a:solidFill>
              </a:rPr>
              <a:t/>
            </a:r>
            <a:br>
              <a:rPr lang="en-US" b="1" dirty="0" smtClean="0">
                <a:solidFill>
                  <a:schemeClr val="tx1"/>
                </a:solidFill>
              </a:rPr>
            </a:br>
            <a:endParaRPr lang="ar-IQ" b="1" dirty="0">
              <a:solidFill>
                <a:schemeClr val="tx1"/>
              </a:solidFill>
            </a:endParaRPr>
          </a:p>
        </p:txBody>
      </p:sp>
    </p:spTree>
  </p:cSld>
  <p:clrMapOvr>
    <a:masterClrMapping/>
  </p:clrMapOvr>
  <p:transition>
    <p:wipe dir="u"/>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404664"/>
            <a:ext cx="8503920" cy="5694384"/>
          </a:xfrm>
        </p:spPr>
        <p:style>
          <a:lnRef idx="1">
            <a:schemeClr val="dk1"/>
          </a:lnRef>
          <a:fillRef idx="3">
            <a:schemeClr val="dk1"/>
          </a:fillRef>
          <a:effectRef idx="2">
            <a:schemeClr val="dk1"/>
          </a:effectRef>
          <a:fontRef idx="minor">
            <a:schemeClr val="lt1"/>
          </a:fontRef>
        </p:style>
        <p:txBody>
          <a:bodyPr/>
          <a:lstStyle/>
          <a:p>
            <a:r>
              <a:rPr lang="ar-IQ" b="1" u="sng" dirty="0" smtClean="0"/>
              <a:t>.</a:t>
            </a:r>
            <a:r>
              <a:rPr lang="ar-IQ" u="sng" dirty="0" smtClean="0"/>
              <a:t> </a:t>
            </a:r>
            <a:r>
              <a:rPr lang="ar-IQ" b="1" u="sng" dirty="0" smtClean="0"/>
              <a:t>المضاربة برأس المال</a:t>
            </a:r>
            <a:r>
              <a:rPr lang="en-US" b="1" u="sng" dirty="0" smtClean="0"/>
              <a:t>Capital Venture </a:t>
            </a:r>
            <a:r>
              <a:rPr lang="ar-IQ" u="sng" dirty="0" smtClean="0"/>
              <a:t>:</a:t>
            </a:r>
            <a:r>
              <a:rPr lang="ar-IQ" dirty="0" smtClean="0"/>
              <a:t> وتختص هذه الطريقة بالفنادق السياحية الجديدة </a:t>
            </a:r>
            <a:r>
              <a:rPr lang="ar-IQ" dirty="0" err="1" smtClean="0"/>
              <a:t>او</a:t>
            </a:r>
            <a:r>
              <a:rPr lang="ar-IQ" dirty="0" smtClean="0"/>
              <a:t> الحديثة التكوين حيث يساعد توفر رأس المال الحصول على حصتها السوقية الكامنة. إلا </a:t>
            </a:r>
            <a:r>
              <a:rPr lang="ar-IQ" dirty="0" err="1" smtClean="0"/>
              <a:t>ان</a:t>
            </a:r>
            <a:r>
              <a:rPr lang="ar-IQ" dirty="0" smtClean="0"/>
              <a:t> ما يعاب على هذه الطريقة هو تدخل المساهمين في الشؤون الفنية لرسم السياسية التشغيلية للفندق السياحي </a:t>
            </a:r>
            <a:r>
              <a:rPr lang="ar-IQ" dirty="0" err="1" smtClean="0"/>
              <a:t>او</a:t>
            </a:r>
            <a:r>
              <a:rPr lang="ar-IQ" dirty="0" smtClean="0"/>
              <a:t> التدخل في </a:t>
            </a:r>
            <a:r>
              <a:rPr lang="ar-IQ" dirty="0" err="1" smtClean="0"/>
              <a:t>اوجه</a:t>
            </a:r>
            <a:r>
              <a:rPr lang="ar-IQ" dirty="0" smtClean="0"/>
              <a:t> </a:t>
            </a:r>
            <a:r>
              <a:rPr lang="ar-IQ" dirty="0" err="1" smtClean="0"/>
              <a:t>الانفاق</a:t>
            </a:r>
            <a:r>
              <a:rPr lang="ar-IQ" dirty="0" smtClean="0"/>
              <a:t> بالإضافة </a:t>
            </a:r>
            <a:r>
              <a:rPr lang="ar-IQ" dirty="0" err="1" smtClean="0"/>
              <a:t>الى</a:t>
            </a:r>
            <a:r>
              <a:rPr lang="ar-IQ" dirty="0" smtClean="0"/>
              <a:t> حصولهم على نسبة غير قليلة من </a:t>
            </a:r>
            <a:r>
              <a:rPr lang="ar-IQ" dirty="0" err="1" smtClean="0"/>
              <a:t>الارباح</a:t>
            </a:r>
            <a:r>
              <a:rPr lang="ar-IQ" dirty="0" smtClean="0"/>
              <a:t> السنوية, بينما تقوم بعض </a:t>
            </a:r>
            <a:r>
              <a:rPr lang="ar-IQ" dirty="0" err="1" smtClean="0"/>
              <a:t>ادارات</a:t>
            </a:r>
            <a:r>
              <a:rPr lang="ar-IQ" dirty="0" smtClean="0"/>
              <a:t> مجالس الفنادق السياحية بتدوير </a:t>
            </a:r>
            <a:r>
              <a:rPr lang="ar-IQ" dirty="0" err="1" smtClean="0"/>
              <a:t>الارباح</a:t>
            </a:r>
            <a:r>
              <a:rPr lang="ar-IQ" dirty="0" smtClean="0"/>
              <a:t> السنوية للمساهمين لزيادة رصيدهم من </a:t>
            </a:r>
            <a:r>
              <a:rPr lang="ar-IQ" dirty="0" err="1" smtClean="0"/>
              <a:t>الاسهم</a:t>
            </a:r>
            <a:r>
              <a:rPr lang="ar-IQ" dirty="0" smtClean="0"/>
              <a:t> وذلك من اجل توفير سيولة نقدية اكبر واستخدامها في تطوير خدمات جديدة وهو </a:t>
            </a:r>
            <a:r>
              <a:rPr lang="ar-IQ" dirty="0" err="1" smtClean="0"/>
              <a:t>اسلوب</a:t>
            </a:r>
            <a:r>
              <a:rPr lang="ar-IQ" dirty="0" smtClean="0"/>
              <a:t> وطريقة ناجحة لزيادة حجم </a:t>
            </a:r>
            <a:r>
              <a:rPr lang="ar-IQ" dirty="0" err="1" smtClean="0"/>
              <a:t>راس</a:t>
            </a:r>
            <a:r>
              <a:rPr lang="ar-IQ" dirty="0" smtClean="0"/>
              <a:t> المال المتداول للفنادق السياحية. </a:t>
            </a:r>
            <a:endParaRPr lang="en-US" dirty="0" smtClean="0"/>
          </a:p>
          <a:p>
            <a:endParaRPr lang="en-US" dirty="0" smtClean="0"/>
          </a:p>
          <a:p>
            <a:pPr>
              <a:buNone/>
            </a:pPr>
            <a:endParaRPr lang="ar-IQ"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332656"/>
            <a:ext cx="8503920" cy="5766392"/>
          </a:xfrm>
        </p:spPr>
        <p:style>
          <a:lnRef idx="3">
            <a:schemeClr val="lt1"/>
          </a:lnRef>
          <a:fillRef idx="1">
            <a:schemeClr val="accent3"/>
          </a:fillRef>
          <a:effectRef idx="1">
            <a:schemeClr val="accent3"/>
          </a:effectRef>
          <a:fontRef idx="minor">
            <a:schemeClr val="lt1"/>
          </a:fontRef>
        </p:style>
        <p:txBody>
          <a:bodyPr/>
          <a:lstStyle/>
          <a:p>
            <a:r>
              <a:rPr lang="ar-IQ" b="1" u="sng" dirty="0" smtClean="0"/>
              <a:t>رابعا: </a:t>
            </a:r>
            <a:r>
              <a:rPr lang="ar-IQ" b="1" u="sng" dirty="0" err="1" smtClean="0"/>
              <a:t>انواع</a:t>
            </a:r>
            <a:r>
              <a:rPr lang="ar-IQ" b="1" u="sng" dirty="0" smtClean="0"/>
              <a:t> التمويل: </a:t>
            </a:r>
          </a:p>
          <a:p>
            <a:endParaRPr lang="ar-IQ" b="1" u="sng" dirty="0" smtClean="0"/>
          </a:p>
          <a:p>
            <a:endParaRPr lang="en-US" dirty="0" smtClean="0"/>
          </a:p>
          <a:p>
            <a:r>
              <a:rPr lang="ar-IQ" b="1" u="sng" dirty="0" smtClean="0"/>
              <a:t>1- التمويل الحكومي</a:t>
            </a:r>
            <a:r>
              <a:rPr lang="en-US" b="1" u="sng" dirty="0" smtClean="0"/>
              <a:t>Governmental Funding </a:t>
            </a:r>
            <a:r>
              <a:rPr lang="ar-IQ" b="1" dirty="0" smtClean="0"/>
              <a:t>:</a:t>
            </a:r>
            <a:r>
              <a:rPr lang="ar-IQ" dirty="0" smtClean="0"/>
              <a:t> </a:t>
            </a:r>
            <a:r>
              <a:rPr lang="ar-IQ" dirty="0" err="1" smtClean="0"/>
              <a:t>ان</a:t>
            </a:r>
            <a:r>
              <a:rPr lang="ar-IQ" dirty="0" smtClean="0"/>
              <a:t> التمويل الخاص في البلدان النامية غير كافي لمشروعات التنمية السياحية، وكنتيجة لهذا فان </a:t>
            </a:r>
            <a:r>
              <a:rPr lang="ar-IQ" dirty="0" err="1" smtClean="0"/>
              <a:t>امكانيات</a:t>
            </a:r>
            <a:r>
              <a:rPr lang="ar-IQ" dirty="0" smtClean="0"/>
              <a:t> التنمية السياحية في كثير من هذه البلدان غير مستغلة بشكل كاف لذلك فان </a:t>
            </a:r>
            <a:r>
              <a:rPr lang="ar-IQ" dirty="0" err="1" smtClean="0"/>
              <a:t>الامر</a:t>
            </a:r>
            <a:r>
              <a:rPr lang="ar-IQ" dirty="0" smtClean="0"/>
              <a:t> يستدعي بحث </a:t>
            </a:r>
            <a:r>
              <a:rPr lang="ar-IQ" dirty="0" err="1" smtClean="0"/>
              <a:t>امكانيات</a:t>
            </a:r>
            <a:r>
              <a:rPr lang="ar-IQ" dirty="0" smtClean="0"/>
              <a:t> التمويل من المصادر الحكومية سواء كان هذا التمويل مباشر </a:t>
            </a:r>
            <a:r>
              <a:rPr lang="ar-IQ" dirty="0" err="1" smtClean="0"/>
              <a:t>او</a:t>
            </a:r>
            <a:r>
              <a:rPr lang="ar-IQ" dirty="0" smtClean="0"/>
              <a:t> غير مباشر، </a:t>
            </a:r>
            <a:endParaRPr lang="ar-IQ"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332656"/>
            <a:ext cx="8503920" cy="5766392"/>
          </a:xfrm>
        </p:spPr>
        <p:style>
          <a:lnRef idx="1">
            <a:schemeClr val="dk1"/>
          </a:lnRef>
          <a:fillRef idx="3">
            <a:schemeClr val="dk1"/>
          </a:fillRef>
          <a:effectRef idx="2">
            <a:schemeClr val="dk1"/>
          </a:effectRef>
          <a:fontRef idx="minor">
            <a:schemeClr val="lt1"/>
          </a:fontRef>
        </p:style>
        <p:txBody>
          <a:bodyPr>
            <a:normAutofit/>
          </a:bodyPr>
          <a:lstStyle/>
          <a:p>
            <a:r>
              <a:rPr lang="ar-IQ" b="1" dirty="0" smtClean="0"/>
              <a:t>أ. التمويل الحكومي المباشر:</a:t>
            </a:r>
            <a:r>
              <a:rPr lang="ar-IQ" dirty="0" smtClean="0"/>
              <a:t> يعتبر مجلس التعاون </a:t>
            </a:r>
            <a:r>
              <a:rPr lang="ar-IQ" dirty="0" err="1" smtClean="0"/>
              <a:t>الاوربي</a:t>
            </a:r>
            <a:r>
              <a:rPr lang="ar-IQ" dirty="0" smtClean="0"/>
              <a:t> والحكومة المركزية والمجالس المحلية من </a:t>
            </a:r>
            <a:r>
              <a:rPr lang="ar-IQ" dirty="0" err="1" smtClean="0"/>
              <a:t>اكثر</a:t>
            </a:r>
            <a:r>
              <a:rPr lang="ar-IQ" dirty="0" smtClean="0"/>
              <a:t> الجهات التي تعتمد عليها الفنادق السياحية على مستوى الدول </a:t>
            </a:r>
            <a:r>
              <a:rPr lang="ar-IQ" dirty="0" err="1" smtClean="0"/>
              <a:t>الاوربية</a:t>
            </a:r>
            <a:r>
              <a:rPr lang="ar-IQ" dirty="0" smtClean="0"/>
              <a:t> للحصول على الدعم المالي لتخفيض تكاليف الاستثمار ولهذا المجلس </a:t>
            </a:r>
            <a:r>
              <a:rPr lang="ar-IQ" dirty="0" err="1" smtClean="0"/>
              <a:t>اربعة</a:t>
            </a:r>
            <a:r>
              <a:rPr lang="ar-IQ" dirty="0" smtClean="0"/>
              <a:t> دوائر تقوم جميعها بتقديم المساعدات والقروض المالية وهي كالآتي: </a:t>
            </a:r>
            <a:endParaRPr lang="en-US" dirty="0" smtClean="0"/>
          </a:p>
          <a:p>
            <a:r>
              <a:rPr lang="ar-IQ" b="1" dirty="0" smtClean="0"/>
              <a:t>التمويل </a:t>
            </a:r>
            <a:r>
              <a:rPr lang="ar-IQ" b="1" dirty="0" err="1" smtClean="0"/>
              <a:t>الاوربي</a:t>
            </a:r>
            <a:r>
              <a:rPr lang="ar-IQ" b="1" dirty="0" smtClean="0"/>
              <a:t> للتنمية </a:t>
            </a:r>
            <a:r>
              <a:rPr lang="ar-IQ" b="1" dirty="0" err="1" smtClean="0"/>
              <a:t>الاقليمية</a:t>
            </a:r>
            <a:r>
              <a:rPr lang="ar-IQ" b="1" dirty="0" smtClean="0"/>
              <a:t>:</a:t>
            </a:r>
            <a:r>
              <a:rPr lang="ar-IQ" dirty="0" smtClean="0"/>
              <a:t> </a:t>
            </a:r>
          </a:p>
          <a:p>
            <a:pPr lvl="0"/>
            <a:r>
              <a:rPr lang="ar-IQ" b="1" dirty="0" smtClean="0"/>
              <a:t>نظام التمويل الاجتماعي:</a:t>
            </a:r>
            <a:endParaRPr lang="en-US" dirty="0" smtClean="0"/>
          </a:p>
          <a:p>
            <a:pPr lvl="0"/>
            <a:r>
              <a:rPr lang="ar-IQ" b="1" dirty="0" smtClean="0"/>
              <a:t>بنك الاستثمار </a:t>
            </a:r>
            <a:r>
              <a:rPr lang="ar-IQ" b="1" dirty="0" err="1" smtClean="0"/>
              <a:t>الاوربي</a:t>
            </a:r>
            <a:r>
              <a:rPr lang="ar-IQ" b="1" dirty="0" smtClean="0"/>
              <a:t>:</a:t>
            </a:r>
            <a:endParaRPr lang="en-US" dirty="0" smtClean="0"/>
          </a:p>
          <a:p>
            <a:r>
              <a:rPr lang="ar-IQ" b="1" dirty="0" smtClean="0"/>
              <a:t>الحكومة المركزية:</a:t>
            </a:r>
            <a:r>
              <a:rPr lang="ar-IQ" dirty="0" smtClean="0"/>
              <a:t> </a:t>
            </a:r>
            <a:endParaRPr lang="ar-IQ"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normAutofit fontScale="85000" lnSpcReduction="10000"/>
          </a:bodyPr>
          <a:lstStyle/>
          <a:p>
            <a:r>
              <a:rPr lang="ar-IQ" b="1" dirty="0" smtClean="0"/>
              <a:t>ب. التمويل الحكومي غير المباشر:</a:t>
            </a:r>
            <a:r>
              <a:rPr lang="ar-IQ" dirty="0" smtClean="0"/>
              <a:t> تدعم الحكومة المركزية قطاع السياحة من خلال مساهمتها في التقليل من تكلفة </a:t>
            </a:r>
            <a:r>
              <a:rPr lang="ar-IQ" dirty="0" err="1" smtClean="0"/>
              <a:t>انشاء</a:t>
            </a:r>
            <a:r>
              <a:rPr lang="ar-IQ" dirty="0" smtClean="0"/>
              <a:t> الفندق السياحي وبطرق غير مباشرة منها: </a:t>
            </a:r>
            <a:endParaRPr lang="en-US" dirty="0" smtClean="0"/>
          </a:p>
          <a:p>
            <a:r>
              <a:rPr lang="ar-IQ" dirty="0" smtClean="0"/>
              <a:t>تخفيض تكلفة الاستثمار:</a:t>
            </a:r>
          </a:p>
          <a:p>
            <a:pPr lvl="0"/>
            <a:r>
              <a:rPr lang="ar-IQ" dirty="0" err="1" smtClean="0"/>
              <a:t>الاعفاءات</a:t>
            </a:r>
            <a:r>
              <a:rPr lang="ar-IQ" dirty="0" smtClean="0"/>
              <a:t> الضريبية على مستلزمات </a:t>
            </a:r>
            <a:r>
              <a:rPr lang="ar-IQ" dirty="0" err="1" smtClean="0"/>
              <a:t>الانشاء</a:t>
            </a:r>
            <a:endParaRPr lang="en-US" dirty="0" smtClean="0"/>
          </a:p>
          <a:p>
            <a:pPr lvl="0"/>
            <a:r>
              <a:rPr lang="ar-IQ" dirty="0" smtClean="0"/>
              <a:t>تخفيض تكاليف التشغيل:</a:t>
            </a:r>
            <a:endParaRPr lang="en-US" dirty="0" smtClean="0"/>
          </a:p>
          <a:p>
            <a:pPr lvl="0"/>
            <a:r>
              <a:rPr lang="ar-IQ" dirty="0" smtClean="0"/>
              <a:t>توفير المعلومات اللازمة عن </a:t>
            </a:r>
            <a:r>
              <a:rPr lang="ar-IQ" dirty="0" err="1" smtClean="0"/>
              <a:t>اهمية</a:t>
            </a:r>
            <a:r>
              <a:rPr lang="ar-IQ" dirty="0" smtClean="0"/>
              <a:t> </a:t>
            </a:r>
            <a:r>
              <a:rPr lang="ar-IQ" dirty="0" err="1" smtClean="0"/>
              <a:t>الاقليم</a:t>
            </a:r>
            <a:r>
              <a:rPr lang="ar-IQ" dirty="0" smtClean="0"/>
              <a:t> الاقتصادية والسياسية ومستقبل </a:t>
            </a:r>
            <a:r>
              <a:rPr lang="ar-IQ" dirty="0" err="1" smtClean="0"/>
              <a:t>الاقليم</a:t>
            </a:r>
            <a:r>
              <a:rPr lang="ar-IQ" dirty="0" smtClean="0"/>
              <a:t> السياحي واهم عناصر الجذب السياحي المتوفرة</a:t>
            </a:r>
            <a:endParaRPr lang="en-US" dirty="0" smtClean="0"/>
          </a:p>
          <a:p>
            <a:pPr lvl="0"/>
            <a:r>
              <a:rPr lang="ar-IQ" dirty="0" smtClean="0"/>
              <a:t>السماح للمستثمر السياحي من استيراد المواد </a:t>
            </a:r>
            <a:r>
              <a:rPr lang="ar-IQ" dirty="0" err="1" smtClean="0"/>
              <a:t>الانشائية</a:t>
            </a:r>
            <a:r>
              <a:rPr lang="ar-IQ" dirty="0" smtClean="0"/>
              <a:t> والتأثيث والديكور والمعدات واللوازم التي يحتاجها بدون رسوم ضريبية. </a:t>
            </a:r>
            <a:endParaRPr lang="en-US" dirty="0" smtClean="0"/>
          </a:p>
          <a:p>
            <a:pPr lvl="0"/>
            <a:r>
              <a:rPr lang="ar-IQ" dirty="0" smtClean="0"/>
              <a:t>دعم وتنظيم الدورات التدريبية للعاملين في الفنادق السياحية. </a:t>
            </a:r>
            <a:endParaRPr lang="en-US" dirty="0" smtClean="0"/>
          </a:p>
          <a:p>
            <a:pPr lvl="0"/>
            <a:r>
              <a:rPr lang="ar-IQ" dirty="0" smtClean="0"/>
              <a:t>ضمانات الاستثمار:</a:t>
            </a:r>
            <a:endParaRPr lang="en-US" dirty="0" smtClean="0"/>
          </a:p>
          <a:p>
            <a:pPr lvl="0"/>
            <a:r>
              <a:rPr lang="ar-IQ" dirty="0" smtClean="0"/>
              <a:t>التأثير في سعر الصرف:</a:t>
            </a:r>
            <a:endParaRPr lang="ar-IQ"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lstStyle/>
          <a:p>
            <a:pPr lvl="0"/>
            <a:r>
              <a:rPr lang="ar-IQ" b="1" u="sng" dirty="0" smtClean="0"/>
              <a:t>2- التمويل التطوعي</a:t>
            </a:r>
            <a:r>
              <a:rPr lang="en-US" b="1" u="sng" dirty="0" smtClean="0"/>
              <a:t>Voluntary Funding </a:t>
            </a:r>
            <a:r>
              <a:rPr lang="ar-IQ" b="1" dirty="0" smtClean="0"/>
              <a:t>:</a:t>
            </a:r>
            <a:r>
              <a:rPr lang="ar-IQ" dirty="0" smtClean="0"/>
              <a:t> يعتبر العمل التطوعي والحملات التي تقوم </a:t>
            </a:r>
            <a:r>
              <a:rPr lang="ar-IQ" dirty="0" err="1" smtClean="0"/>
              <a:t>بها</a:t>
            </a:r>
            <a:r>
              <a:rPr lang="ar-IQ" dirty="0" smtClean="0"/>
              <a:t> بعض المؤسسات والنقابات لتنظيف وحماية البيئة الطبيعية من التلوث شكل </a:t>
            </a:r>
            <a:r>
              <a:rPr lang="ar-IQ" dirty="0" err="1" smtClean="0"/>
              <a:t>اخر</a:t>
            </a:r>
            <a:r>
              <a:rPr lang="ar-IQ" dirty="0" smtClean="0"/>
              <a:t> من </a:t>
            </a:r>
            <a:r>
              <a:rPr lang="ar-IQ" dirty="0" err="1" smtClean="0"/>
              <a:t>اشكال</a:t>
            </a:r>
            <a:r>
              <a:rPr lang="ar-IQ" dirty="0" smtClean="0"/>
              <a:t> مصادر التمويل غير المباشر في القطاع السياحي، وهنا لابد من الثناء على جهود بعض المنظمات الشبابية اللبنانية لإحياء وصيانة وتنظيف </a:t>
            </a:r>
            <a:r>
              <a:rPr lang="ar-IQ" dirty="0" err="1" smtClean="0"/>
              <a:t>اسواق</a:t>
            </a:r>
            <a:r>
              <a:rPr lang="ar-IQ" dirty="0" smtClean="0"/>
              <a:t> </a:t>
            </a:r>
            <a:r>
              <a:rPr lang="ar-IQ" dirty="0" err="1" smtClean="0"/>
              <a:t>طوني</a:t>
            </a:r>
            <a:r>
              <a:rPr lang="ar-IQ" dirty="0" smtClean="0"/>
              <a:t> في بيروت وإعادة تأهيلها لاستقبال وفود المجاميع السياحية لهذا الموقع الحضاري المهم، وكذلك تجربة </a:t>
            </a:r>
            <a:r>
              <a:rPr lang="ar-IQ" dirty="0" err="1" smtClean="0"/>
              <a:t>الاردن</a:t>
            </a:r>
            <a:r>
              <a:rPr lang="ar-IQ" dirty="0" smtClean="0"/>
              <a:t> للحفاظ على البيئة </a:t>
            </a:r>
            <a:r>
              <a:rPr lang="ar-IQ" dirty="0" err="1" smtClean="0"/>
              <a:t>الاردنية</a:t>
            </a:r>
            <a:r>
              <a:rPr lang="ar-IQ" dirty="0" smtClean="0"/>
              <a:t> للمدن والمواقع السياحية حيث ساعدت على تقليل كلف العمل وبشكل ملحوظ. </a:t>
            </a:r>
            <a:endParaRPr lang="en-US" dirty="0" smtClean="0"/>
          </a:p>
          <a:p>
            <a:endParaRPr lang="ar-IQ"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lstStyle/>
          <a:p>
            <a:r>
              <a:rPr lang="ar-IQ" b="1" dirty="0" smtClean="0"/>
              <a:t>3. </a:t>
            </a:r>
            <a:r>
              <a:rPr lang="ar-IQ" b="1" u="sng" dirty="0" smtClean="0"/>
              <a:t>التمويل الدولي</a:t>
            </a:r>
            <a:r>
              <a:rPr lang="en-US" b="1" u="sng" dirty="0" smtClean="0"/>
              <a:t>International Funding </a:t>
            </a:r>
            <a:r>
              <a:rPr lang="ar-IQ" b="1" dirty="0" smtClean="0"/>
              <a:t>:</a:t>
            </a:r>
            <a:r>
              <a:rPr lang="ar-IQ" dirty="0" smtClean="0"/>
              <a:t> أن التمويل الدولي للاستثمارات السياحية يأتي على شكل تحويلات أو قروض خاصة توجه مباشرة للأنشطة السياحية، أو على شكل قروض من المنظمات الدولية لتمويل البنية </a:t>
            </a:r>
            <a:r>
              <a:rPr lang="ar-IQ" dirty="0" err="1" smtClean="0"/>
              <a:t>الاساسية</a:t>
            </a:r>
            <a:r>
              <a:rPr lang="ar-IQ" dirty="0" smtClean="0"/>
              <a:t> اللازمة لتنمية السياحة الدولية. </a:t>
            </a:r>
            <a:endParaRPr lang="en-US" dirty="0" smtClean="0"/>
          </a:p>
          <a:p>
            <a:endParaRPr lang="ar-IQ"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lstStyle/>
          <a:p>
            <a:r>
              <a:rPr lang="ar-IQ" b="1" u="sng" dirty="0" smtClean="0"/>
              <a:t>خامسا: محددات اختيار مصادر التمويل للقطاع السياحي: </a:t>
            </a:r>
            <a:endParaRPr lang="en-US" dirty="0" smtClean="0"/>
          </a:p>
          <a:p>
            <a:r>
              <a:rPr lang="ar-IQ" dirty="0" smtClean="0"/>
              <a:t>حتى تقوم المنشأة باختيار أفضل طرق التمويل يجب عليها في المرحلة </a:t>
            </a:r>
            <a:r>
              <a:rPr lang="ar-IQ" dirty="0" err="1" smtClean="0"/>
              <a:t>الاولى</a:t>
            </a:r>
            <a:r>
              <a:rPr lang="ar-IQ" dirty="0" smtClean="0"/>
              <a:t> تحديد البدائل المتاحة من طرق التمويل ومن ثم مقارنة تكلفة كل بديل واختيار </a:t>
            </a:r>
            <a:r>
              <a:rPr lang="ar-IQ" dirty="0" err="1" smtClean="0"/>
              <a:t>الاقل</a:t>
            </a:r>
            <a:r>
              <a:rPr lang="ar-IQ" dirty="0" smtClean="0"/>
              <a:t> تكلفة . وبعدها تأتي المرحلة الثانية والتي من خلالها يتم تحديد مخاطر كل بديل وتكوين الهيكل الرأسمالي للشركة.</a:t>
            </a:r>
            <a:endParaRPr lang="en-US" dirty="0" smtClean="0"/>
          </a:p>
          <a:p>
            <a:r>
              <a:rPr lang="ar-IQ" dirty="0" smtClean="0"/>
              <a:t>ففي مرحلة اختيار مصدر التمويل المناسب ، لابد على المنشأة التعرف على خصائص كل مصدر تمويلي يميزه عن المصدر الآخر. وبصورة عامة تدور </a:t>
            </a:r>
            <a:r>
              <a:rPr lang="ar-IQ" b="1" u="sng" dirty="0" smtClean="0"/>
              <a:t>الخصائص</a:t>
            </a:r>
            <a:r>
              <a:rPr lang="ar-IQ" dirty="0" smtClean="0"/>
              <a:t> لمختلف مصادر التمويل حول </a:t>
            </a:r>
            <a:r>
              <a:rPr lang="ar-IQ" dirty="0" err="1" smtClean="0"/>
              <a:t>اربعة</a:t>
            </a:r>
            <a:r>
              <a:rPr lang="ar-IQ" dirty="0" smtClean="0"/>
              <a:t> نقاط هي :</a:t>
            </a:r>
            <a:endParaRPr lang="ar-IQ"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normAutofit fontScale="92500"/>
          </a:bodyPr>
          <a:lstStyle/>
          <a:p>
            <a:pPr lvl="0"/>
            <a:r>
              <a:rPr lang="ar-IQ" b="1" u="sng" dirty="0" smtClean="0"/>
              <a:t>ميعاد الاستحقاق</a:t>
            </a:r>
            <a:r>
              <a:rPr lang="ar-IQ" dirty="0" smtClean="0"/>
              <a:t>: لكل قرض أجل معين متفق عليه بين المنشأة </a:t>
            </a:r>
            <a:r>
              <a:rPr lang="ar-IQ" dirty="0" err="1" smtClean="0"/>
              <a:t>ودائنيها</a:t>
            </a:r>
            <a:r>
              <a:rPr lang="ar-IQ" dirty="0" smtClean="0"/>
              <a:t>، ومن ثم ينبغي تسديده في ذلك التاريخ، سواء أكانت قروض قصيرة </a:t>
            </a:r>
            <a:r>
              <a:rPr lang="ar-IQ" dirty="0" err="1" smtClean="0"/>
              <a:t>او</a:t>
            </a:r>
            <a:r>
              <a:rPr lang="ar-IQ" dirty="0" smtClean="0"/>
              <a:t> متوسطة </a:t>
            </a:r>
            <a:r>
              <a:rPr lang="ar-IQ" dirty="0" err="1" smtClean="0"/>
              <a:t>او</a:t>
            </a:r>
            <a:r>
              <a:rPr lang="ar-IQ" dirty="0" smtClean="0"/>
              <a:t> طويلة، </a:t>
            </a:r>
            <a:r>
              <a:rPr lang="ar-IQ" dirty="0" err="1" smtClean="0"/>
              <a:t>واذا</a:t>
            </a:r>
            <a:r>
              <a:rPr lang="ar-IQ" dirty="0" smtClean="0"/>
              <a:t> لم يتم تسديد القرض في تاريخ استحقاقه، فقد يضع الدائنون سلطتهم على </a:t>
            </a:r>
            <a:r>
              <a:rPr lang="ar-IQ" dirty="0" err="1" smtClean="0"/>
              <a:t>الاصول</a:t>
            </a:r>
            <a:r>
              <a:rPr lang="ar-IQ" dirty="0" smtClean="0"/>
              <a:t> </a:t>
            </a:r>
            <a:r>
              <a:rPr lang="ar-IQ" dirty="0" err="1" smtClean="0"/>
              <a:t>او</a:t>
            </a:r>
            <a:r>
              <a:rPr lang="ar-IQ" dirty="0" smtClean="0"/>
              <a:t> يجبرون المنشأة على التصفية، </a:t>
            </a:r>
            <a:r>
              <a:rPr lang="ar-IQ" dirty="0" err="1" smtClean="0"/>
              <a:t>او</a:t>
            </a:r>
            <a:r>
              <a:rPr lang="ar-IQ" dirty="0" smtClean="0"/>
              <a:t> </a:t>
            </a:r>
            <a:r>
              <a:rPr lang="ar-IQ" dirty="0" err="1" smtClean="0"/>
              <a:t>اذا</a:t>
            </a:r>
            <a:r>
              <a:rPr lang="ar-IQ" dirty="0" smtClean="0"/>
              <a:t> استطاع المالك الحصول على مشتري لشراء حصته وهذا يتوقف على مقدرة المالك على المساومة.</a:t>
            </a:r>
            <a:endParaRPr lang="en-US" dirty="0" smtClean="0"/>
          </a:p>
          <a:p>
            <a:pPr lvl="0"/>
            <a:r>
              <a:rPr lang="ar-IQ" b="1" u="sng" dirty="0" smtClean="0"/>
              <a:t>الوفاء بالالتزامات ومستوى </a:t>
            </a:r>
            <a:r>
              <a:rPr lang="ar-IQ" b="1" u="sng" dirty="0" err="1" smtClean="0"/>
              <a:t>الارباح</a:t>
            </a:r>
            <a:r>
              <a:rPr lang="ar-IQ" dirty="0" smtClean="0"/>
              <a:t>: </a:t>
            </a:r>
            <a:r>
              <a:rPr lang="ar-IQ" dirty="0" err="1" smtClean="0"/>
              <a:t>اذا</a:t>
            </a:r>
            <a:r>
              <a:rPr lang="ar-IQ" dirty="0" smtClean="0"/>
              <a:t> كانت عقود المديونية بين المنشأة والجهة الدائنة تقضي بتعهد دفع المنشأة لفائدة معينة </a:t>
            </a:r>
            <a:r>
              <a:rPr lang="ar-IQ" dirty="0" err="1" smtClean="0"/>
              <a:t>او</a:t>
            </a:r>
            <a:r>
              <a:rPr lang="ar-IQ" dirty="0" smtClean="0"/>
              <a:t> جزء من الدين مع فائدة </a:t>
            </a:r>
            <a:r>
              <a:rPr lang="ar-IQ" dirty="0" err="1" smtClean="0"/>
              <a:t>او</a:t>
            </a:r>
            <a:r>
              <a:rPr lang="ar-IQ" dirty="0" smtClean="0"/>
              <a:t> دفعة من قيمة الاستئجار فيجب الوفاء بتلك التعهدات بعض النظر عن مستوى </a:t>
            </a:r>
            <a:r>
              <a:rPr lang="ar-IQ" dirty="0" err="1" smtClean="0"/>
              <a:t>الارباح</a:t>
            </a:r>
            <a:r>
              <a:rPr lang="ar-IQ" dirty="0" smtClean="0"/>
              <a:t> المحققة </a:t>
            </a:r>
            <a:r>
              <a:rPr lang="ar-IQ" dirty="0" err="1" smtClean="0"/>
              <a:t>والا</a:t>
            </a:r>
            <a:r>
              <a:rPr lang="ar-IQ" dirty="0" smtClean="0"/>
              <a:t> تعرضت المنشأة لإجراءات قانونية قد تصل </a:t>
            </a:r>
            <a:r>
              <a:rPr lang="ar-IQ" dirty="0" err="1" smtClean="0"/>
              <a:t>الى</a:t>
            </a:r>
            <a:r>
              <a:rPr lang="ar-IQ" dirty="0" smtClean="0"/>
              <a:t> تصفيتها. ويتمتع الدائنون بأولوية الدفع على الملاك فيما يحققه المشروع من دخل </a:t>
            </a:r>
            <a:r>
              <a:rPr lang="ar-IQ" dirty="0" err="1" smtClean="0"/>
              <a:t>او</a:t>
            </a:r>
            <a:r>
              <a:rPr lang="ar-IQ" dirty="0" smtClean="0"/>
              <a:t> </a:t>
            </a:r>
            <a:r>
              <a:rPr lang="ar-IQ" dirty="0" err="1" smtClean="0"/>
              <a:t>ارباح</a:t>
            </a:r>
            <a:r>
              <a:rPr lang="ar-IQ" dirty="0" smtClean="0"/>
              <a:t> وتقع على عاتق المشروع نحوهم حتى لو </a:t>
            </a:r>
            <a:r>
              <a:rPr lang="ar-IQ" dirty="0" err="1" smtClean="0"/>
              <a:t>ادى</a:t>
            </a:r>
            <a:r>
              <a:rPr lang="ar-IQ" dirty="0" smtClean="0"/>
              <a:t> هذا </a:t>
            </a:r>
            <a:r>
              <a:rPr lang="ar-IQ" dirty="0" err="1" smtClean="0"/>
              <a:t>الى</a:t>
            </a:r>
            <a:r>
              <a:rPr lang="ar-IQ" dirty="0" smtClean="0"/>
              <a:t> عدم توزيع </a:t>
            </a:r>
            <a:r>
              <a:rPr lang="ar-IQ" dirty="0" err="1" smtClean="0"/>
              <a:t>الارباح</a:t>
            </a:r>
            <a:r>
              <a:rPr lang="ar-IQ" dirty="0" smtClean="0"/>
              <a:t> على الملاك.</a:t>
            </a:r>
            <a:endParaRPr lang="en-US" dirty="0" smtClean="0"/>
          </a:p>
          <a:p>
            <a:endParaRPr lang="ar-IQ"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normAutofit fontScale="92500" lnSpcReduction="10000"/>
          </a:bodyPr>
          <a:lstStyle/>
          <a:p>
            <a:pPr lvl="0"/>
            <a:r>
              <a:rPr lang="ar-IQ" b="1" u="sng" dirty="0" smtClean="0"/>
              <a:t>مدى ثبات القيمة المدفوعة</a:t>
            </a:r>
            <a:r>
              <a:rPr lang="ar-IQ" dirty="0" smtClean="0"/>
              <a:t>: تقضي عقود المديونية بين المنشأة والجهة الدائنة على تحمل </a:t>
            </a:r>
            <a:r>
              <a:rPr lang="ar-IQ" dirty="0" err="1" smtClean="0"/>
              <a:t>الاولى</a:t>
            </a:r>
            <a:r>
              <a:rPr lang="ar-IQ" dirty="0" smtClean="0"/>
              <a:t> </a:t>
            </a:r>
            <a:r>
              <a:rPr lang="ar-IQ" dirty="0" err="1" smtClean="0"/>
              <a:t>اعباء</a:t>
            </a:r>
            <a:r>
              <a:rPr lang="ar-IQ" dirty="0" smtClean="0"/>
              <a:t> ثابتة كمقابل لاستخدامها </a:t>
            </a:r>
            <a:r>
              <a:rPr lang="ar-IQ" dirty="0" err="1" smtClean="0"/>
              <a:t>اموال</a:t>
            </a:r>
            <a:r>
              <a:rPr lang="ar-IQ" dirty="0" smtClean="0"/>
              <a:t> الثانية بغض النظر عن مستوى </a:t>
            </a:r>
            <a:r>
              <a:rPr lang="ar-IQ" dirty="0" err="1" smtClean="0"/>
              <a:t>الارباح</a:t>
            </a:r>
            <a:r>
              <a:rPr lang="ar-IQ" dirty="0" smtClean="0"/>
              <a:t> المحققة. فعلى المنشأة </a:t>
            </a:r>
            <a:r>
              <a:rPr lang="ar-IQ" dirty="0" err="1" smtClean="0"/>
              <a:t>ان</a:t>
            </a:r>
            <a:r>
              <a:rPr lang="ar-IQ" dirty="0" smtClean="0"/>
              <a:t> تدفع للبنك 10% سنوياً من قيمة القرض الذي منحه لها بغض النظر عن مقدار </a:t>
            </a:r>
            <a:r>
              <a:rPr lang="ar-IQ" dirty="0" err="1" smtClean="0"/>
              <a:t>الارباح</a:t>
            </a:r>
            <a:r>
              <a:rPr lang="ar-IQ" dirty="0" smtClean="0"/>
              <a:t> التي تحققها وذلك للمدة المنصوص عليها في عقد القرض.</a:t>
            </a:r>
            <a:endParaRPr lang="en-US" dirty="0" smtClean="0"/>
          </a:p>
          <a:p>
            <a:pPr lvl="0"/>
            <a:r>
              <a:rPr lang="ar-IQ" b="1" u="sng" dirty="0" smtClean="0"/>
              <a:t>الضمانات</a:t>
            </a:r>
            <a:r>
              <a:rPr lang="ar-IQ" dirty="0" smtClean="0"/>
              <a:t>: وتقسم </a:t>
            </a:r>
            <a:r>
              <a:rPr lang="ar-IQ" dirty="0" err="1" smtClean="0"/>
              <a:t>الى</a:t>
            </a:r>
            <a:r>
              <a:rPr lang="ar-IQ" dirty="0" smtClean="0"/>
              <a:t> ضمانات عينية مثل العقار </a:t>
            </a:r>
            <a:r>
              <a:rPr lang="ar-IQ" dirty="0" err="1" smtClean="0"/>
              <a:t>والاوراق</a:t>
            </a:r>
            <a:r>
              <a:rPr lang="ar-IQ" dirty="0" smtClean="0"/>
              <a:t> المالية والآلات والبضائع، وضمانات شخصية مثل </a:t>
            </a:r>
            <a:r>
              <a:rPr lang="ar-IQ" dirty="0" err="1" smtClean="0"/>
              <a:t>الكفالات</a:t>
            </a:r>
            <a:r>
              <a:rPr lang="ar-IQ" dirty="0" smtClean="0"/>
              <a:t> الشخصية. ويشترط في قبول هذه الضمانات </a:t>
            </a:r>
            <a:r>
              <a:rPr lang="ar-IQ" dirty="0" err="1" smtClean="0"/>
              <a:t>ان</a:t>
            </a:r>
            <a:r>
              <a:rPr lang="ar-IQ" dirty="0" smtClean="0"/>
              <a:t> تكون سهلة التسويق، ومستقرة القيمة، وان لا تكون قابلة للتلف، </a:t>
            </a:r>
            <a:r>
              <a:rPr lang="ar-IQ" dirty="0" err="1" smtClean="0"/>
              <a:t>وامكانية</a:t>
            </a:r>
            <a:r>
              <a:rPr lang="ar-IQ" dirty="0" smtClean="0"/>
              <a:t> تقدير قيمتها، ونقل ملكيتها.  </a:t>
            </a:r>
            <a:endParaRPr lang="en-US" dirty="0" smtClean="0"/>
          </a:p>
          <a:p>
            <a:r>
              <a:rPr lang="ar-IQ" dirty="0" smtClean="0"/>
              <a:t>فعندما تقرر الشركة السياحية نوعية </a:t>
            </a:r>
            <a:r>
              <a:rPr lang="ar-IQ" dirty="0" err="1" smtClean="0"/>
              <a:t>الاصول</a:t>
            </a:r>
            <a:r>
              <a:rPr lang="ar-IQ" dirty="0" smtClean="0"/>
              <a:t> التي ترغب باقتنائها فأنها تقوم بتقييم مختلف مصادر التمويل المحتملة ودراسة خصائصها المذكورة سابقاً في ضوء الاعتبارات </a:t>
            </a:r>
            <a:r>
              <a:rPr lang="ar-IQ" dirty="0" err="1" smtClean="0"/>
              <a:t>الاتية</a:t>
            </a:r>
            <a:r>
              <a:rPr lang="ar-IQ" dirty="0" smtClean="0"/>
              <a:t>: </a:t>
            </a:r>
            <a:endParaRPr lang="en-US" dirty="0" smtClean="0"/>
          </a:p>
          <a:p>
            <a:endParaRPr lang="ar-IQ"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lstStyle/>
          <a:p>
            <a:r>
              <a:rPr lang="ar-IQ" smtClean="0"/>
              <a:t>1. </a:t>
            </a:r>
            <a:r>
              <a:rPr lang="ar-IQ" dirty="0" smtClean="0"/>
              <a:t>حجم </a:t>
            </a:r>
            <a:r>
              <a:rPr lang="ar-IQ" dirty="0" err="1" smtClean="0"/>
              <a:t>الاموال</a:t>
            </a:r>
            <a:r>
              <a:rPr lang="ar-IQ" dirty="0" smtClean="0"/>
              <a:t> التي يحتاجها الفندق والفترة الزمنية التي سيتم توظيف </a:t>
            </a:r>
            <a:r>
              <a:rPr lang="ar-IQ" dirty="0" err="1" smtClean="0"/>
              <a:t>الاموال</a:t>
            </a:r>
            <a:r>
              <a:rPr lang="ar-IQ" dirty="0" smtClean="0"/>
              <a:t> خلالها. </a:t>
            </a:r>
            <a:endParaRPr lang="en-US" dirty="0" smtClean="0"/>
          </a:p>
          <a:p>
            <a:r>
              <a:rPr lang="ar-IQ" dirty="0" smtClean="0"/>
              <a:t>2. توافق مصادر </a:t>
            </a:r>
            <a:r>
              <a:rPr lang="ar-IQ" dirty="0" err="1" smtClean="0"/>
              <a:t>الاموال</a:t>
            </a:r>
            <a:r>
              <a:rPr lang="ar-IQ" dirty="0" smtClean="0"/>
              <a:t> لأوجه استخدامات توظيف هذه </a:t>
            </a:r>
            <a:r>
              <a:rPr lang="ar-IQ" dirty="0" err="1" smtClean="0"/>
              <a:t>الاموال</a:t>
            </a:r>
            <a:r>
              <a:rPr lang="ar-IQ" dirty="0" smtClean="0"/>
              <a:t>. </a:t>
            </a:r>
            <a:endParaRPr lang="en-US" dirty="0" smtClean="0"/>
          </a:p>
          <a:p>
            <a:r>
              <a:rPr lang="ar-IQ" dirty="0" smtClean="0"/>
              <a:t>3. تكلفة التمويل مقارنة مع معدل التكلفة السائدة ومع التدفقات النقدية المتوقع. </a:t>
            </a:r>
            <a:endParaRPr lang="en-US" dirty="0" smtClean="0"/>
          </a:p>
          <a:p>
            <a:r>
              <a:rPr lang="ar-IQ" dirty="0" smtClean="0"/>
              <a:t>4. آجال التسديد وتزامنه مع التدفقات النقدية المتوقع تحقيقها من تشغيل الموجودات المحمولة. </a:t>
            </a:r>
            <a:endParaRPr lang="en-US" dirty="0" smtClean="0"/>
          </a:p>
          <a:p>
            <a:r>
              <a:rPr lang="ar-IQ" dirty="0" smtClean="0"/>
              <a:t>5. القيود التي يفرضها الممولون على </a:t>
            </a:r>
            <a:r>
              <a:rPr lang="ar-IQ" dirty="0" err="1" smtClean="0"/>
              <a:t>ادارة</a:t>
            </a:r>
            <a:r>
              <a:rPr lang="ar-IQ" dirty="0" smtClean="0"/>
              <a:t> الفندق المقترض كشرط عدم الاقتراض </a:t>
            </a:r>
            <a:r>
              <a:rPr lang="ar-IQ" dirty="0" err="1" smtClean="0"/>
              <a:t>الاضافي</a:t>
            </a:r>
            <a:r>
              <a:rPr lang="ar-IQ" dirty="0" smtClean="0"/>
              <a:t> </a:t>
            </a:r>
            <a:r>
              <a:rPr lang="ar-IQ" dirty="0" err="1" smtClean="0"/>
              <a:t>او</a:t>
            </a:r>
            <a:r>
              <a:rPr lang="ar-IQ" dirty="0" smtClean="0"/>
              <a:t> عدم توزيع </a:t>
            </a:r>
            <a:r>
              <a:rPr lang="ar-IQ" dirty="0" err="1" smtClean="0"/>
              <a:t>الارباح</a:t>
            </a:r>
            <a:r>
              <a:rPr lang="ar-IQ" dirty="0" smtClean="0"/>
              <a:t> والمحافظة على معدلات محددة من نسب </a:t>
            </a:r>
            <a:r>
              <a:rPr lang="ar-IQ" dirty="0" err="1" smtClean="0"/>
              <a:t>الاشغال</a:t>
            </a:r>
            <a:r>
              <a:rPr lang="ar-IQ" dirty="0" smtClean="0"/>
              <a:t> الفندقي طوال فترة الاقتراض. </a:t>
            </a:r>
            <a:endParaRPr lang="ar-IQ"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0"/>
            <a:ext cx="8686800" cy="6309320"/>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r"/>
            <a:r>
              <a:rPr lang="ar-IQ" sz="3600" b="1" dirty="0" smtClean="0">
                <a:solidFill>
                  <a:schemeClr val="tx1"/>
                </a:solidFill>
              </a:rPr>
              <a:t>1 . تحديد المركز المالي للمنشاة. </a:t>
            </a:r>
            <a:r>
              <a:rPr lang="en-US" sz="3600" b="1" dirty="0" smtClean="0">
                <a:solidFill>
                  <a:schemeClr val="tx1"/>
                </a:solidFill>
              </a:rPr>
              <a:t/>
            </a:r>
            <a:br>
              <a:rPr lang="en-US" sz="3600" b="1" dirty="0" smtClean="0">
                <a:solidFill>
                  <a:schemeClr val="tx1"/>
                </a:solidFill>
              </a:rPr>
            </a:br>
            <a:r>
              <a:rPr lang="ar-IQ" sz="3600" b="1" dirty="0" smtClean="0">
                <a:solidFill>
                  <a:schemeClr val="tx1"/>
                </a:solidFill>
              </a:rPr>
              <a:t>2 . تحديد المركز الائتماني للمنشاة. </a:t>
            </a:r>
            <a:r>
              <a:rPr lang="en-US" sz="3600" b="1" dirty="0" smtClean="0">
                <a:solidFill>
                  <a:schemeClr val="tx1"/>
                </a:solidFill>
              </a:rPr>
              <a:t/>
            </a:r>
            <a:br>
              <a:rPr lang="en-US" sz="3600" b="1" dirty="0" smtClean="0">
                <a:solidFill>
                  <a:schemeClr val="tx1"/>
                </a:solidFill>
              </a:rPr>
            </a:br>
            <a:r>
              <a:rPr lang="ar-IQ" sz="3600" b="1" dirty="0" smtClean="0">
                <a:solidFill>
                  <a:schemeClr val="tx1"/>
                </a:solidFill>
              </a:rPr>
              <a:t>3 . تحديد التزامات المنشاة. </a:t>
            </a:r>
            <a:r>
              <a:rPr lang="en-US" sz="3600" b="1" dirty="0" smtClean="0">
                <a:solidFill>
                  <a:schemeClr val="tx1"/>
                </a:solidFill>
              </a:rPr>
              <a:t/>
            </a:r>
            <a:br>
              <a:rPr lang="en-US" sz="3600" b="1" dirty="0" smtClean="0">
                <a:solidFill>
                  <a:schemeClr val="tx1"/>
                </a:solidFill>
              </a:rPr>
            </a:br>
            <a:r>
              <a:rPr lang="ar-IQ" sz="3600" b="1" dirty="0" smtClean="0">
                <a:solidFill>
                  <a:schemeClr val="tx1"/>
                </a:solidFill>
              </a:rPr>
              <a:t>4 . تحديد </a:t>
            </a:r>
            <a:r>
              <a:rPr lang="ar-IQ" sz="3600" b="1" dirty="0" err="1" smtClean="0">
                <a:solidFill>
                  <a:schemeClr val="tx1"/>
                </a:solidFill>
              </a:rPr>
              <a:t>انفاق</a:t>
            </a:r>
            <a:r>
              <a:rPr lang="ar-IQ" sz="3600" b="1" dirty="0" smtClean="0">
                <a:solidFill>
                  <a:schemeClr val="tx1"/>
                </a:solidFill>
              </a:rPr>
              <a:t> المنشاة الاستثماري </a:t>
            </a:r>
            <a:r>
              <a:rPr lang="ar-IQ" sz="3600" b="1" dirty="0" err="1" smtClean="0">
                <a:solidFill>
                  <a:schemeClr val="tx1"/>
                </a:solidFill>
              </a:rPr>
              <a:t>او</a:t>
            </a:r>
            <a:r>
              <a:rPr lang="ar-IQ" sz="3600" b="1" dirty="0" smtClean="0">
                <a:solidFill>
                  <a:schemeClr val="tx1"/>
                </a:solidFill>
              </a:rPr>
              <a:t> </a:t>
            </a:r>
            <a:r>
              <a:rPr lang="ar-IQ" sz="3600" b="1" dirty="0" err="1" smtClean="0">
                <a:solidFill>
                  <a:schemeClr val="tx1"/>
                </a:solidFill>
              </a:rPr>
              <a:t>انفاقها</a:t>
            </a:r>
            <a:r>
              <a:rPr lang="ar-IQ" sz="3600" b="1" dirty="0" smtClean="0">
                <a:solidFill>
                  <a:schemeClr val="tx1"/>
                </a:solidFill>
              </a:rPr>
              <a:t> الرأسمالي. </a:t>
            </a:r>
            <a:r>
              <a:rPr lang="en-US" sz="3600" b="1" dirty="0" smtClean="0">
                <a:solidFill>
                  <a:schemeClr val="tx1"/>
                </a:solidFill>
              </a:rPr>
              <a:t/>
            </a:r>
            <a:br>
              <a:rPr lang="en-US" sz="3600" b="1" dirty="0" smtClean="0">
                <a:solidFill>
                  <a:schemeClr val="tx1"/>
                </a:solidFill>
              </a:rPr>
            </a:br>
            <a:r>
              <a:rPr lang="ar-IQ" sz="3600" b="1" dirty="0" smtClean="0">
                <a:solidFill>
                  <a:schemeClr val="tx1"/>
                </a:solidFill>
              </a:rPr>
              <a:t>5 . تحديد كمية ونوعية الاحتياجات من </a:t>
            </a:r>
            <a:r>
              <a:rPr lang="ar-IQ" sz="3600" b="1" dirty="0" err="1" smtClean="0">
                <a:solidFill>
                  <a:schemeClr val="tx1"/>
                </a:solidFill>
              </a:rPr>
              <a:t>الاموال</a:t>
            </a:r>
            <a:r>
              <a:rPr lang="ar-IQ" sz="3600" b="1" dirty="0" smtClean="0">
                <a:solidFill>
                  <a:schemeClr val="tx1"/>
                </a:solidFill>
              </a:rPr>
              <a:t>. </a:t>
            </a:r>
            <a:r>
              <a:rPr lang="en-US" sz="3600" b="1" dirty="0" smtClean="0">
                <a:solidFill>
                  <a:schemeClr val="tx1"/>
                </a:solidFill>
              </a:rPr>
              <a:t/>
            </a:r>
            <a:br>
              <a:rPr lang="en-US" sz="3600" b="1" dirty="0" smtClean="0">
                <a:solidFill>
                  <a:schemeClr val="tx1"/>
                </a:solidFill>
              </a:rPr>
            </a:br>
            <a:r>
              <a:rPr lang="ar-IQ" sz="3600" b="1" dirty="0" smtClean="0">
                <a:solidFill>
                  <a:schemeClr val="tx1"/>
                </a:solidFill>
              </a:rPr>
              <a:t>6 . اختيار مصادر التمويل الملائمة حيث يتحتم على المنظمة </a:t>
            </a:r>
            <a:r>
              <a:rPr lang="ar-IQ" sz="3600" b="1" dirty="0" err="1" smtClean="0">
                <a:solidFill>
                  <a:schemeClr val="tx1"/>
                </a:solidFill>
              </a:rPr>
              <a:t>ان</a:t>
            </a:r>
            <a:r>
              <a:rPr lang="ar-IQ" sz="3600" b="1" dirty="0" smtClean="0">
                <a:solidFill>
                  <a:schemeClr val="tx1"/>
                </a:solidFill>
              </a:rPr>
              <a:t> تقرر كيفية المزج بين مصادر التمويل المختلفة من حيث الكم والنوع والمصدر، وعلى </a:t>
            </a:r>
            <a:r>
              <a:rPr lang="ar-IQ" sz="3600" b="1" dirty="0" err="1" smtClean="0">
                <a:solidFill>
                  <a:schemeClr val="tx1"/>
                </a:solidFill>
              </a:rPr>
              <a:t>الادارة</a:t>
            </a:r>
            <a:r>
              <a:rPr lang="ar-IQ" sz="3600" b="1" dirty="0" smtClean="0">
                <a:solidFill>
                  <a:schemeClr val="tx1"/>
                </a:solidFill>
              </a:rPr>
              <a:t> المالية تقديم دراسة توضح فيها اثر استخدام مصادر التمويل المتعددة في ربحية المؤسسة وقيمتها المالية وان تكون على اطلاع بالمصادر المتاحة وطبيعة كل مصدر وايجابياته وسلبياته وان تحدد كلفة كل مصدر وما يلزم من </a:t>
            </a:r>
            <a:r>
              <a:rPr lang="ar-IQ" sz="3600" b="1" dirty="0" err="1" smtClean="0">
                <a:solidFill>
                  <a:schemeClr val="tx1"/>
                </a:solidFill>
              </a:rPr>
              <a:t>اجراء</a:t>
            </a:r>
            <a:r>
              <a:rPr lang="ar-IQ" sz="3600" b="1" dirty="0" smtClean="0">
                <a:solidFill>
                  <a:schemeClr val="tx1"/>
                </a:solidFill>
              </a:rPr>
              <a:t> للحصول عليه. </a:t>
            </a:r>
            <a:r>
              <a:rPr lang="en-US" sz="2400" dirty="0" smtClean="0"/>
              <a:t/>
            </a:r>
            <a:br>
              <a:rPr lang="en-US" sz="2400" dirty="0" smtClean="0"/>
            </a:br>
            <a:endParaRPr lang="ar-IQ" sz="2400" dirty="0"/>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457200"/>
            <a:ext cx="8686800" cy="5924128"/>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r"/>
            <a:r>
              <a:rPr lang="ar-IQ" sz="4000" b="1" dirty="0" smtClean="0">
                <a:solidFill>
                  <a:schemeClr val="tx1"/>
                </a:solidFill>
              </a:rPr>
              <a:t>ويمكن تلخيص </a:t>
            </a:r>
            <a:r>
              <a:rPr lang="ar-IQ" sz="4000" b="1" dirty="0" err="1" smtClean="0">
                <a:solidFill>
                  <a:schemeClr val="tx1"/>
                </a:solidFill>
              </a:rPr>
              <a:t>الانشطة</a:t>
            </a:r>
            <a:r>
              <a:rPr lang="ar-IQ" sz="4000" b="1" dirty="0" smtClean="0">
                <a:solidFill>
                  <a:schemeClr val="tx1"/>
                </a:solidFill>
              </a:rPr>
              <a:t> الضرورية لوظيفة التمويل في </a:t>
            </a:r>
            <a:r>
              <a:rPr lang="ar-IQ" sz="4000" b="1" dirty="0" err="1" smtClean="0">
                <a:solidFill>
                  <a:schemeClr val="tx1"/>
                </a:solidFill>
              </a:rPr>
              <a:t>الامور</a:t>
            </a:r>
            <a:r>
              <a:rPr lang="ar-IQ" sz="4000" b="1" dirty="0" smtClean="0">
                <a:solidFill>
                  <a:schemeClr val="tx1"/>
                </a:solidFill>
              </a:rPr>
              <a:t> التالية: </a:t>
            </a:r>
            <a:r>
              <a:rPr lang="en-US" sz="4000" b="1" dirty="0" smtClean="0">
                <a:solidFill>
                  <a:schemeClr val="tx1"/>
                </a:solidFill>
              </a:rPr>
              <a:t/>
            </a:r>
            <a:br>
              <a:rPr lang="en-US" sz="4000" b="1" dirty="0" smtClean="0">
                <a:solidFill>
                  <a:schemeClr val="tx1"/>
                </a:solidFill>
              </a:rPr>
            </a:br>
            <a:r>
              <a:rPr lang="ar-IQ" sz="4000" b="1" dirty="0" smtClean="0">
                <a:solidFill>
                  <a:schemeClr val="tx1"/>
                </a:solidFill>
              </a:rPr>
              <a:t>1 . التخطيط والرقابة المالية. </a:t>
            </a:r>
            <a:r>
              <a:rPr lang="en-US" sz="4000" b="1" dirty="0" smtClean="0">
                <a:solidFill>
                  <a:schemeClr val="tx1"/>
                </a:solidFill>
              </a:rPr>
              <a:t/>
            </a:r>
            <a:br>
              <a:rPr lang="en-US" sz="4000" b="1" dirty="0" smtClean="0">
                <a:solidFill>
                  <a:schemeClr val="tx1"/>
                </a:solidFill>
              </a:rPr>
            </a:br>
            <a:r>
              <a:rPr lang="ar-IQ" sz="4000" b="1" dirty="0" smtClean="0">
                <a:solidFill>
                  <a:schemeClr val="tx1"/>
                </a:solidFill>
              </a:rPr>
              <a:t>2 . الحصول على </a:t>
            </a:r>
            <a:r>
              <a:rPr lang="ar-IQ" sz="4000" b="1" dirty="0" err="1" smtClean="0">
                <a:solidFill>
                  <a:schemeClr val="tx1"/>
                </a:solidFill>
              </a:rPr>
              <a:t>الاموال</a:t>
            </a:r>
            <a:r>
              <a:rPr lang="ar-IQ" sz="4000" b="1" dirty="0" smtClean="0">
                <a:solidFill>
                  <a:schemeClr val="tx1"/>
                </a:solidFill>
              </a:rPr>
              <a:t>. </a:t>
            </a:r>
            <a:r>
              <a:rPr lang="en-US" sz="4000" b="1" dirty="0" smtClean="0">
                <a:solidFill>
                  <a:schemeClr val="tx1"/>
                </a:solidFill>
              </a:rPr>
              <a:t/>
            </a:r>
            <a:br>
              <a:rPr lang="en-US" sz="4000" b="1" dirty="0" smtClean="0">
                <a:solidFill>
                  <a:schemeClr val="tx1"/>
                </a:solidFill>
              </a:rPr>
            </a:br>
            <a:r>
              <a:rPr lang="ar-IQ" sz="4000" b="1" dirty="0" smtClean="0">
                <a:solidFill>
                  <a:schemeClr val="tx1"/>
                </a:solidFill>
              </a:rPr>
              <a:t>3 . استثمار </a:t>
            </a:r>
            <a:r>
              <a:rPr lang="ar-IQ" sz="4000" b="1" dirty="0" err="1" smtClean="0">
                <a:solidFill>
                  <a:schemeClr val="tx1"/>
                </a:solidFill>
              </a:rPr>
              <a:t>الاموال</a:t>
            </a:r>
            <a:r>
              <a:rPr lang="ar-IQ" sz="4000" b="1" dirty="0" smtClean="0">
                <a:solidFill>
                  <a:schemeClr val="tx1"/>
                </a:solidFill>
              </a:rPr>
              <a:t>. </a:t>
            </a:r>
            <a:r>
              <a:rPr lang="en-US" sz="4000" b="1" dirty="0" smtClean="0">
                <a:solidFill>
                  <a:schemeClr val="tx1"/>
                </a:solidFill>
              </a:rPr>
              <a:t/>
            </a:r>
            <a:br>
              <a:rPr lang="en-US" sz="4000" b="1" dirty="0" smtClean="0">
                <a:solidFill>
                  <a:schemeClr val="tx1"/>
                </a:solidFill>
              </a:rPr>
            </a:br>
            <a:r>
              <a:rPr lang="ar-IQ" sz="4000" b="1" dirty="0" smtClean="0">
                <a:solidFill>
                  <a:schemeClr val="tx1"/>
                </a:solidFill>
              </a:rPr>
              <a:t>4 . مواجهة مشاكل مالية خاصة. </a:t>
            </a:r>
            <a:r>
              <a:rPr lang="en-US" sz="4000" b="1" dirty="0" smtClean="0">
                <a:solidFill>
                  <a:schemeClr val="tx1"/>
                </a:solidFill>
              </a:rPr>
              <a:t/>
            </a:r>
            <a:br>
              <a:rPr lang="en-US" sz="4000" b="1" dirty="0" smtClean="0">
                <a:solidFill>
                  <a:schemeClr val="tx1"/>
                </a:solidFill>
              </a:rPr>
            </a:br>
            <a:endParaRPr lang="ar-IQ" sz="4000" b="1" dirty="0">
              <a:solidFill>
                <a:schemeClr val="tx1"/>
              </a:solidFill>
            </a:endParaRPr>
          </a:p>
        </p:txBody>
      </p:sp>
    </p:spTree>
  </p:cSld>
  <p:clrMapOvr>
    <a:masterClrMapping/>
  </p:clrMapOvr>
  <p:transition>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0"/>
            <a:ext cx="8686800" cy="645333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r"/>
            <a:r>
              <a:rPr lang="ar-IQ" sz="2800" dirty="0" smtClean="0"/>
              <a:t> </a:t>
            </a:r>
            <a:r>
              <a:rPr lang="ar-IQ" sz="3200" b="1" dirty="0" err="1" smtClean="0">
                <a:solidFill>
                  <a:schemeClr val="tx1"/>
                </a:solidFill>
              </a:rPr>
              <a:t>اذن</a:t>
            </a:r>
            <a:r>
              <a:rPr lang="ar-IQ" sz="3200" b="1" dirty="0" smtClean="0">
                <a:solidFill>
                  <a:schemeClr val="tx1"/>
                </a:solidFill>
              </a:rPr>
              <a:t> نرى </a:t>
            </a:r>
            <a:r>
              <a:rPr lang="ar-IQ" sz="3200" b="1" dirty="0" err="1" smtClean="0">
                <a:solidFill>
                  <a:schemeClr val="tx1"/>
                </a:solidFill>
              </a:rPr>
              <a:t>ان</a:t>
            </a:r>
            <a:r>
              <a:rPr lang="ar-IQ" sz="3200" b="1" dirty="0" smtClean="0">
                <a:solidFill>
                  <a:schemeClr val="tx1"/>
                </a:solidFill>
              </a:rPr>
              <a:t> التمويل يهدف </a:t>
            </a:r>
            <a:r>
              <a:rPr lang="ar-IQ" sz="3200" b="1" dirty="0" err="1" smtClean="0">
                <a:solidFill>
                  <a:schemeClr val="tx1"/>
                </a:solidFill>
              </a:rPr>
              <a:t>الى</a:t>
            </a:r>
            <a:r>
              <a:rPr lang="ar-IQ" sz="3200" b="1" dirty="0" smtClean="0">
                <a:solidFill>
                  <a:schemeClr val="tx1"/>
                </a:solidFill>
              </a:rPr>
              <a:t> توفير رؤوس </a:t>
            </a:r>
            <a:r>
              <a:rPr lang="ar-IQ" sz="3200" b="1" dirty="0" err="1" smtClean="0">
                <a:solidFill>
                  <a:schemeClr val="tx1"/>
                </a:solidFill>
              </a:rPr>
              <a:t>الاموال</a:t>
            </a:r>
            <a:r>
              <a:rPr lang="ar-IQ" sz="3200" b="1" dirty="0" smtClean="0">
                <a:solidFill>
                  <a:schemeClr val="tx1"/>
                </a:solidFill>
              </a:rPr>
              <a:t> اللازمة لقيام مشاريع جديدة </a:t>
            </a:r>
            <a:r>
              <a:rPr lang="ar-IQ" sz="3200" b="1" dirty="0" err="1" smtClean="0">
                <a:solidFill>
                  <a:schemeClr val="tx1"/>
                </a:solidFill>
              </a:rPr>
              <a:t>او</a:t>
            </a:r>
            <a:r>
              <a:rPr lang="ar-IQ" sz="3200" b="1" dirty="0" smtClean="0">
                <a:solidFill>
                  <a:schemeClr val="tx1"/>
                </a:solidFill>
              </a:rPr>
              <a:t> توسيع مشاريع قائمة، وهذا يوضح </a:t>
            </a:r>
            <a:r>
              <a:rPr lang="ar-IQ" sz="3200" b="1" dirty="0" err="1" smtClean="0">
                <a:solidFill>
                  <a:schemeClr val="tx1"/>
                </a:solidFill>
              </a:rPr>
              <a:t>اهمية</a:t>
            </a:r>
            <a:r>
              <a:rPr lang="ar-IQ" sz="3200" b="1" dirty="0" smtClean="0">
                <a:solidFill>
                  <a:schemeClr val="tx1"/>
                </a:solidFill>
              </a:rPr>
              <a:t> التمويل في تكوين </a:t>
            </a:r>
            <a:r>
              <a:rPr lang="ar-IQ" sz="3200" b="1" dirty="0" err="1" smtClean="0">
                <a:solidFill>
                  <a:schemeClr val="tx1"/>
                </a:solidFill>
              </a:rPr>
              <a:t>او</a:t>
            </a:r>
            <a:r>
              <a:rPr lang="ar-IQ" sz="3200" b="1" dirty="0" smtClean="0">
                <a:solidFill>
                  <a:schemeClr val="tx1"/>
                </a:solidFill>
              </a:rPr>
              <a:t> توسيع المشاريع الاقتصادية، وبالتالي فان بحث الحصول على </a:t>
            </a:r>
            <a:r>
              <a:rPr lang="ar-IQ" sz="3200" b="1" dirty="0" err="1" smtClean="0">
                <a:solidFill>
                  <a:schemeClr val="tx1"/>
                </a:solidFill>
              </a:rPr>
              <a:t>الاموال</a:t>
            </a:r>
            <a:r>
              <a:rPr lang="ar-IQ" sz="3200" b="1" dirty="0" smtClean="0">
                <a:solidFill>
                  <a:schemeClr val="tx1"/>
                </a:solidFill>
              </a:rPr>
              <a:t> من مصادر التمويل من قبل المشاريع لابد </a:t>
            </a:r>
            <a:r>
              <a:rPr lang="ar-IQ" sz="3200" b="1" dirty="0" err="1" smtClean="0">
                <a:solidFill>
                  <a:schemeClr val="tx1"/>
                </a:solidFill>
              </a:rPr>
              <a:t>ان</a:t>
            </a:r>
            <a:r>
              <a:rPr lang="ar-IQ" sz="3200" b="1" dirty="0" smtClean="0">
                <a:solidFill>
                  <a:schemeClr val="tx1"/>
                </a:solidFill>
              </a:rPr>
              <a:t> يسبق عملية التخطيط ذاتها داخل هذه المشاريع، حيث لا جدوى من التخطيط لزيادة الطاقة </a:t>
            </a:r>
            <a:r>
              <a:rPr lang="ar-IQ" sz="3200" b="1" dirty="0" err="1" smtClean="0">
                <a:solidFill>
                  <a:schemeClr val="tx1"/>
                </a:solidFill>
              </a:rPr>
              <a:t>الانتاجية</a:t>
            </a:r>
            <a:r>
              <a:rPr lang="ar-IQ" sz="3200" b="1" dirty="0" smtClean="0">
                <a:solidFill>
                  <a:schemeClr val="tx1"/>
                </a:solidFill>
              </a:rPr>
              <a:t> مثلاً قبل أن تنظر الشركة في </a:t>
            </a:r>
            <a:r>
              <a:rPr lang="ar-IQ" sz="3200" b="1" dirty="0" err="1" smtClean="0">
                <a:solidFill>
                  <a:schemeClr val="tx1"/>
                </a:solidFill>
              </a:rPr>
              <a:t>امكانية</a:t>
            </a:r>
            <a:r>
              <a:rPr lang="ar-IQ" sz="3200" b="1" dirty="0" smtClean="0">
                <a:solidFill>
                  <a:schemeClr val="tx1"/>
                </a:solidFill>
              </a:rPr>
              <a:t> الحصول على التمويل اللازم، وعندما تستطيع الشركة تدبير رأسمال (عيني </a:t>
            </a:r>
            <a:r>
              <a:rPr lang="ar-IQ" sz="3200" b="1" dirty="0" err="1" smtClean="0">
                <a:solidFill>
                  <a:schemeClr val="tx1"/>
                </a:solidFill>
              </a:rPr>
              <a:t>او</a:t>
            </a:r>
            <a:r>
              <a:rPr lang="ar-IQ" sz="3200" b="1" dirty="0" smtClean="0">
                <a:solidFill>
                  <a:schemeClr val="tx1"/>
                </a:solidFill>
              </a:rPr>
              <a:t> نقدي) لابد أن تراعي بأن يكون بأقل تكلفة ممكنة، مما يعني </a:t>
            </a:r>
            <a:r>
              <a:rPr lang="ar-IQ" sz="3200" b="1" dirty="0" err="1" smtClean="0">
                <a:solidFill>
                  <a:schemeClr val="tx1"/>
                </a:solidFill>
              </a:rPr>
              <a:t>ان</a:t>
            </a:r>
            <a:r>
              <a:rPr lang="ar-IQ" sz="3200" b="1" dirty="0" smtClean="0">
                <a:solidFill>
                  <a:schemeClr val="tx1"/>
                </a:solidFill>
              </a:rPr>
              <a:t> يكون رأس مال مربح وذلك عن طريق المفاضلة بين مصادر التمويل لان تكلفة الحصول على التمويل تتغير من مصدر تمويلي لآخر، وهذه مسألة اقتصادية يترتب بحثها ومقارنة تكلفة التمويل مع العائد المتوقع من المشاريع التي يتم تمويلها من المصدر .</a:t>
            </a:r>
            <a:endParaRPr lang="ar-IQ" sz="3200" b="1" dirty="0">
              <a:solidFill>
                <a:schemeClr val="tx1"/>
              </a:solidFill>
            </a:endParaRPr>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188640"/>
            <a:ext cx="8686800" cy="5976664"/>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r"/>
            <a:r>
              <a:rPr lang="ar-IQ" b="1" dirty="0" smtClean="0">
                <a:solidFill>
                  <a:schemeClr val="tx1"/>
                </a:solidFill>
              </a:rPr>
              <a:t>ونظراً </a:t>
            </a:r>
            <a:r>
              <a:rPr lang="ar-IQ" b="1" dirty="0" err="1" smtClean="0">
                <a:solidFill>
                  <a:schemeClr val="tx1"/>
                </a:solidFill>
              </a:rPr>
              <a:t>الى</a:t>
            </a:r>
            <a:r>
              <a:rPr lang="ar-IQ" b="1" dirty="0" smtClean="0">
                <a:solidFill>
                  <a:schemeClr val="tx1"/>
                </a:solidFill>
              </a:rPr>
              <a:t> </a:t>
            </a:r>
            <a:r>
              <a:rPr lang="ar-IQ" b="1" dirty="0" err="1" smtClean="0">
                <a:solidFill>
                  <a:schemeClr val="tx1"/>
                </a:solidFill>
              </a:rPr>
              <a:t>ان</a:t>
            </a:r>
            <a:r>
              <a:rPr lang="ar-IQ" b="1" dirty="0" smtClean="0">
                <a:solidFill>
                  <a:schemeClr val="tx1"/>
                </a:solidFill>
              </a:rPr>
              <a:t> النشاط السياحي يتطلب موارد كبيرة لإنشاء المرافق السياسية </a:t>
            </a:r>
            <a:r>
              <a:rPr lang="ar-IQ" b="1" dirty="0" err="1" smtClean="0">
                <a:solidFill>
                  <a:schemeClr val="tx1"/>
                </a:solidFill>
              </a:rPr>
              <a:t>الاساسية</a:t>
            </a:r>
            <a:r>
              <a:rPr lang="ar-IQ" b="1" dirty="0" smtClean="0">
                <a:solidFill>
                  <a:schemeClr val="tx1"/>
                </a:solidFill>
              </a:rPr>
              <a:t> والمنشآت السياحية ( فنادق ومنتجعات ومدن سياحية ومراكز سياحية .. الخ ). </a:t>
            </a:r>
            <a:r>
              <a:rPr lang="ar-IQ" b="1" dirty="0" err="1" smtClean="0">
                <a:solidFill>
                  <a:schemeClr val="tx1"/>
                </a:solidFill>
              </a:rPr>
              <a:t>اضافة</a:t>
            </a:r>
            <a:r>
              <a:rPr lang="ar-IQ" b="1" dirty="0" smtClean="0">
                <a:solidFill>
                  <a:schemeClr val="tx1"/>
                </a:solidFill>
              </a:rPr>
              <a:t> </a:t>
            </a:r>
            <a:r>
              <a:rPr lang="ar-IQ" b="1" dirty="0" err="1" smtClean="0">
                <a:solidFill>
                  <a:schemeClr val="tx1"/>
                </a:solidFill>
              </a:rPr>
              <a:t>الى</a:t>
            </a:r>
            <a:r>
              <a:rPr lang="ar-IQ" b="1" dirty="0" smtClean="0">
                <a:solidFill>
                  <a:schemeClr val="tx1"/>
                </a:solidFill>
              </a:rPr>
              <a:t> المشروعات التي تخدم القطاع السياحي والفندقي، ونظراً </a:t>
            </a:r>
            <a:r>
              <a:rPr lang="ar-IQ" b="1" dirty="0" err="1" smtClean="0">
                <a:solidFill>
                  <a:schemeClr val="tx1"/>
                </a:solidFill>
              </a:rPr>
              <a:t>الى</a:t>
            </a:r>
            <a:r>
              <a:rPr lang="ar-IQ" b="1" dirty="0" smtClean="0">
                <a:solidFill>
                  <a:schemeClr val="tx1"/>
                </a:solidFill>
              </a:rPr>
              <a:t> </a:t>
            </a:r>
            <a:r>
              <a:rPr lang="ar-IQ" b="1" dirty="0" err="1" smtClean="0">
                <a:solidFill>
                  <a:schemeClr val="tx1"/>
                </a:solidFill>
              </a:rPr>
              <a:t>ان</a:t>
            </a:r>
            <a:r>
              <a:rPr lang="ar-IQ" b="1" dirty="0" smtClean="0">
                <a:solidFill>
                  <a:schemeClr val="tx1"/>
                </a:solidFill>
              </a:rPr>
              <a:t> الاستثمارات في الفنادق تتطلب حجماً كبيراً من التمويل فان المستثمر من القطاع الخاص في الدول النامية على </a:t>
            </a:r>
            <a:r>
              <a:rPr lang="ar-IQ" b="1" dirty="0" err="1" smtClean="0">
                <a:solidFill>
                  <a:schemeClr val="tx1"/>
                </a:solidFill>
              </a:rPr>
              <a:t>الاغلب</a:t>
            </a:r>
            <a:r>
              <a:rPr lang="ar-IQ" b="1" dirty="0" smtClean="0">
                <a:solidFill>
                  <a:schemeClr val="tx1"/>
                </a:solidFill>
              </a:rPr>
              <a:t> يكون متردد لممارسة الاستثمار السياحي والفندقي بسبب الظروف التي تحيط الطلب السياحي فضلاً عن </a:t>
            </a:r>
            <a:r>
              <a:rPr lang="ar-IQ" b="1" dirty="0" err="1" smtClean="0">
                <a:solidFill>
                  <a:schemeClr val="tx1"/>
                </a:solidFill>
              </a:rPr>
              <a:t>ان</a:t>
            </a:r>
            <a:r>
              <a:rPr lang="ar-IQ" b="1" dirty="0" smtClean="0">
                <a:solidFill>
                  <a:schemeClr val="tx1"/>
                </a:solidFill>
              </a:rPr>
              <a:t> المستثمرين المحتملين لا يكونون مطمئنين لهذا النوع من الاستثمار للاعتبارات الآتية</a:t>
            </a:r>
            <a:r>
              <a:rPr lang="ar-IQ" dirty="0" smtClean="0"/>
              <a:t>:</a:t>
            </a:r>
            <a:r>
              <a:rPr lang="en-US" dirty="0" smtClean="0"/>
              <a:t/>
            </a:r>
            <a:br>
              <a:rPr lang="en-US" dirty="0" smtClean="0"/>
            </a:br>
            <a:endParaRPr lang="ar-IQ"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260648"/>
            <a:ext cx="8686800" cy="6140152"/>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lvl="0" algn="r"/>
            <a:r>
              <a:rPr lang="ar-IQ" b="1" dirty="0" smtClean="0">
                <a:solidFill>
                  <a:schemeClr val="tx1"/>
                </a:solidFill>
              </a:rPr>
              <a:t>1-بقاء الاستثمار في </a:t>
            </a:r>
            <a:r>
              <a:rPr lang="ar-IQ" b="1" dirty="0" err="1" smtClean="0">
                <a:solidFill>
                  <a:schemeClr val="tx1"/>
                </a:solidFill>
              </a:rPr>
              <a:t>اصول</a:t>
            </a:r>
            <a:r>
              <a:rPr lang="ar-IQ" b="1" dirty="0" smtClean="0">
                <a:solidFill>
                  <a:schemeClr val="tx1"/>
                </a:solidFill>
              </a:rPr>
              <a:t> ثابتة طويلة من (20-25سنة) مع مخاطر ما يحدث من تغيرات في ظروف السوق بالإضافة </a:t>
            </a:r>
            <a:r>
              <a:rPr lang="ar-IQ" b="1" dirty="0" err="1" smtClean="0">
                <a:solidFill>
                  <a:schemeClr val="tx1"/>
                </a:solidFill>
              </a:rPr>
              <a:t>الى</a:t>
            </a:r>
            <a:r>
              <a:rPr lang="ar-IQ" b="1" dirty="0" smtClean="0">
                <a:solidFill>
                  <a:schemeClr val="tx1"/>
                </a:solidFill>
              </a:rPr>
              <a:t> التغيرات السياسية والاجتماعية.</a:t>
            </a:r>
            <a:r>
              <a:rPr lang="en-US" b="1" dirty="0" smtClean="0">
                <a:solidFill>
                  <a:schemeClr val="tx1"/>
                </a:solidFill>
              </a:rPr>
              <a:t/>
            </a:r>
            <a:br>
              <a:rPr lang="en-US" b="1" dirty="0" smtClean="0">
                <a:solidFill>
                  <a:schemeClr val="tx1"/>
                </a:solidFill>
              </a:rPr>
            </a:br>
            <a:r>
              <a:rPr lang="ar-IQ" b="1" dirty="0" smtClean="0">
                <a:solidFill>
                  <a:schemeClr val="tx1"/>
                </a:solidFill>
              </a:rPr>
              <a:t>2-موسمية الطلب في المناطق السياحية، مما يؤدي </a:t>
            </a:r>
            <a:r>
              <a:rPr lang="ar-IQ" b="1" dirty="0" err="1" smtClean="0">
                <a:solidFill>
                  <a:schemeClr val="tx1"/>
                </a:solidFill>
              </a:rPr>
              <a:t>الى</a:t>
            </a:r>
            <a:r>
              <a:rPr lang="ar-IQ" b="1" dirty="0" smtClean="0">
                <a:solidFill>
                  <a:schemeClr val="tx1"/>
                </a:solidFill>
              </a:rPr>
              <a:t> عدم </a:t>
            </a:r>
            <a:r>
              <a:rPr lang="ar-IQ" b="1" dirty="0" err="1" smtClean="0">
                <a:solidFill>
                  <a:schemeClr val="tx1"/>
                </a:solidFill>
              </a:rPr>
              <a:t>امكانية</a:t>
            </a:r>
            <a:r>
              <a:rPr lang="ar-IQ" b="1" dirty="0" smtClean="0">
                <a:solidFill>
                  <a:schemeClr val="tx1"/>
                </a:solidFill>
              </a:rPr>
              <a:t> تحقيق معدلات مرتفعة من </a:t>
            </a:r>
            <a:r>
              <a:rPr lang="ar-IQ" b="1" dirty="0" err="1" smtClean="0">
                <a:solidFill>
                  <a:schemeClr val="tx1"/>
                </a:solidFill>
              </a:rPr>
              <a:t>الاشغال</a:t>
            </a:r>
            <a:r>
              <a:rPr lang="ar-IQ" b="1" dirty="0" smtClean="0">
                <a:solidFill>
                  <a:schemeClr val="tx1"/>
                </a:solidFill>
              </a:rPr>
              <a:t> وبالتالي عدم </a:t>
            </a:r>
            <a:r>
              <a:rPr lang="ar-IQ" b="1" dirty="0" err="1" smtClean="0">
                <a:solidFill>
                  <a:schemeClr val="tx1"/>
                </a:solidFill>
              </a:rPr>
              <a:t>امكانية</a:t>
            </a:r>
            <a:r>
              <a:rPr lang="ar-IQ" b="1" dirty="0" smtClean="0">
                <a:solidFill>
                  <a:schemeClr val="tx1"/>
                </a:solidFill>
              </a:rPr>
              <a:t> تحقيق </a:t>
            </a:r>
            <a:r>
              <a:rPr lang="ar-IQ" b="1" dirty="0" err="1" smtClean="0">
                <a:solidFill>
                  <a:schemeClr val="tx1"/>
                </a:solidFill>
              </a:rPr>
              <a:t>الارباح</a:t>
            </a:r>
            <a:r>
              <a:rPr lang="ar-IQ" b="1" dirty="0" smtClean="0">
                <a:solidFill>
                  <a:schemeClr val="tx1"/>
                </a:solidFill>
              </a:rPr>
              <a:t> المرضية.</a:t>
            </a:r>
            <a:r>
              <a:rPr lang="en-US" b="1" dirty="0" smtClean="0">
                <a:solidFill>
                  <a:schemeClr val="tx1"/>
                </a:solidFill>
              </a:rPr>
              <a:t/>
            </a:r>
            <a:br>
              <a:rPr lang="en-US" b="1" dirty="0" smtClean="0">
                <a:solidFill>
                  <a:schemeClr val="tx1"/>
                </a:solidFill>
              </a:rPr>
            </a:br>
            <a:r>
              <a:rPr lang="ar-IQ" b="1" dirty="0" smtClean="0">
                <a:solidFill>
                  <a:schemeClr val="tx1"/>
                </a:solidFill>
              </a:rPr>
              <a:t>3-</a:t>
            </a:r>
            <a:r>
              <a:rPr lang="ar-IQ" b="1" dirty="0" err="1" smtClean="0">
                <a:solidFill>
                  <a:schemeClr val="tx1"/>
                </a:solidFill>
              </a:rPr>
              <a:t>ان</a:t>
            </a:r>
            <a:r>
              <a:rPr lang="ar-IQ" b="1" dirty="0" smtClean="0">
                <a:solidFill>
                  <a:schemeClr val="tx1"/>
                </a:solidFill>
              </a:rPr>
              <a:t> العائد الصافي من الاستثمار في المشروعات السياحية والفندقية يكون في حدود من 10%-15% وهو معدل لا يغري المستثمرين الذين يرغبون في تحقيق معدلات أكبر.</a:t>
            </a:r>
            <a:r>
              <a:rPr lang="en-US" b="1" dirty="0" smtClean="0">
                <a:solidFill>
                  <a:schemeClr val="tx1"/>
                </a:solidFill>
              </a:rPr>
              <a:t/>
            </a:r>
            <a:br>
              <a:rPr lang="en-US" b="1" dirty="0" smtClean="0">
                <a:solidFill>
                  <a:schemeClr val="tx1"/>
                </a:solidFill>
              </a:rPr>
            </a:br>
            <a:endParaRPr lang="ar-IQ" b="1" dirty="0">
              <a:solidFill>
                <a:schemeClr val="tx1"/>
              </a:solidFill>
            </a:endParaRPr>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مدني">
  <a:themeElements>
    <a:clrScheme name="مدني">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مدني">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دني">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160</TotalTime>
  <Words>3403</Words>
  <Application>Microsoft Office PowerPoint</Application>
  <PresentationFormat>عرض على الشاشة (3:4)‏</PresentationFormat>
  <Paragraphs>135</Paragraphs>
  <Slides>49</Slides>
  <Notes>0</Notes>
  <HiddenSlides>0</HiddenSlides>
  <MMClips>0</MMClips>
  <ScaleCrop>false</ScaleCrop>
  <HeadingPairs>
    <vt:vector size="4" baseType="variant">
      <vt:variant>
        <vt:lpstr>سمة</vt:lpstr>
      </vt:variant>
      <vt:variant>
        <vt:i4>1</vt:i4>
      </vt:variant>
      <vt:variant>
        <vt:lpstr>عناوين الشرائح</vt:lpstr>
      </vt:variant>
      <vt:variant>
        <vt:i4>49</vt:i4>
      </vt:variant>
    </vt:vector>
  </HeadingPairs>
  <TitlesOfParts>
    <vt:vector size="50" baseType="lpstr">
      <vt:lpstr>مدني</vt:lpstr>
      <vt:lpstr>الشريحة 1</vt:lpstr>
      <vt:lpstr>اولا : مفهوم التمويل       يعرف التمويلFunding  بأنه : توفير الموارد المالية (السيولة النقدية) اللازمة للاستثمار والتي يحتاجها المشروع سواء أكان المشروع صناعياً او زراعي او خدمي (سياحي) من اجل انفاقها على الاستثمار وتكوين رأس المال الثابت بهدف زيادة الانتاج والاستهلاك.   ويعرف ايضاً على انه : عملية تجارية تختص بكل ما يحدث في الشركة او المنشاة السياحية من العمليات المالية الهامة والتي تتصل مباشرة بالنقدية ويشتمل على الاعمال التي يقوم بها المدير المالي المسؤول بالحصول على الاموال وإدارتها لاستخدامها في الشركة السياحية.  </vt:lpstr>
      <vt:lpstr>ويعتبر التمويل جزءاً مكملاً لعمل الادارة العامة في الشركة السياحية بدلاً من اعتباره اختصاصاً استشارياً يهتم بعمليات الحصول على التمويل اللازم للمشروعات وتكلفة كل مصدر من هذه المصادر تختلف باختلاف حجم وطبيعة المشاريع السياحية  وتعتبر الاسواق المالية في نظر خبراء المالية مصدراً رئيسياً للأموال التي تحتاجها المؤسسات والإيفاء بدورها في توزيع الفائض الذي يتحقق لدى بعض وحدات الاقتصاد القومي على تلك الوحدات التي تعاني من عجز مالي لتمويل احتياجاتها للنمو والتطور مما يمكن تلك الوحدات ذات العجز من تسيير امورها ومشاريعها دون الحاجة الى الانتظار لحين وصول وفوراتها الى المستوى الذي يكفي من تلبية هذه الاحتياجات.    </vt:lpstr>
      <vt:lpstr>ثانيا : أهمية التمويل تعتبر وظيفة التمويل من الوظائف الادارية البالغة الاهمية في مختلف المنشآت السياحية وخاصة الكبيرة منها حيث يترتب على عمليات التمويل اتخاذ مجموعة من القرارات المتعلقة باختيار حجم ومصادر التمويل والقرارات المتعلقة بالائتمان فالقرارات المتعلقة بالتمويل واختيار مصادر التمويل تعتبر من القرارات المعقدة التي ينبغي على المدير المالي الالمام بها قبل ان يتخذ قراره وبهذا الخصوص علية اجراء دراسة مستفيضة ومتأنية خاصة في الامور التالية:- </vt:lpstr>
      <vt:lpstr>1 . تحديد المركز المالي للمنشاة.  2 . تحديد المركز الائتماني للمنشاة.  3 . تحديد التزامات المنشاة.  4 . تحديد انفاق المنشاة الاستثماري او انفاقها الرأسمالي.  5 . تحديد كمية ونوعية الاحتياجات من الاموال.  6 . اختيار مصادر التمويل الملائمة حيث يتحتم على المنظمة ان تقرر كيفية المزج بين مصادر التمويل المختلفة من حيث الكم والنوع والمصدر، وعلى الادارة المالية تقديم دراسة توضح فيها اثر استخدام مصادر التمويل المتعددة في ربحية المؤسسة وقيمتها المالية وان تكون على اطلاع بالمصادر المتاحة وطبيعة كل مصدر وايجابياته وسلبياته وان تحدد كلفة كل مصدر وما يلزم من اجراء للحصول عليه.  </vt:lpstr>
      <vt:lpstr>ويمكن تلخيص الانشطة الضرورية لوظيفة التمويل في الامور التالية:  1 . التخطيط والرقابة المالية.  2 . الحصول على الاموال.  3 . استثمار الاموال.  4 . مواجهة مشاكل مالية خاصة.  </vt:lpstr>
      <vt:lpstr> اذن نرى ان التمويل يهدف الى توفير رؤوس الاموال اللازمة لقيام مشاريع جديدة او توسيع مشاريع قائمة، وهذا يوضح اهمية التمويل في تكوين او توسيع المشاريع الاقتصادية، وبالتالي فان بحث الحصول على الاموال من مصادر التمويل من قبل المشاريع لابد ان يسبق عملية التخطيط ذاتها داخل هذه المشاريع، حيث لا جدوى من التخطيط لزيادة الطاقة الانتاجية مثلاً قبل أن تنظر الشركة في امكانية الحصول على التمويل اللازم، وعندما تستطيع الشركة تدبير رأسمال (عيني او نقدي) لابد أن تراعي بأن يكون بأقل تكلفة ممكنة، مما يعني ان يكون رأس مال مربح وذلك عن طريق المفاضلة بين مصادر التمويل لان تكلفة الحصول على التمويل تتغير من مصدر تمويلي لآخر، وهذه مسألة اقتصادية يترتب بحثها ومقارنة تكلفة التمويل مع العائد المتوقع من المشاريع التي يتم تمويلها من المصدر .</vt:lpstr>
      <vt:lpstr>ونظراً الى ان النشاط السياحي يتطلب موارد كبيرة لإنشاء المرافق السياسية الاساسية والمنشآت السياحية ( فنادق ومنتجعات ومدن سياحية ومراكز سياحية .. الخ ). اضافة الى المشروعات التي تخدم القطاع السياحي والفندقي، ونظراً الى ان الاستثمارات في الفنادق تتطلب حجماً كبيراً من التمويل فان المستثمر من القطاع الخاص في الدول النامية على الاغلب يكون متردد لممارسة الاستثمار السياحي والفندقي بسبب الظروف التي تحيط الطلب السياحي فضلاً عن ان المستثمرين المحتملين لا يكونون مطمئنين لهذا النوع من الاستثمار للاعتبارات الآتية: </vt:lpstr>
      <vt:lpstr>1-بقاء الاستثمار في اصول ثابتة طويلة من (20-25سنة) مع مخاطر ما يحدث من تغيرات في ظروف السوق بالإضافة الى التغيرات السياسية والاجتماعية. 2-موسمية الطلب في المناطق السياحية، مما يؤدي الى عدم امكانية تحقيق معدلات مرتفعة من الاشغال وبالتالي عدم امكانية تحقيق الارباح المرضية. 3-ان العائد الصافي من الاستثمار في المشروعات السياحية والفندقية يكون في حدود من 10%-15% وهو معدل لا يغري المستثمرين الذين يرغبون في تحقيق معدلات أكبر. </vt:lpstr>
      <vt:lpstr>ونظراً لأن طبيعة الاستثمارات في القطاع السياحي ، ولا سيما في الدول النامية تعتبر استثمارات ضخمة فضلاً عن انها تتطلب قروضاً طويلة الاجل فإن بعض الدول حاولت التغلب على هذه المشكلة من خلال القروض الطويلة الاجل، كما أسهم البنك الدولي في تقديم القروض. ومن الطبيعي أن يكون تمويل مثل هذا النوع من الاستثمار طويل الاجل يعطي فرصة لأنشطة المستثمرين المحليين مع بقاء الارباح في الاسواق السياحية في الدول (المضيفة للسياح) لإعادة استثمارها من خلال التمويل الذاتي في القطاع السياحي. ومن جهة اخرى فقد تعتمد الشركات متعددة الجنسيات والتي تمتلك سلاسل من المنشآت السياحية والفندقية الى الاستثمار وممارسة الانشطة في الاسواق النامية، مثل السلاسل الفندقية Holiday Inn , Sheraton وسلاسل المطاعم مثل KFC , Mc Donald وشركات تأجير السيارات السياحية ، وبذلك فإن هذه الاستثمارات تعمل على توليد انشطة سياحية في الاقتصاديات النامية المضيفة. </vt:lpstr>
      <vt:lpstr>ثالثا : مصادر التمويل       يوجد مصدرين أساسيين لتمويل المشاريع السياحية هما:  المصادر الداخلية : والتي تقسم الى ما يأتي:  1 . الارباح المحتجزة.  2 . الاستئجار.  3 . الاستئجار التمويلي.  4 . الاستئجار التشغيلي.  5 . البيع من إعادة التأجير.  6 . شهادة استثمار الآلات والمعدات.  7 . مصادر ثانوية اخرى.  </vt:lpstr>
      <vt:lpstr>المصادر الخارجية : والتي تقسم إلى:  1 . الاسهم بأنواعها العادية والممتازة.  2 . السندات بأنواعها المختلفة  3 . التمويل من خلال السحب المصرفي.  4 . التمويل من خلال القروض المصرفية .  5 . القرض التجاري.  6 . المضاربة برأس المال.  </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الشريحة 27</vt:lpstr>
      <vt:lpstr>الشريحة 28</vt:lpstr>
      <vt:lpstr>الشريحة 29</vt:lpstr>
      <vt:lpstr>- المصادر الخارجية للتمويل : فتقسم إلى:  </vt:lpstr>
      <vt:lpstr>الشريحة 31</vt:lpstr>
      <vt:lpstr>الشريحة 32</vt:lpstr>
      <vt:lpstr>الشريحة 33</vt:lpstr>
      <vt:lpstr>الشريحة 34</vt:lpstr>
      <vt:lpstr>الشريحة 35</vt:lpstr>
      <vt:lpstr>الشريحة 36</vt:lpstr>
      <vt:lpstr>الشريحة 37</vt:lpstr>
      <vt:lpstr>الشريحة 38</vt:lpstr>
      <vt:lpstr>الشريحة 39</vt:lpstr>
      <vt:lpstr>الشريحة 40</vt:lpstr>
      <vt:lpstr>الشريحة 41</vt:lpstr>
      <vt:lpstr>الشريحة 42</vt:lpstr>
      <vt:lpstr>الشريحة 43</vt:lpstr>
      <vt:lpstr>الشريحة 44</vt:lpstr>
      <vt:lpstr>الشريحة 45</vt:lpstr>
      <vt:lpstr>الشريحة 46</vt:lpstr>
      <vt:lpstr>الشريحة 47</vt:lpstr>
      <vt:lpstr>الشريحة 48</vt:lpstr>
      <vt:lpstr>الشريحة 49</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dell</dc:creator>
  <cp:lastModifiedBy>dell</cp:lastModifiedBy>
  <cp:revision>18</cp:revision>
  <dcterms:created xsi:type="dcterms:W3CDTF">2018-12-03T09:38:34Z</dcterms:created>
  <dcterms:modified xsi:type="dcterms:W3CDTF">2018-12-16T06:24:16Z</dcterms:modified>
</cp:coreProperties>
</file>