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2996716D-E159-46CB-97B5-CC534DE6B5DF}" type="datetimeFigureOut">
              <a:rPr lang="ar-IQ" smtClean="0"/>
              <a:t>24/02/1440</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16FF1764-B4B6-447F-918B-58C802E760D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996716D-E159-46CB-97B5-CC534DE6B5DF}" type="datetimeFigureOut">
              <a:rPr lang="ar-IQ" smtClean="0"/>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996716D-E159-46CB-97B5-CC534DE6B5DF}" type="datetimeFigureOut">
              <a:rPr lang="ar-IQ" smtClean="0"/>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996716D-E159-46CB-97B5-CC534DE6B5DF}" type="datetimeFigureOut">
              <a:rPr lang="ar-IQ" smtClean="0"/>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996716D-E159-46CB-97B5-CC534DE6B5DF}" type="datetimeFigureOut">
              <a:rPr lang="ar-IQ" smtClean="0"/>
              <a:t>24/02/1440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2996716D-E159-46CB-97B5-CC534DE6B5DF}" type="datetimeFigureOut">
              <a:rPr lang="ar-IQ" smtClean="0"/>
              <a:t>24/02/1440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6FF1764-B4B6-447F-918B-58C802E760D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2996716D-E159-46CB-97B5-CC534DE6B5DF}" type="datetimeFigureOut">
              <a:rPr lang="ar-IQ" smtClean="0"/>
              <a:t>24/02/1440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6FF1764-B4B6-447F-918B-58C802E760D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996716D-E159-46CB-97B5-CC534DE6B5DF}" type="datetimeFigureOut">
              <a:rPr lang="ar-IQ" smtClean="0"/>
              <a:t>24/02/1440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6FF1764-B4B6-447F-918B-58C802E760D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996716D-E159-46CB-97B5-CC534DE6B5DF}" type="datetimeFigureOut">
              <a:rPr lang="ar-IQ" smtClean="0"/>
              <a:t>24/02/1440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6FF1764-B4B6-447F-918B-58C802E760D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2996716D-E159-46CB-97B5-CC534DE6B5DF}" type="datetimeFigureOut">
              <a:rPr lang="ar-IQ" smtClean="0"/>
              <a:t>24/02/1440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6FF1764-B4B6-447F-918B-58C802E760D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996716D-E159-46CB-97B5-CC534DE6B5DF}" type="datetimeFigureOut">
              <a:rPr lang="ar-IQ" smtClean="0"/>
              <a:t>24/02/1440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077200" y="6356350"/>
            <a:ext cx="609600" cy="365125"/>
          </a:xfrm>
        </p:spPr>
        <p:txBody>
          <a:bodyPr/>
          <a:lstStyle/>
          <a:p>
            <a:fld id="{16FF1764-B4B6-447F-918B-58C802E760D6}" type="slidenum">
              <a:rPr lang="ar-IQ" smtClean="0"/>
              <a:t>‹#›</a:t>
            </a:fld>
            <a:endParaRPr lang="ar-IQ"/>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96716D-E159-46CB-97B5-CC534DE6B5DF}" type="datetimeFigureOut">
              <a:rPr lang="ar-IQ" smtClean="0"/>
              <a:t>24/02/1440</a:t>
            </a:fld>
            <a:endParaRPr lang="ar-IQ"/>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6FF1764-B4B6-447F-918B-58C802E760D6}" type="slidenum">
              <a:rPr lang="ar-IQ" smtClean="0"/>
              <a:t>‹#›</a:t>
            </a:fld>
            <a:endParaRPr lang="ar-IQ"/>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533400" y="1371600"/>
            <a:ext cx="7851648" cy="4505672"/>
          </a:xfrm>
        </p:spPr>
        <p:txBody>
          <a:bodyPr>
            <a:normAutofit fontScale="90000"/>
          </a:bodyPr>
          <a:lstStyle/>
          <a:p>
            <a:pPr algn="ctr" rtl="1"/>
            <a:r>
              <a:rPr lang="ar-IQ" dirty="0" smtClean="0">
                <a:solidFill>
                  <a:schemeClr val="bg1">
                    <a:lumMod val="85000"/>
                    <a:lumOff val="15000"/>
                  </a:schemeClr>
                </a:solidFill>
                <a:effectLst/>
              </a:rPr>
              <a:t> محاضرات في مادة الاستثمار السياحي الفصل </a:t>
            </a:r>
            <a:r>
              <a:rPr lang="ar-IQ" dirty="0" err="1" smtClean="0">
                <a:solidFill>
                  <a:schemeClr val="bg1">
                    <a:lumMod val="85000"/>
                    <a:lumOff val="15000"/>
                  </a:schemeClr>
                </a:solidFill>
                <a:effectLst/>
              </a:rPr>
              <a:t>الاول</a:t>
            </a:r>
            <a:r>
              <a:rPr lang="ar-IQ" dirty="0" smtClean="0">
                <a:solidFill>
                  <a:schemeClr val="bg1">
                    <a:lumMod val="85000"/>
                    <a:lumOff val="15000"/>
                  </a:schemeClr>
                </a:solidFill>
                <a:effectLst/>
              </a:rPr>
              <a:t> / الاستثمار</a:t>
            </a:r>
            <a:r>
              <a:rPr lang="en-US" dirty="0" smtClean="0">
                <a:solidFill>
                  <a:schemeClr val="bg1">
                    <a:lumMod val="85000"/>
                    <a:lumOff val="15000"/>
                  </a:schemeClr>
                </a:solidFill>
                <a:effectLst/>
              </a:rPr>
              <a:t/>
            </a:r>
            <a:br>
              <a:rPr lang="en-US" dirty="0" smtClean="0">
                <a:solidFill>
                  <a:schemeClr val="bg1">
                    <a:lumMod val="85000"/>
                    <a:lumOff val="15000"/>
                  </a:schemeClr>
                </a:solidFill>
                <a:effectLst/>
              </a:rPr>
            </a:br>
            <a:r>
              <a:rPr lang="ar-SA" dirty="0" smtClean="0">
                <a:solidFill>
                  <a:schemeClr val="bg1">
                    <a:lumMod val="85000"/>
                    <a:lumOff val="15000"/>
                  </a:schemeClr>
                </a:solidFill>
                <a:effectLst/>
              </a:rPr>
              <a:t>المفهوم </a:t>
            </a:r>
            <a:r>
              <a:rPr lang="ar-SA" dirty="0" err="1" smtClean="0">
                <a:solidFill>
                  <a:schemeClr val="bg1">
                    <a:lumMod val="85000"/>
                    <a:lumOff val="15000"/>
                  </a:schemeClr>
                </a:solidFill>
                <a:effectLst/>
              </a:rPr>
              <a:t>والاهمية</a:t>
            </a:r>
            <a:r>
              <a:rPr lang="ar-SA" dirty="0" smtClean="0">
                <a:solidFill>
                  <a:schemeClr val="bg1">
                    <a:lumMod val="85000"/>
                    <a:lumOff val="15000"/>
                  </a:schemeClr>
                </a:solidFill>
                <a:effectLst/>
              </a:rPr>
              <a:t> –العلاقة مع بعض المفاهيم الاقتصادية- </a:t>
            </a:r>
            <a:r>
              <a:rPr lang="ar-SA" dirty="0" err="1" smtClean="0">
                <a:solidFill>
                  <a:schemeClr val="bg1">
                    <a:lumMod val="85000"/>
                    <a:lumOff val="15000"/>
                  </a:schemeClr>
                </a:solidFill>
                <a:effectLst/>
              </a:rPr>
              <a:t>الانواع</a:t>
            </a:r>
            <a:r>
              <a:rPr lang="ar-SA" dirty="0" smtClean="0">
                <a:solidFill>
                  <a:schemeClr val="bg1">
                    <a:lumMod val="85000"/>
                    <a:lumOff val="15000"/>
                  </a:schemeClr>
                </a:solidFill>
                <a:effectLst/>
              </a:rPr>
              <a:t>- </a:t>
            </a:r>
            <a:r>
              <a:rPr lang="ar-SA" dirty="0" err="1" smtClean="0">
                <a:solidFill>
                  <a:schemeClr val="bg1">
                    <a:lumMod val="85000"/>
                    <a:lumOff val="15000"/>
                  </a:schemeClr>
                </a:solidFill>
                <a:effectLst/>
              </a:rPr>
              <a:t>الاهداف</a:t>
            </a:r>
            <a:r>
              <a:rPr lang="ar-SA" dirty="0" smtClean="0">
                <a:solidFill>
                  <a:schemeClr val="bg1">
                    <a:lumMod val="85000"/>
                    <a:lumOff val="15000"/>
                  </a:schemeClr>
                </a:solidFill>
                <a:effectLst/>
              </a:rPr>
              <a:t> والمحددات- البيئة الاستثمارية -</a:t>
            </a:r>
            <a:r>
              <a:rPr lang="ar-SA" dirty="0" err="1" smtClean="0">
                <a:solidFill>
                  <a:schemeClr val="bg1">
                    <a:lumMod val="85000"/>
                    <a:lumOff val="15000"/>
                  </a:schemeClr>
                </a:solidFill>
                <a:effectLst/>
              </a:rPr>
              <a:t>المباديء</a:t>
            </a:r>
            <a:r>
              <a:rPr lang="en-US" dirty="0" smtClean="0">
                <a:solidFill>
                  <a:schemeClr val="bg1">
                    <a:lumMod val="85000"/>
                    <a:lumOff val="15000"/>
                  </a:schemeClr>
                </a:solidFill>
                <a:effectLst/>
              </a:rPr>
              <a:t/>
            </a:r>
            <a:br>
              <a:rPr lang="en-US" dirty="0" smtClean="0">
                <a:solidFill>
                  <a:schemeClr val="bg1">
                    <a:lumMod val="85000"/>
                    <a:lumOff val="15000"/>
                  </a:schemeClr>
                </a:solidFill>
                <a:effectLst/>
              </a:rPr>
            </a:br>
            <a:r>
              <a:rPr lang="ar-SA" dirty="0" smtClean="0">
                <a:solidFill>
                  <a:schemeClr val="bg1">
                    <a:lumMod val="85000"/>
                    <a:lumOff val="15000"/>
                  </a:schemeClr>
                </a:solidFill>
                <a:effectLst/>
              </a:rPr>
              <a:t>مدرس المادة </a:t>
            </a:r>
            <a:br>
              <a:rPr lang="ar-SA" dirty="0" smtClean="0">
                <a:solidFill>
                  <a:schemeClr val="bg1">
                    <a:lumMod val="85000"/>
                    <a:lumOff val="15000"/>
                  </a:schemeClr>
                </a:solidFill>
                <a:effectLst/>
              </a:rPr>
            </a:br>
            <a:r>
              <a:rPr lang="ar-SA" dirty="0" smtClean="0">
                <a:solidFill>
                  <a:schemeClr val="bg1">
                    <a:lumMod val="85000"/>
                    <a:lumOff val="15000"/>
                  </a:schemeClr>
                </a:solidFill>
                <a:effectLst/>
              </a:rPr>
              <a:t>المدرس المساعد . إسراء سعد فهـد</a:t>
            </a:r>
            <a:endParaRPr lang="ar-IQ" dirty="0">
              <a:solidFill>
                <a:schemeClr val="bg1">
                  <a:lumMod val="85000"/>
                  <a:lumOff val="15000"/>
                </a:schemeClr>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775920"/>
          </a:xfrm>
        </p:spPr>
        <p:txBody>
          <a:bodyPr>
            <a:normAutofit fontScale="92500" lnSpcReduction="20000"/>
          </a:bodyPr>
          <a:lstStyle/>
          <a:p>
            <a:r>
              <a:rPr lang="en-US" dirty="0" smtClean="0"/>
              <a:t> </a:t>
            </a:r>
            <a:r>
              <a:rPr lang="ar-SA" b="1" u="sng" dirty="0" smtClean="0"/>
              <a:t>7-الاستثمارات في الموارد البشرية  والاستثمارات الاجتماعية :-</a:t>
            </a:r>
            <a:r>
              <a:rPr lang="ar-SA" b="1" dirty="0" smtClean="0"/>
              <a:t>  </a:t>
            </a:r>
            <a:r>
              <a:rPr lang="ar-SA" dirty="0" smtClean="0"/>
              <a:t>ويعد الاستثمار في الموارد البشرية نوع مهم من أنواع الاستثمار يركز على الثروة البشرية  ويقوم على أساس التنمية البشرية في إعداد وتدريب أفراد المجتمع ورفع المستوى التعليمي والمهني ليكونوا أداة فاعلة في سياسة التنمية الاقتصادية للدولة .أما الاستثمارات الاجتماعية فيقصد </a:t>
            </a:r>
            <a:r>
              <a:rPr lang="ar-SA" dirty="0" err="1" smtClean="0"/>
              <a:t>بها</a:t>
            </a:r>
            <a:r>
              <a:rPr lang="ar-SA" dirty="0" smtClean="0"/>
              <a:t> الاستثمارات التي تستهدف زيادة الرفاهية الاجتماعية للأفراد .</a:t>
            </a:r>
            <a:endParaRPr lang="en-US" dirty="0" smtClean="0"/>
          </a:p>
          <a:p>
            <a:r>
              <a:rPr lang="en-US" u="sng" dirty="0" smtClean="0"/>
              <a:t> </a:t>
            </a:r>
            <a:r>
              <a:rPr lang="ar-SA" b="1" u="sng" dirty="0" smtClean="0"/>
              <a:t>8- الاستثمار الثابت والاستثمار في المخزون :-</a:t>
            </a:r>
            <a:r>
              <a:rPr lang="ar-SA" b="1" dirty="0" smtClean="0"/>
              <a:t> </a:t>
            </a:r>
            <a:r>
              <a:rPr lang="ar-SA" dirty="0" smtClean="0"/>
              <a:t>ويقصد </a:t>
            </a:r>
            <a:r>
              <a:rPr lang="ar-SA" dirty="0" err="1" smtClean="0"/>
              <a:t>به</a:t>
            </a:r>
            <a:r>
              <a:rPr lang="ar-SA" dirty="0" smtClean="0"/>
              <a:t> الاستثمار في تكوين رأس المال الثابت أي كل ما يضاف إلى الأصول بهدف التوسيع والمحافظة على الطاقة الإنتاجية فهنالك استثمارات تولد زيادة مباشرة في الطاقة الإنتاجية كإنشاء المباني والمصانع وعمليات الاستصلاح الزراعي، واستثمارات تولد زيادة غير مباشرة في الطاقة الإنتاجية كالمشاريع الاستثمارية في </a:t>
            </a:r>
            <a:r>
              <a:rPr lang="ar-SA" dirty="0" err="1" smtClean="0"/>
              <a:t>البنى</a:t>
            </a:r>
            <a:r>
              <a:rPr lang="ar-SA" dirty="0" smtClean="0"/>
              <a:t> </a:t>
            </a:r>
            <a:r>
              <a:rPr lang="ar-SA" dirty="0" err="1" smtClean="0"/>
              <a:t>الارتكازية</a:t>
            </a:r>
            <a:r>
              <a:rPr lang="ar-SA" dirty="0" smtClean="0"/>
              <a:t> ، والنوع الأخير من الاستثمارات لا تولد أي زيادة في الطاقة الإنتاجية بنوعيها وهي الاستثمارات في مشاريع إنشاء النصب التذكارية والمتاحف. أما الاستثمار في المخزون فهو يمثل الإضافة في المخزون السلعي من مواد أولية أو نصف مصنعة أو نهائية الصنع لتسهيل العمليات الإنتاجية وعدم توقفها وبالتالي إذا كانت قيمة المخزون في نهاية السنة اكبر من أول السنة يكون الاستثمار موجبا حيث يتم استخراج صافي المخزون السلعي والذي يمثل قيمة التغيير في قيمة المخزون من خلال طرح المخزون السلعي أخر المدة من أول المدة .</a:t>
            </a:r>
            <a:r>
              <a:rPr lang="ar-SA" baseline="30000"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507288" cy="6063952"/>
          </a:xfrm>
        </p:spPr>
        <p:txBody>
          <a:bodyPr>
            <a:normAutofit fontScale="62500" lnSpcReduction="20000"/>
          </a:bodyPr>
          <a:lstStyle/>
          <a:p>
            <a:r>
              <a:rPr lang="ar-SA" sz="2900" b="1" u="sng" dirty="0" smtClean="0"/>
              <a:t>ثالثاً:- البيئة الاستثمارية </a:t>
            </a:r>
            <a:endParaRPr lang="en-US" sz="2900" b="1" dirty="0" smtClean="0"/>
          </a:p>
          <a:p>
            <a:r>
              <a:rPr lang="ar-SA" b="1" dirty="0" smtClean="0"/>
              <a:t>     </a:t>
            </a:r>
            <a:r>
              <a:rPr lang="en-US" b="1" dirty="0" smtClean="0"/>
              <a:t>  </a:t>
            </a:r>
            <a:r>
              <a:rPr lang="ar-SA" b="1" dirty="0" smtClean="0"/>
              <a:t>ويقصد </a:t>
            </a:r>
            <a:r>
              <a:rPr lang="ar-SA" b="1" dirty="0" err="1" smtClean="0"/>
              <a:t>بها</a:t>
            </a:r>
            <a:r>
              <a:rPr lang="ar-SA" b="1" dirty="0" smtClean="0"/>
              <a:t> البيئة التي تتوافر فيها جميع مستلزمات الاستثمار والتي على أساسها يتم اتخاذ القرار الاستثماري من قبل المستثمر، ويرتبط مفهوم البيئة الاستثمارية  بالمناخ الاستثماري والذي يقصد </a:t>
            </a:r>
            <a:r>
              <a:rPr lang="ar-SA" b="1" dirty="0" err="1" smtClean="0"/>
              <a:t>به</a:t>
            </a:r>
            <a:r>
              <a:rPr lang="ar-SA" b="1" dirty="0" smtClean="0"/>
              <a:t> مجموعة من الأطر المؤسسية والنظم الاقتصادية والسياسية والاجتماعية والقانونية المؤثرة في القرارات الاستثمارية والتي يكون تأثيرها ايجابيا أو سلبيا في المشروع الاستثماري، حيث يحتاج  الاستثمار إلى بيئة تتوفر فيها مقومات نجاح المستثمر في حسن الاختيار للفرص الاستثمارية المتاحة ، ومن ابرز هذه المقومات استقرار سياسي واقتصادي وأمني وتشريعات مالية وقانونية مشجعة تسهل عملية الاستثمار وسياسات ضريبية مشجعة تتضمن إعفاءات ضريبية لمدة معينة يتم إخضاع الدخول </a:t>
            </a:r>
            <a:r>
              <a:rPr lang="ar-SA" b="1" dirty="0" err="1" smtClean="0"/>
              <a:t>المتآتية</a:t>
            </a:r>
            <a:r>
              <a:rPr lang="ar-SA" b="1" dirty="0" smtClean="0"/>
              <a:t> من الاستثمار بعدها إلى الضريبة وتوافر فرص استثمارية مناسبة في ظل اقتصاد يتسم بالرخاء والنمو الاقتصادي ووجود </a:t>
            </a:r>
            <a:r>
              <a:rPr lang="ar-SA" b="1" dirty="0" err="1" smtClean="0"/>
              <a:t>ادخارات</a:t>
            </a:r>
            <a:r>
              <a:rPr lang="ar-SA" b="1" dirty="0" smtClean="0"/>
              <a:t> ووعي ادخاري واستثماري بعَد الادخار مصدر التمويل للاستثمار ووجود </a:t>
            </a:r>
            <a:endParaRPr lang="en-US" b="1" dirty="0" smtClean="0"/>
          </a:p>
          <a:p>
            <a:r>
              <a:rPr lang="ar-SA" b="1" dirty="0" smtClean="0"/>
              <a:t>أسواق مالية </a:t>
            </a:r>
            <a:r>
              <a:rPr lang="ar-SA" b="1" dirty="0" err="1" smtClean="0"/>
              <a:t>كفوءة</a:t>
            </a:r>
            <a:r>
              <a:rPr lang="ar-SA" b="1" dirty="0" smtClean="0"/>
              <a:t>  يسهل تداول الأوراق المالية فيها ،إضافة إلى وجود جهاز </a:t>
            </a:r>
            <a:r>
              <a:rPr lang="ar-SA" b="1" dirty="0" err="1" smtClean="0"/>
              <a:t>ادراي</a:t>
            </a:r>
            <a:r>
              <a:rPr lang="ar-SA" b="1" dirty="0" smtClean="0"/>
              <a:t> </a:t>
            </a:r>
            <a:r>
              <a:rPr lang="ar-SA" b="1" dirty="0" err="1" smtClean="0"/>
              <a:t>كفوء</a:t>
            </a:r>
            <a:r>
              <a:rPr lang="ar-SA" b="1" dirty="0" smtClean="0"/>
              <a:t> لإدارة وتنظيم الاستثمارات وجذبها.</a:t>
            </a:r>
            <a:r>
              <a:rPr lang="ar-SA" b="1" baseline="30000" dirty="0" smtClean="0"/>
              <a:t> </a:t>
            </a:r>
            <a:endParaRPr lang="en-US" b="1" dirty="0" smtClean="0"/>
          </a:p>
          <a:p>
            <a:r>
              <a:rPr lang="ar-SA" b="1" dirty="0" smtClean="0"/>
              <a:t> </a:t>
            </a:r>
            <a:r>
              <a:rPr lang="ar-IQ" b="1" dirty="0" smtClean="0"/>
              <a:t>وللاستثمار عدة متطلبات  حيث تعد فوائض الدخول النقدية سواء لدى </a:t>
            </a:r>
            <a:r>
              <a:rPr lang="ar-IQ" b="1" dirty="0" err="1" smtClean="0"/>
              <a:t>الافراد</a:t>
            </a:r>
            <a:r>
              <a:rPr lang="ar-IQ" b="1" dirty="0" smtClean="0"/>
              <a:t> </a:t>
            </a:r>
            <a:r>
              <a:rPr lang="ar-IQ" b="1" dirty="0" err="1" smtClean="0"/>
              <a:t>او</a:t>
            </a:r>
            <a:r>
              <a:rPr lang="ar-IQ" b="1" dirty="0" smtClean="0"/>
              <a:t> المنظمات بمثابة المصدر </a:t>
            </a:r>
            <a:r>
              <a:rPr lang="ar-IQ" b="1" dirty="0" err="1" smtClean="0"/>
              <a:t>الاساسي</a:t>
            </a:r>
            <a:r>
              <a:rPr lang="ar-IQ" b="1" dirty="0" smtClean="0"/>
              <a:t> للاستثمار، ولكن هذا ليس كافياً لكي ينشط حركة الاستثمار ، بل لابد من أن يرافق ذلك توفر مجموعة </a:t>
            </a:r>
            <a:r>
              <a:rPr lang="ar-IQ" b="1" dirty="0" err="1" smtClean="0"/>
              <a:t>اخرى</a:t>
            </a:r>
            <a:r>
              <a:rPr lang="ar-IQ" b="1" dirty="0" smtClean="0"/>
              <a:t> من العوامل تخلق الدافع لدى أصحاب هذه الفوائض لتحويلها </a:t>
            </a:r>
            <a:r>
              <a:rPr lang="ar-IQ" b="1" dirty="0" err="1" smtClean="0"/>
              <a:t>الى</a:t>
            </a:r>
            <a:r>
              <a:rPr lang="ar-IQ" b="1" dirty="0" smtClean="0"/>
              <a:t> استثمارات ، وهذا يتطلب ما يلي :</a:t>
            </a:r>
            <a:endParaRPr lang="en-US" b="1" dirty="0" smtClean="0"/>
          </a:p>
          <a:p>
            <a:pPr lvl="0"/>
            <a:r>
              <a:rPr lang="ar-IQ" b="1" dirty="0" smtClean="0"/>
              <a:t>توفر درجة عالية من الوعي الاستثماري لدى المواطنين لكي يتولد لدى المدخرين حس استثماري يجعلهم يقدرون المزايا المترتبة على توظيف مدخراتهم في شراء أصول منتجة وليس تجميدها ومن الممكن تناقص قيمتها الشرائية مع الزمن بفعل التضخم ، كما يؤدي هذا الوعي </a:t>
            </a:r>
            <a:r>
              <a:rPr lang="ar-IQ" b="1" dirty="0" err="1" smtClean="0"/>
              <a:t>الى</a:t>
            </a:r>
            <a:r>
              <a:rPr lang="ar-IQ" b="1" dirty="0" smtClean="0"/>
              <a:t> كسر حاجز الرهبة من المستقبل لدى المدخرين وحثهم على قبول قدر معقول من مخاطرة </a:t>
            </a:r>
            <a:r>
              <a:rPr lang="ar-IQ" b="1" dirty="0" err="1" smtClean="0"/>
              <a:t>الاعمال</a:t>
            </a:r>
            <a:r>
              <a:rPr lang="ar-IQ" b="1" dirty="0" smtClean="0"/>
              <a:t> سعياً وراء الحصول على عوائد تزيد قيمة مدخراتهم.</a:t>
            </a:r>
            <a:endParaRPr lang="en-US" b="1" dirty="0" smtClean="0"/>
          </a:p>
          <a:p>
            <a:pPr lvl="0"/>
            <a:r>
              <a:rPr lang="ar-IQ" b="1" dirty="0" smtClean="0"/>
              <a:t> لابد من توفر المناخ الاجتماعي والسياسي المناسب للاستثمار وذلك لتوفير حد أدنى من </a:t>
            </a:r>
            <a:r>
              <a:rPr lang="ar-IQ" b="1" dirty="0" err="1" smtClean="0"/>
              <a:t>الامام</a:t>
            </a:r>
            <a:r>
              <a:rPr lang="ar-IQ" b="1" dirty="0" smtClean="0"/>
              <a:t> يشجع المدخرين على تقبل المخاطرة المصاحبة للاستثمار. ولعل من أبرز مظاهر هذا المناخ وجود قوانين مقنّنة تحمي حقوق المستثمرين وغيرها.</a:t>
            </a:r>
            <a:endParaRPr lang="en-US" b="1" dirty="0" smtClean="0"/>
          </a:p>
          <a:p>
            <a:pPr lvl="0"/>
            <a:r>
              <a:rPr lang="ar-IQ" b="1" dirty="0" smtClean="0"/>
              <a:t> وجود سوق مالي كفء وفعّال يوفر المكان والزمان المناسبين للجمع بين رغبة المدخرين في استثمار </a:t>
            </a:r>
            <a:r>
              <a:rPr lang="ar-IQ" b="1" dirty="0" err="1" smtClean="0"/>
              <a:t>اموالهم</a:t>
            </a:r>
            <a:r>
              <a:rPr lang="ar-IQ" b="1" dirty="0" smtClean="0"/>
              <a:t>، ورغبة المقترضين في الحصول على هذه </a:t>
            </a:r>
            <a:r>
              <a:rPr lang="ar-IQ" b="1" dirty="0" err="1" smtClean="0"/>
              <a:t>الاموال</a:t>
            </a:r>
            <a:r>
              <a:rPr lang="ar-IQ" b="1" dirty="0" smtClean="0"/>
              <a:t>، سوق يوفر للمستثمرين تشكيلة منوعة من أوجه الاستثمار من حيث </a:t>
            </a:r>
            <a:r>
              <a:rPr lang="ar-IQ" b="1" dirty="0" err="1" smtClean="0"/>
              <a:t>الاداة</a:t>
            </a:r>
            <a:r>
              <a:rPr lang="ar-IQ" b="1" dirty="0" smtClean="0"/>
              <a:t> والعائد والمخاطرة. كما يوفر للمقترضين مصادر تمويل منوعة تهيئ لكل منهم اختيار المصدر المناسب من حيث </a:t>
            </a:r>
            <a:r>
              <a:rPr lang="ar-IQ" b="1" dirty="0" err="1" smtClean="0"/>
              <a:t>الاداة</a:t>
            </a:r>
            <a:r>
              <a:rPr lang="ar-IQ" b="1" dirty="0" smtClean="0"/>
              <a:t> والتكلفة والمخاطرة.</a:t>
            </a:r>
            <a:endParaRPr lang="en-US" b="1" dirty="0" smtClean="0"/>
          </a:p>
          <a:p>
            <a:r>
              <a:rPr lang="ar-IQ" b="1" dirty="0" smtClean="0"/>
              <a:t>4- وجود فئة نشطة من صانعي </a:t>
            </a:r>
            <a:r>
              <a:rPr lang="ar-IQ" b="1" dirty="0" err="1" smtClean="0"/>
              <a:t>الاسواق</a:t>
            </a:r>
            <a:r>
              <a:rPr lang="ar-IQ" b="1" dirty="0" smtClean="0"/>
              <a:t> </a:t>
            </a:r>
            <a:r>
              <a:rPr lang="en-US" b="1" dirty="0" smtClean="0"/>
              <a:t>Market Makers</a:t>
            </a:r>
            <a:r>
              <a:rPr lang="ar-IQ" b="1" dirty="0" smtClean="0"/>
              <a:t> ويقصد بهم مجموعة الوسطاء بشقيها الوكلاء</a:t>
            </a:r>
            <a:r>
              <a:rPr lang="en-US" b="1" dirty="0" smtClean="0"/>
              <a:t>Dealers </a:t>
            </a:r>
            <a:r>
              <a:rPr lang="ar-IQ" b="1" dirty="0" smtClean="0"/>
              <a:t> والسماسرة</a:t>
            </a:r>
            <a:r>
              <a:rPr lang="en-US" b="1" dirty="0" smtClean="0"/>
              <a:t>Brokers </a:t>
            </a:r>
            <a:endParaRPr lang="ar-IQ"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29600" cy="5472608"/>
          </a:xfrm>
        </p:spPr>
        <p:txBody>
          <a:bodyPr>
            <a:normAutofit fontScale="62500" lnSpcReduction="20000"/>
          </a:bodyPr>
          <a:lstStyle/>
          <a:p>
            <a:r>
              <a:rPr lang="ar-SA" sz="2900" b="1" u="sng" dirty="0" smtClean="0"/>
              <a:t> رابعاً:- </a:t>
            </a:r>
            <a:r>
              <a:rPr lang="ar-SA" sz="2900" b="1" u="sng" dirty="0" err="1" smtClean="0"/>
              <a:t>اهداف</a:t>
            </a:r>
            <a:r>
              <a:rPr lang="ar-SA" sz="2900" b="1" u="sng" dirty="0" smtClean="0"/>
              <a:t> ومحددات </a:t>
            </a:r>
            <a:r>
              <a:rPr lang="ar-SA" sz="2900" b="1" u="sng" dirty="0" smtClean="0"/>
              <a:t>الاستثمار</a:t>
            </a:r>
          </a:p>
          <a:p>
            <a:endParaRPr lang="en-US" b="1" dirty="0" smtClean="0"/>
          </a:p>
          <a:p>
            <a:r>
              <a:rPr lang="ar-SA" b="1" baseline="30000" dirty="0" smtClean="0"/>
              <a:t>         </a:t>
            </a:r>
            <a:r>
              <a:rPr lang="ar-SA" b="1" dirty="0" smtClean="0"/>
              <a:t>لقد أصبح الهدف الأساسي من الاستثمار في هذا العصر تعظيم ثروة المستثمر</a:t>
            </a:r>
            <a:r>
              <a:rPr lang="ar-SA" b="1" baseline="30000" dirty="0" smtClean="0"/>
              <a:t> </a:t>
            </a:r>
            <a:r>
              <a:rPr lang="ar-SA" b="1" dirty="0" smtClean="0"/>
              <a:t>في ضوء التطور الذي حصل في الفكر المالي والنظرية المالية، إذ يقع ضمن ذلك تحقيق الأرباح الذي يعد هدف تقليدي للمستثمرين، أي تحقيق اكبر عائد بأقل درجة من المخاطر وإلى إنعاش الاقتصاد وزيادة الرفاهية وتوظيف الأموال للحصول على العائد للمستثمر يحفزه على الاستمرار في مشروعه الاستثماري </a:t>
            </a:r>
            <a:r>
              <a:rPr lang="ar-SA" b="1" dirty="0" err="1" smtClean="0"/>
              <a:t>و</a:t>
            </a:r>
            <a:r>
              <a:rPr lang="ar-SA" b="1" dirty="0" smtClean="0"/>
              <a:t> زيادة العائد وتنميته واستمرارية الحصول على الدخل والعمل على زيادته.  وكذلك  المحافظة على قيمة رأس المال الأصلي المستثمر في المشروع (الأصول الحقيقية ) وتوفير مستوى مناسب من السيولة لضمان تغطية متطلبات العملية الإنتاجية للمشروع .وينخرط أصحاب الأعمال والشركات في الاستثمار بهدف تحقيق مردودات وافرة من  الربح ، لذلك نجد أن أهم القوى الاقتصادية التي تحدد الاستثمار هي الإيرادات التي يتم  جنيها من جراء ذلك الاستثمار من خلال الطلب على الناتج الذي يتم الحصول عليه من المشروع الاستثماري والتي تتأثر بصفة أساسية بأوضاع دورة النشاط الاقتصادي  ، وتكاليف الاستثمار التي تتحدد من خلال أسعار الفائدة والسياسة الضريبية  ، وكذلك التوقعات المستقبلية  فالاستثمار غالبا ما يكون تطلعاً للمستقبل فعندما تعتمد محددات الاستثمار على أحداث مستقبلية يصعب التنبؤ </a:t>
            </a:r>
            <a:r>
              <a:rPr lang="ar-SA" b="1" dirty="0" err="1" smtClean="0"/>
              <a:t>بها</a:t>
            </a:r>
            <a:r>
              <a:rPr lang="ar-SA" b="1" dirty="0" smtClean="0"/>
              <a:t>  والتي ترافق المشروع الاستثماري الذي يحاول أن يحقق إيرادات تفوق التكاليف للبقاء في السوق من جهة والتي تواجه الاقتصاد  ككل من جهة أخرى لذلك تكون من أكثر المكونات تقلبا في إجمالي الاستثمار.</a:t>
            </a:r>
            <a:endParaRPr lang="en-US" b="1" dirty="0" smtClean="0"/>
          </a:p>
          <a:p>
            <a:r>
              <a:rPr lang="ar-SA" b="1" dirty="0" smtClean="0"/>
              <a:t>وهنالك عددا من الظروف والمتغيرات الاقتصادية التي تحدد حجم ونشاط الاستثمار وهذه المحددات تمتاز بشموليتها وتأثيرها المباشر على المستثمر والسوق وهي كالآتي :-  </a:t>
            </a:r>
            <a:endParaRPr lang="en-US" b="1" dirty="0" smtClean="0"/>
          </a:p>
          <a:p>
            <a:pPr lvl="0"/>
            <a:r>
              <a:rPr lang="ar-SA" b="1" dirty="0" smtClean="0"/>
              <a:t>يعد توافر الائتمان المصرفي عاملا محددا ومؤثرا على الاستثمار لدعم وتشجيع الاستثمار.</a:t>
            </a:r>
            <a:endParaRPr lang="en-US" b="1" dirty="0" smtClean="0"/>
          </a:p>
          <a:p>
            <a:pPr lvl="0"/>
            <a:r>
              <a:rPr lang="ar-SA" b="1" dirty="0" smtClean="0"/>
              <a:t>مدى توافر النقد الأجنبي لمتطلبات العملية  الإنتاجية والخدمية التي يتم استيرادها من الخارج. </a:t>
            </a:r>
            <a:endParaRPr lang="en-US" b="1" dirty="0" smtClean="0"/>
          </a:p>
          <a:p>
            <a:pPr lvl="0"/>
            <a:r>
              <a:rPr lang="ar-SA" b="1" dirty="0" smtClean="0"/>
              <a:t>مدى توافر الاستقرار السياسي والاقتصادي للبلد لكونهما من العوامل المهمة في تهيئة مناخ استثماري مناسب.</a:t>
            </a:r>
            <a:endParaRPr lang="en-US" b="1" dirty="0" smtClean="0"/>
          </a:p>
          <a:p>
            <a:pPr lvl="0"/>
            <a:r>
              <a:rPr lang="ar-SA" b="1" dirty="0" smtClean="0"/>
              <a:t>سعر الفائدة والكفاية الحدية لرأس المال والتقدم التكنولوجي للدولة ودرجة المخاطر تُعد من العوامل المهمة التي توثر على القرار الاستثماري.</a:t>
            </a:r>
            <a:endParaRPr lang="en-US" b="1" dirty="0" smtClean="0"/>
          </a:p>
          <a:p>
            <a:pPr lvl="0"/>
            <a:r>
              <a:rPr lang="ar-SA" b="1" dirty="0" smtClean="0"/>
              <a:t>تقلبات أسعار النفط  عالمياً يُعد من العوامل المهمة والمؤثرة ، فعند ارتفاع العوائد النفطية سيؤدي إلى توفير </a:t>
            </a:r>
            <a:r>
              <a:rPr lang="ar-SA" b="1" dirty="0" err="1" smtClean="0"/>
              <a:t>تخصيصات</a:t>
            </a:r>
            <a:r>
              <a:rPr lang="ar-SA" b="1" dirty="0" smtClean="0"/>
              <a:t> اكبر من قبل الدولة على المشاريع التنموية ،مما لها الأثر في جميع مفاصل المجتمع وبالتالي على الاستثمار </a:t>
            </a:r>
            <a:endParaRPr lang="en-US" b="1" dirty="0" smtClean="0"/>
          </a:p>
          <a:p>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847928"/>
          </a:xfrm>
        </p:spPr>
        <p:txBody>
          <a:bodyPr/>
          <a:lstStyle/>
          <a:p>
            <a:r>
              <a:rPr lang="ar-IQ" b="1" u="sng" dirty="0" smtClean="0"/>
              <a:t>خامسا : مبادئ الاستثمار :-</a:t>
            </a:r>
            <a:endParaRPr lang="en-US" dirty="0" smtClean="0"/>
          </a:p>
          <a:p>
            <a:r>
              <a:rPr lang="ar-IQ" b="1" dirty="0" smtClean="0"/>
              <a:t> </a:t>
            </a:r>
            <a:r>
              <a:rPr lang="ar-IQ" dirty="0" smtClean="0"/>
              <a:t>تتسم الفوائض النقدية لدى </a:t>
            </a:r>
            <a:r>
              <a:rPr lang="ar-IQ" dirty="0" err="1" smtClean="0"/>
              <a:t>الافراد</a:t>
            </a:r>
            <a:r>
              <a:rPr lang="ar-IQ" dirty="0" smtClean="0"/>
              <a:t> </a:t>
            </a:r>
            <a:r>
              <a:rPr lang="ar-IQ" dirty="0" err="1" smtClean="0"/>
              <a:t>او</a:t>
            </a:r>
            <a:r>
              <a:rPr lang="ar-IQ" dirty="0" smtClean="0"/>
              <a:t> المنظمات بسمة الندرة، لذا تتنافس على توظيف هذه الفوائض فرص استثمارية متعددة تفرض على المستثمر اختيار ما يناسبها من خلال عملية مفاضلة تأخذ بعين الاعتبار مجموعة من العوامل أهمها : معدل العائد المتوقع على الاستثمار ، درجة المخاطرة ، السيولة، تكلفة الفرصة البديلة لكل بديل من البدائل الاستثمارية المتاحة، وبذلك يتوصل المستثمر </a:t>
            </a:r>
            <a:r>
              <a:rPr lang="ar-IQ" dirty="0" err="1" smtClean="0"/>
              <a:t>الى</a:t>
            </a:r>
            <a:r>
              <a:rPr lang="ar-IQ" dirty="0" smtClean="0"/>
              <a:t> اتخاذ قراره الاستثماري من خلال توفر مجموعة من المبادئ المتعارف عليها في عالم الاستثمار منها:</a:t>
            </a:r>
            <a:endParaRPr lang="en-US" dirty="0" smtClean="0"/>
          </a:p>
          <a:p>
            <a:r>
              <a:rPr lang="ar-IQ" b="1" dirty="0" smtClean="0"/>
              <a:t> </a:t>
            </a:r>
            <a:r>
              <a:rPr lang="ar-IQ" b="1" u="sng" dirty="0" smtClean="0"/>
              <a:t>مبدأ الاختيار </a:t>
            </a:r>
            <a:r>
              <a:rPr lang="en-US" b="1" u="sng" dirty="0" smtClean="0"/>
              <a:t>The Principle of Choice</a:t>
            </a:r>
            <a:r>
              <a:rPr lang="ar-IQ" dirty="0" smtClean="0"/>
              <a:t> : </a:t>
            </a:r>
            <a:endParaRPr lang="ar-IQ" dirty="0" smtClean="0"/>
          </a:p>
          <a:p>
            <a:pPr lvl="0"/>
            <a:r>
              <a:rPr lang="en-US" b="1" dirty="0" smtClean="0"/>
              <a:t> </a:t>
            </a:r>
            <a:r>
              <a:rPr lang="ar-IQ" b="1" u="sng" dirty="0" smtClean="0"/>
              <a:t>مبدأ المقارنة</a:t>
            </a:r>
            <a:r>
              <a:rPr lang="ar-IQ" b="1" dirty="0" smtClean="0"/>
              <a:t> </a:t>
            </a:r>
            <a:r>
              <a:rPr lang="en-US" b="1" u="sng" dirty="0" smtClean="0"/>
              <a:t>The Principle of Comparability </a:t>
            </a:r>
            <a:r>
              <a:rPr lang="ar-IQ" b="1" dirty="0" smtClean="0"/>
              <a:t>: </a:t>
            </a:r>
            <a:endParaRPr lang="en-US" dirty="0" smtClean="0"/>
          </a:p>
          <a:p>
            <a:r>
              <a:rPr lang="ar-IQ" dirty="0" smtClean="0"/>
              <a:t> </a:t>
            </a:r>
            <a:r>
              <a:rPr lang="ar-IQ" b="1" u="sng" dirty="0" smtClean="0"/>
              <a:t>مبدأ الموضوعية </a:t>
            </a:r>
            <a:r>
              <a:rPr lang="en-US" b="1" u="sng" dirty="0" smtClean="0"/>
              <a:t> The Principle of Objectivity</a:t>
            </a:r>
            <a:r>
              <a:rPr lang="ar-IQ" dirty="0" smtClean="0"/>
              <a:t>: </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847928"/>
          </a:xfrm>
        </p:spPr>
        <p:txBody>
          <a:bodyPr>
            <a:normAutofit fontScale="85000" lnSpcReduction="10000"/>
          </a:bodyPr>
          <a:lstStyle/>
          <a:p>
            <a:pPr lvl="0"/>
            <a:r>
              <a:rPr lang="en-US" dirty="0" smtClean="0"/>
              <a:t> </a:t>
            </a:r>
            <a:r>
              <a:rPr lang="ar-IQ" b="1" u="sng" dirty="0" smtClean="0"/>
              <a:t>مبدأ الموائمة </a:t>
            </a:r>
            <a:r>
              <a:rPr lang="ar-IQ" b="1" u="sng" dirty="0" err="1" smtClean="0"/>
              <a:t>او</a:t>
            </a:r>
            <a:r>
              <a:rPr lang="ar-IQ" b="1" u="sng" dirty="0" smtClean="0"/>
              <a:t> الملائمة</a:t>
            </a:r>
            <a:r>
              <a:rPr lang="en-US" b="1" u="sng" dirty="0" smtClean="0"/>
              <a:t>The Principle of Relevance </a:t>
            </a:r>
            <a:r>
              <a:rPr lang="ar-IQ" dirty="0" smtClean="0"/>
              <a:t> : </a:t>
            </a:r>
            <a:endParaRPr lang="en-US" dirty="0" smtClean="0"/>
          </a:p>
          <a:p>
            <a:r>
              <a:rPr lang="ar-IQ" dirty="0" smtClean="0"/>
              <a:t>يعتبر هذا المبدأ </a:t>
            </a:r>
            <a:r>
              <a:rPr lang="ar-IQ" dirty="0" err="1" smtClean="0"/>
              <a:t>الاكثر</a:t>
            </a:r>
            <a:r>
              <a:rPr lang="ar-IQ" dirty="0" smtClean="0"/>
              <a:t> أهمية بين مبادئ الاستثمار، ويترجمه المستثمر عملياً عندما يختار من بين مجالات </a:t>
            </a:r>
            <a:r>
              <a:rPr lang="ar-IQ" dirty="0" err="1" smtClean="0"/>
              <a:t>وادوات</a:t>
            </a:r>
            <a:r>
              <a:rPr lang="ar-IQ" dirty="0" smtClean="0"/>
              <a:t> الاستثمار المتاحة – المجال </a:t>
            </a:r>
            <a:r>
              <a:rPr lang="ar-IQ" dirty="0" err="1" smtClean="0"/>
              <a:t>والاداة</a:t>
            </a:r>
            <a:r>
              <a:rPr lang="ar-IQ" dirty="0" smtClean="0"/>
              <a:t> المناسبين لرغبته وميوله التي يحددها ما يعرف بمنحنى التفضيل </a:t>
            </a:r>
            <a:r>
              <a:rPr lang="en-US" dirty="0" smtClean="0"/>
              <a:t>Preference Curve</a:t>
            </a:r>
            <a:r>
              <a:rPr lang="ar-IQ" dirty="0" smtClean="0"/>
              <a:t> ويتحدد شكله بمجموعة من العوامل أهمها : دخله، وعمره، ووظيفته وكذلك حالته الاجتماعية والصحية. ويقوم مفهوم منحنى تفضيل المستثمر على فرض </a:t>
            </a:r>
            <a:r>
              <a:rPr lang="ar-IQ" dirty="0" err="1" smtClean="0"/>
              <a:t>ان</a:t>
            </a:r>
            <a:r>
              <a:rPr lang="ar-IQ" dirty="0" smtClean="0"/>
              <a:t> لكل مستثمر نمط تفضيل معين يحدد درجة اهتماماته تجاه العناصر </a:t>
            </a:r>
            <a:r>
              <a:rPr lang="ar-IQ" dirty="0" err="1" smtClean="0"/>
              <a:t>الاساسية</a:t>
            </a:r>
            <a:r>
              <a:rPr lang="ar-IQ" dirty="0" smtClean="0"/>
              <a:t> في قرار الاستثمار وهي: معدل العائد على الاستثمار، ودرجة المخاطرة، والسيولة ... الخ. وبناء عليه تتحدد أولوية هذه العناصر لديه. </a:t>
            </a:r>
            <a:r>
              <a:rPr lang="ar-IQ" dirty="0" err="1" smtClean="0"/>
              <a:t>فاذا</a:t>
            </a:r>
            <a:r>
              <a:rPr lang="ar-IQ" dirty="0" smtClean="0"/>
              <a:t> وضع المستثمر معدل العائد على رأس أولوياته فانه يفضل حينئذ استثمار </a:t>
            </a:r>
            <a:r>
              <a:rPr lang="ar-IQ" dirty="0" err="1" smtClean="0"/>
              <a:t>امواله</a:t>
            </a:r>
            <a:r>
              <a:rPr lang="ar-IQ" dirty="0" smtClean="0"/>
              <a:t> في شراء سندات طويلة </a:t>
            </a:r>
            <a:r>
              <a:rPr lang="ar-IQ" dirty="0" err="1" smtClean="0"/>
              <a:t>الاجل</a:t>
            </a:r>
            <a:r>
              <a:rPr lang="ar-IQ" dirty="0" smtClean="0"/>
              <a:t>، بينما لو وضع عامل السيولة على رأس </a:t>
            </a:r>
            <a:r>
              <a:rPr lang="ar-IQ" dirty="0" err="1" smtClean="0"/>
              <a:t>الاولويات</a:t>
            </a:r>
            <a:r>
              <a:rPr lang="ar-IQ" dirty="0" smtClean="0"/>
              <a:t>، فانه يفضل حينئذ استثمارها </a:t>
            </a:r>
            <a:r>
              <a:rPr lang="ar-IQ" dirty="0" err="1" smtClean="0"/>
              <a:t>اما</a:t>
            </a:r>
            <a:r>
              <a:rPr lang="ar-IQ" dirty="0" smtClean="0"/>
              <a:t> في سندات قصيرة </a:t>
            </a:r>
            <a:r>
              <a:rPr lang="ar-IQ" dirty="0" err="1" smtClean="0"/>
              <a:t>الاجل</a:t>
            </a:r>
            <a:r>
              <a:rPr lang="ar-IQ" dirty="0" smtClean="0"/>
              <a:t>، </a:t>
            </a:r>
            <a:r>
              <a:rPr lang="ar-IQ" dirty="0" err="1" smtClean="0"/>
              <a:t>او</a:t>
            </a:r>
            <a:r>
              <a:rPr lang="ar-IQ" dirty="0" smtClean="0"/>
              <a:t> في حساب توفير في البنك. لكن </a:t>
            </a:r>
            <a:r>
              <a:rPr lang="ar-IQ" dirty="0" err="1" smtClean="0"/>
              <a:t>اذا</a:t>
            </a:r>
            <a:r>
              <a:rPr lang="ar-IQ" dirty="0" smtClean="0"/>
              <a:t> كان ميل المستثمر </a:t>
            </a:r>
            <a:r>
              <a:rPr lang="ar-IQ" dirty="0" err="1" smtClean="0"/>
              <a:t>الى</a:t>
            </a:r>
            <a:r>
              <a:rPr lang="ar-IQ" dirty="0" smtClean="0"/>
              <a:t> تفضيل مجال استثماري معين عن مجال آخر مرتبطاً بعامل نفسي </a:t>
            </a:r>
            <a:r>
              <a:rPr lang="ar-IQ" dirty="0" err="1" smtClean="0"/>
              <a:t>او</a:t>
            </a:r>
            <a:r>
              <a:rPr lang="ar-IQ" dirty="0" smtClean="0"/>
              <a:t> سيكولوجي، فان ذلك لا يعني </a:t>
            </a:r>
            <a:r>
              <a:rPr lang="ar-IQ" dirty="0" err="1" smtClean="0"/>
              <a:t>ان</a:t>
            </a:r>
            <a:r>
              <a:rPr lang="ar-IQ" dirty="0" smtClean="0"/>
              <a:t> يترك المستثمر لهذا الميل فرصة التحكم المطلق في توجيه استثماراته، بل عليه </a:t>
            </a:r>
            <a:r>
              <a:rPr lang="ar-IQ" dirty="0" err="1" smtClean="0"/>
              <a:t>ان</a:t>
            </a:r>
            <a:r>
              <a:rPr lang="ar-IQ" dirty="0" smtClean="0"/>
              <a:t> يدخل عاملاً موضوعياً في عملية اتخاذ قراره الاستثماري يقوم على الموازنة بين معدل العائد المتوقع ودرجة المخاطرة المتوقعة ليصل </a:t>
            </a:r>
            <a:r>
              <a:rPr lang="ar-IQ" dirty="0" err="1" smtClean="0"/>
              <a:t>الى</a:t>
            </a:r>
            <a:r>
              <a:rPr lang="ar-IQ" dirty="0" smtClean="0"/>
              <a:t> تحديد ما يعرف بمعدل العائد المرجح على الاستثمار، ودرجة المخاطرة المرجحة، وعن طريقهما يتمكن من المفاضلة بين البدائل الاستثمارية. </a:t>
            </a:r>
            <a:endParaRPr lang="en-US" dirty="0" smtClean="0"/>
          </a:p>
          <a:p>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919936"/>
          </a:xfrm>
        </p:spPr>
        <p:txBody>
          <a:bodyPr>
            <a:normAutofit fontScale="55000" lnSpcReduction="20000"/>
          </a:bodyPr>
          <a:lstStyle/>
          <a:p>
            <a:pPr lvl="0"/>
            <a:r>
              <a:rPr lang="en-US" b="1" dirty="0" smtClean="0"/>
              <a:t> </a:t>
            </a:r>
            <a:r>
              <a:rPr lang="ar-IQ" sz="3300" b="1" u="sng" dirty="0" smtClean="0"/>
              <a:t>مبدأ توزيع </a:t>
            </a:r>
            <a:r>
              <a:rPr lang="ar-IQ" sz="3300" b="1" u="sng" dirty="0" err="1" smtClean="0"/>
              <a:t>الاخطار</a:t>
            </a:r>
            <a:r>
              <a:rPr lang="ar-IQ" sz="3300" b="1" u="sng" dirty="0" smtClean="0"/>
              <a:t> </a:t>
            </a:r>
            <a:r>
              <a:rPr lang="en-US" sz="3300" b="1" u="sng" dirty="0" smtClean="0"/>
              <a:t>The Principle of distribution of Risks </a:t>
            </a:r>
            <a:r>
              <a:rPr lang="ar-IQ" sz="3300" b="1" dirty="0" smtClean="0"/>
              <a:t>: </a:t>
            </a:r>
            <a:endParaRPr lang="en-US" sz="3300" b="1" dirty="0" smtClean="0"/>
          </a:p>
          <a:p>
            <a:r>
              <a:rPr lang="en-US" sz="3300" b="1" dirty="0" smtClean="0"/>
              <a:t> </a:t>
            </a:r>
          </a:p>
          <a:p>
            <a:r>
              <a:rPr lang="ar-IQ" b="1" dirty="0" smtClean="0"/>
              <a:t>تعتبر المخاطرة عنصراً ملازماً للاستثمار أياً كان مجاله وذلك لصعوبة توفر شرطين مهمين معاً في عملية الاستثمار وهي:</a:t>
            </a:r>
            <a:endParaRPr lang="en-US" b="1" dirty="0" smtClean="0"/>
          </a:p>
          <a:p>
            <a:pPr lvl="0"/>
            <a:r>
              <a:rPr lang="ar-IQ" b="1" dirty="0" err="1" smtClean="0"/>
              <a:t>ان</a:t>
            </a:r>
            <a:r>
              <a:rPr lang="ar-IQ" b="1" dirty="0" smtClean="0"/>
              <a:t> تكون التدفقات النقدية المتوقعة من الاستثمار مؤكدة تماماً من حيث القيمة والكمية.</a:t>
            </a:r>
            <a:endParaRPr lang="en-US" b="1" dirty="0" smtClean="0"/>
          </a:p>
          <a:p>
            <a:pPr lvl="0"/>
            <a:r>
              <a:rPr lang="ar-IQ" b="1" dirty="0" smtClean="0"/>
              <a:t>وان يكون توقيت استلام هذه التدفقات مؤكداً تماماً </a:t>
            </a:r>
            <a:r>
              <a:rPr lang="ar-IQ" b="1" dirty="0" err="1" smtClean="0"/>
              <a:t>ايضاً</a:t>
            </a:r>
            <a:r>
              <a:rPr lang="ar-IQ" b="1" dirty="0" smtClean="0"/>
              <a:t>.</a:t>
            </a:r>
            <a:endParaRPr lang="en-US" b="1" dirty="0" smtClean="0"/>
          </a:p>
          <a:p>
            <a:r>
              <a:rPr lang="en-US" b="1" dirty="0" smtClean="0"/>
              <a:t> </a:t>
            </a:r>
            <a:r>
              <a:rPr lang="ar-IQ" b="1" dirty="0" smtClean="0"/>
              <a:t>ويتفاوت المستثمرون في مدى استعدادهم لتحمل هذه المخاطرة، </a:t>
            </a:r>
            <a:r>
              <a:rPr lang="ar-IQ" b="1" dirty="0" err="1" smtClean="0"/>
              <a:t>اذ</a:t>
            </a:r>
            <a:r>
              <a:rPr lang="ar-IQ" b="1" dirty="0" smtClean="0"/>
              <a:t> </a:t>
            </a:r>
            <a:r>
              <a:rPr lang="ar-IQ" b="1" dirty="0" err="1" smtClean="0"/>
              <a:t>ان</a:t>
            </a:r>
            <a:r>
              <a:rPr lang="ar-IQ" b="1" dirty="0" smtClean="0"/>
              <a:t> مصلحة كل منهم </a:t>
            </a:r>
            <a:r>
              <a:rPr lang="ar-IQ" b="1" dirty="0" err="1" smtClean="0"/>
              <a:t>ان</a:t>
            </a:r>
            <a:r>
              <a:rPr lang="ar-IQ" b="1" dirty="0" smtClean="0"/>
              <a:t> يخفض درجة المخاطرة في استثماره </a:t>
            </a:r>
            <a:r>
              <a:rPr lang="ar-IQ" b="1" dirty="0" err="1" smtClean="0"/>
              <a:t>الى</a:t>
            </a:r>
            <a:r>
              <a:rPr lang="ar-IQ" b="1" dirty="0" smtClean="0"/>
              <a:t> حدها </a:t>
            </a:r>
            <a:r>
              <a:rPr lang="ar-IQ" b="1" dirty="0" err="1" smtClean="0"/>
              <a:t>الادنى</a:t>
            </a:r>
            <a:r>
              <a:rPr lang="ar-IQ" b="1" dirty="0" smtClean="0"/>
              <a:t> . وتنشأ المخاطرة عن حالة عدم التأكد المحيطة بالبيئة الاستثمارية</a:t>
            </a:r>
            <a:r>
              <a:rPr lang="en-US" b="1" dirty="0" smtClean="0"/>
              <a:t>Investment Environment </a:t>
            </a:r>
            <a:r>
              <a:rPr lang="ar-IQ" b="1" dirty="0" smtClean="0"/>
              <a:t> للسوق </a:t>
            </a:r>
            <a:r>
              <a:rPr lang="ar-IQ" b="1" dirty="0" err="1" smtClean="0"/>
              <a:t>او</a:t>
            </a:r>
            <a:r>
              <a:rPr lang="ar-IQ" b="1" dirty="0" smtClean="0"/>
              <a:t> المناخ الاستثماري </a:t>
            </a:r>
            <a:r>
              <a:rPr lang="en-US" b="1" dirty="0" smtClean="0"/>
              <a:t>Investment Climate</a:t>
            </a:r>
            <a:r>
              <a:rPr lang="ar-IQ" b="1" dirty="0" smtClean="0"/>
              <a:t> والتي تعرف على </a:t>
            </a:r>
            <a:r>
              <a:rPr lang="ar-IQ" b="1" dirty="0" err="1" smtClean="0"/>
              <a:t>انها</a:t>
            </a:r>
            <a:r>
              <a:rPr lang="ar-IQ" b="1" dirty="0" smtClean="0"/>
              <a:t>: مجموع العوامل التي تؤثر في فرصة وربحية الاستثمار ومخاطره ، وفي الرغبة بالقيام </a:t>
            </a:r>
            <a:r>
              <a:rPr lang="ar-IQ" b="1" dirty="0" err="1" smtClean="0"/>
              <a:t>به</a:t>
            </a:r>
            <a:r>
              <a:rPr lang="ar-IQ" b="1" dirty="0" smtClean="0"/>
              <a:t> وتحمل كلفته </a:t>
            </a:r>
            <a:r>
              <a:rPr lang="ar-IQ" b="1" dirty="0" err="1" smtClean="0"/>
              <a:t>الى</a:t>
            </a:r>
            <a:r>
              <a:rPr lang="ar-IQ" b="1" dirty="0" smtClean="0"/>
              <a:t> </a:t>
            </a:r>
            <a:r>
              <a:rPr lang="ar-IQ" b="1" dirty="0" err="1" smtClean="0"/>
              <a:t>ان</a:t>
            </a:r>
            <a:r>
              <a:rPr lang="ar-IQ" b="1" dirty="0" smtClean="0"/>
              <a:t> تتحقق أهدافه </a:t>
            </a:r>
            <a:r>
              <a:rPr lang="ar-IQ" b="1" dirty="0" err="1" smtClean="0"/>
              <a:t>الانتاجية</a:t>
            </a:r>
            <a:r>
              <a:rPr lang="ar-IQ" b="1" dirty="0" smtClean="0"/>
              <a:t> وخلق فرص العمل . وهناك عدد من العوامل المؤثرة في البيئة الاستثمارية على المستوى الاقتصادي الايجابية منها (العوامل الجاذبة للاستثمار) </a:t>
            </a:r>
            <a:r>
              <a:rPr lang="ar-IQ" b="1" dirty="0" err="1" smtClean="0"/>
              <a:t>واخرى</a:t>
            </a:r>
            <a:r>
              <a:rPr lang="ar-IQ" b="1" dirty="0" smtClean="0"/>
              <a:t> سلبية (العوامل الطاردة للاستثمار) تشكل بمجموعها ملامح البيئة الاستثمارية في الاقتصاد القومي والتي تم ذكرها سابقاً والمتمثلة بالاستقرار السياسي </a:t>
            </a:r>
            <a:r>
              <a:rPr lang="ar-IQ" b="1" dirty="0" err="1" smtClean="0"/>
              <a:t>والامني</a:t>
            </a:r>
            <a:r>
              <a:rPr lang="ar-IQ" b="1" dirty="0" smtClean="0"/>
              <a:t>.والاستقرار الاقتصادي.ومعدلات </a:t>
            </a:r>
            <a:r>
              <a:rPr lang="ar-IQ" b="1" dirty="0" err="1" smtClean="0"/>
              <a:t>اسعار</a:t>
            </a:r>
            <a:r>
              <a:rPr lang="ar-IQ" b="1" dirty="0" smtClean="0"/>
              <a:t> الفائدة.ومستوى الدخل القومي.ومعدلات التضخم النقدي.</a:t>
            </a:r>
            <a:r>
              <a:rPr lang="ar-IQ" b="1" dirty="0" err="1" smtClean="0"/>
              <a:t>والحوكمة</a:t>
            </a:r>
            <a:r>
              <a:rPr lang="ar-IQ" b="1" dirty="0" smtClean="0"/>
              <a:t> الالكترونية.والانفتاح الاقتصادي.</a:t>
            </a:r>
            <a:endParaRPr lang="en-US" b="1" dirty="0" smtClean="0"/>
          </a:p>
          <a:p>
            <a:r>
              <a:rPr lang="ar-IQ" b="1" dirty="0" smtClean="0"/>
              <a:t> ويمكن تبويب المخاطرة </a:t>
            </a:r>
            <a:r>
              <a:rPr lang="ar-IQ" b="1" dirty="0" err="1" smtClean="0"/>
              <a:t>تبويبات</a:t>
            </a:r>
            <a:r>
              <a:rPr lang="ar-IQ" b="1" dirty="0" smtClean="0"/>
              <a:t> مختلفة على أسس متباينة ، فحسب </a:t>
            </a:r>
            <a:r>
              <a:rPr lang="ar-IQ" b="1" u="sng" dirty="0" smtClean="0"/>
              <a:t>النوع</a:t>
            </a:r>
            <a:r>
              <a:rPr lang="ar-IQ" b="1" dirty="0" smtClean="0"/>
              <a:t> تبوب مخاطر الاستثمار </a:t>
            </a:r>
            <a:r>
              <a:rPr lang="ar-IQ" b="1" dirty="0" err="1" smtClean="0"/>
              <a:t>الى</a:t>
            </a:r>
            <a:r>
              <a:rPr lang="ar-IQ" b="1" dirty="0" smtClean="0"/>
              <a:t> مخاطرة أعمال</a:t>
            </a:r>
            <a:r>
              <a:rPr lang="en-US" b="1" dirty="0" smtClean="0"/>
              <a:t>Business Risk</a:t>
            </a:r>
            <a:r>
              <a:rPr lang="ar-IQ" b="1" dirty="0" smtClean="0"/>
              <a:t>، ومخاطرة مالية </a:t>
            </a:r>
            <a:r>
              <a:rPr lang="en-US" b="1" dirty="0" smtClean="0"/>
              <a:t>Financial Risk</a:t>
            </a:r>
            <a:r>
              <a:rPr lang="ar-IQ" b="1" dirty="0" smtClean="0"/>
              <a:t> ، ومخاطرة سيولة </a:t>
            </a:r>
            <a:r>
              <a:rPr lang="en-US" b="1" dirty="0" smtClean="0"/>
              <a:t>Liquidity Risk</a:t>
            </a:r>
            <a:r>
              <a:rPr lang="ar-IQ" b="1" dirty="0" smtClean="0"/>
              <a:t> . أما حسب توقيت حدوثها </a:t>
            </a:r>
            <a:r>
              <a:rPr lang="ar-IQ" b="1" dirty="0" err="1" smtClean="0"/>
              <a:t>الى</a:t>
            </a:r>
            <a:r>
              <a:rPr lang="ar-IQ" b="1" dirty="0" smtClean="0"/>
              <a:t> مخاطر منتظمة </a:t>
            </a:r>
            <a:r>
              <a:rPr lang="en-US" b="1" dirty="0" smtClean="0"/>
              <a:t>Systematic Risks</a:t>
            </a:r>
            <a:r>
              <a:rPr lang="ar-IQ" b="1" dirty="0" smtClean="0"/>
              <a:t>، ومخاطر غير منتظمة </a:t>
            </a:r>
            <a:r>
              <a:rPr lang="en-US" b="1" dirty="0" smtClean="0"/>
              <a:t>Non Systematic Risks</a:t>
            </a:r>
            <a:r>
              <a:rPr lang="ar-IQ" b="1" dirty="0" smtClean="0"/>
              <a:t>. أما من حيث أسبابها فتبوّب </a:t>
            </a:r>
            <a:r>
              <a:rPr lang="ar-IQ" b="1" dirty="0" err="1" smtClean="0"/>
              <a:t>الى</a:t>
            </a:r>
            <a:r>
              <a:rPr lang="ar-IQ" b="1" dirty="0" smtClean="0"/>
              <a:t> مخاطر سوقية </a:t>
            </a:r>
            <a:r>
              <a:rPr lang="en-US" b="1" dirty="0" smtClean="0"/>
              <a:t>Market Risks</a:t>
            </a:r>
            <a:r>
              <a:rPr lang="ar-IQ" b="1" dirty="0" smtClean="0"/>
              <a:t>، ومخاطر غير سوقية</a:t>
            </a:r>
            <a:r>
              <a:rPr lang="en-US" b="1" dirty="0" smtClean="0"/>
              <a:t>Non Market Risks </a:t>
            </a:r>
            <a:r>
              <a:rPr lang="ar-IQ" b="1" dirty="0" smtClean="0"/>
              <a:t> .</a:t>
            </a:r>
            <a:endParaRPr lang="en-US" b="1" dirty="0" smtClean="0"/>
          </a:p>
          <a:p>
            <a:r>
              <a:rPr lang="ar-IQ" b="1" dirty="0" smtClean="0"/>
              <a:t>  وتعرف المخاطر السوقية </a:t>
            </a:r>
            <a:r>
              <a:rPr lang="ar-IQ" b="1" dirty="0" err="1" smtClean="0"/>
              <a:t>او</a:t>
            </a:r>
            <a:r>
              <a:rPr lang="ar-IQ" b="1" dirty="0" smtClean="0"/>
              <a:t> يطلق عليها مصطلح المخاطر العادية بأنها : المخاطر التي ترتبط أسبابها بشكل عام بظروف السوق المالي، وتنعكس آثارها على أسعار أدوات الاستثمار فيه على شكل تقلبات </a:t>
            </a:r>
            <a:r>
              <a:rPr lang="ar-IQ" b="1" dirty="0" err="1" smtClean="0"/>
              <a:t>سعرية</a:t>
            </a:r>
            <a:r>
              <a:rPr lang="ar-IQ" b="1" dirty="0" smtClean="0"/>
              <a:t> صعوداً وهبوطاً، ويتميز هذا النوع من المخاطر بما يلي:</a:t>
            </a:r>
            <a:endParaRPr lang="en-US" b="1" dirty="0" smtClean="0"/>
          </a:p>
          <a:p>
            <a:pPr lvl="0"/>
            <a:r>
              <a:rPr lang="ar-IQ" b="1" dirty="0" smtClean="0"/>
              <a:t>تكون درجة المخاطرة منخفضة نسبياً.</a:t>
            </a:r>
            <a:endParaRPr lang="en-US" b="1" dirty="0" smtClean="0"/>
          </a:p>
          <a:p>
            <a:pPr lvl="0"/>
            <a:r>
              <a:rPr lang="ar-IQ" b="1" dirty="0" smtClean="0"/>
              <a:t>تكون منتظمة في حدوثها، ويمكن حدوثها في مواسم معينة ودورات سوقية معينة.</a:t>
            </a:r>
            <a:endParaRPr lang="en-US" b="1" dirty="0" smtClean="0"/>
          </a:p>
          <a:p>
            <a:pPr lvl="0"/>
            <a:r>
              <a:rPr lang="ar-IQ" b="1" dirty="0" smtClean="0"/>
              <a:t>لأنها مرتبطة بظروف السوق المالي بشكل عام فمن الصعب تجنبها. </a:t>
            </a:r>
            <a:endParaRPr lang="en-US" b="1" dirty="0" smtClean="0"/>
          </a:p>
          <a:p>
            <a:r>
              <a:rPr lang="ar-IQ" b="1" dirty="0" smtClean="0"/>
              <a:t>      أما المخاطر غير السوقية والتي هي من النوع غير العادي على عكس المخاطر السوقية ، </a:t>
            </a:r>
            <a:r>
              <a:rPr lang="ar-IQ" b="1" dirty="0" err="1" smtClean="0"/>
              <a:t>اذ</a:t>
            </a:r>
            <a:r>
              <a:rPr lang="ar-IQ" b="1" dirty="0" smtClean="0"/>
              <a:t> </a:t>
            </a:r>
            <a:r>
              <a:rPr lang="ar-IQ" b="1" dirty="0" err="1" smtClean="0"/>
              <a:t>انها</a:t>
            </a:r>
            <a:r>
              <a:rPr lang="ar-IQ" b="1" dirty="0" smtClean="0"/>
              <a:t> تحدث في أوقات غير منتظمة، ولأسباب خارجة عن ظروف السوق المالي ، لذا لا يمكن التنبؤ بحدوثها، وفي حالة حدوثها تسبب آثار جسيمة على </a:t>
            </a:r>
            <a:r>
              <a:rPr lang="ar-IQ" b="1" dirty="0" err="1" smtClean="0"/>
              <a:t>اسعار</a:t>
            </a:r>
            <a:r>
              <a:rPr lang="ar-IQ" b="1" dirty="0" smtClean="0"/>
              <a:t> أدوات الاستثمار.</a:t>
            </a:r>
            <a:endParaRPr lang="en-US" b="1" dirty="0" smtClean="0"/>
          </a:p>
          <a:p>
            <a:r>
              <a:rPr lang="ar-IQ" b="1" dirty="0" smtClean="0"/>
              <a:t>     ويطبق مبدأ توزيع </a:t>
            </a:r>
            <a:r>
              <a:rPr lang="ar-IQ" b="1" dirty="0" err="1" smtClean="0"/>
              <a:t>الاخطار</a:t>
            </a:r>
            <a:r>
              <a:rPr lang="ar-IQ" b="1" dirty="0" smtClean="0"/>
              <a:t> في الواقع العملي </a:t>
            </a:r>
            <a:r>
              <a:rPr lang="ar-IQ" b="1" dirty="0" err="1" smtClean="0"/>
              <a:t>باتباع</a:t>
            </a:r>
            <a:r>
              <a:rPr lang="ar-IQ" b="1" dirty="0" smtClean="0"/>
              <a:t> ما يعرف </a:t>
            </a:r>
            <a:r>
              <a:rPr lang="ar-IQ" b="1" dirty="0" err="1" smtClean="0"/>
              <a:t>باستراتيجية</a:t>
            </a:r>
            <a:r>
              <a:rPr lang="ar-IQ" b="1" dirty="0" smtClean="0"/>
              <a:t> التقسيم التناسبي للسوق، أي بتوزيع أموال المحفظة الاستثمارية بنسب مختلفة على مجالات استثمارية مختلفة، تتفاوت فيما بينها سواء من حيث معدل العائد المتوقع على الاستثمار، </a:t>
            </a:r>
            <a:r>
              <a:rPr lang="ar-IQ" b="1" dirty="0" err="1" smtClean="0"/>
              <a:t>ام</a:t>
            </a:r>
            <a:r>
              <a:rPr lang="ar-IQ" b="1" dirty="0" smtClean="0"/>
              <a:t> من حيث درجة المخاطرة.</a:t>
            </a:r>
            <a:endParaRPr lang="en-US" b="1" dirty="0" smtClean="0"/>
          </a:p>
          <a:p>
            <a:r>
              <a:rPr lang="ar-IQ" b="1" dirty="0" smtClean="0"/>
              <a:t> وتعد المحفظة الاستثمارية  </a:t>
            </a:r>
            <a:r>
              <a:rPr lang="ar-SA" b="1" dirty="0" smtClean="0"/>
              <a:t>أداة هامة من أدوات الاستثمار وهي </a:t>
            </a:r>
            <a:r>
              <a:rPr lang="ar-SA" b="1" dirty="0" err="1" smtClean="0"/>
              <a:t>اداة</a:t>
            </a:r>
            <a:r>
              <a:rPr lang="ar-SA" b="1" dirty="0" smtClean="0"/>
              <a:t>  مركبة لأنها تتألف من أصلين </a:t>
            </a:r>
            <a:r>
              <a:rPr lang="ar-SA" b="1" dirty="0" err="1" smtClean="0"/>
              <a:t>او</a:t>
            </a:r>
            <a:r>
              <a:rPr lang="ar-SA" b="1" dirty="0" smtClean="0"/>
              <a:t> أكثر، تختلف من حيث النوع فيمكن </a:t>
            </a:r>
            <a:r>
              <a:rPr lang="ar-SA" b="1" dirty="0" err="1" smtClean="0"/>
              <a:t>ان</a:t>
            </a:r>
            <a:r>
              <a:rPr lang="ar-SA" b="1" dirty="0" smtClean="0"/>
              <a:t> تحوي أصلاً حقيقياً كالعقار وأصل مالي كالسند. ومن حيث الجودة فيمكن أن تحوي أسهم عادية منخفضة السعر </a:t>
            </a:r>
            <a:r>
              <a:rPr lang="ar-SA" b="1" dirty="0" err="1" smtClean="0"/>
              <a:t>الى</a:t>
            </a:r>
            <a:r>
              <a:rPr lang="ar-SA" b="1" dirty="0" smtClean="0"/>
              <a:t> جانب </a:t>
            </a:r>
            <a:r>
              <a:rPr lang="ar-SA" b="1" dirty="0" err="1" smtClean="0"/>
              <a:t>اسهم</a:t>
            </a:r>
            <a:r>
              <a:rPr lang="ar-SA" b="1" dirty="0" smtClean="0"/>
              <a:t> ممتازة مرتفعة السعر. ويطبق المستثمر في تنويع محفظته على مبدأ توزيع </a:t>
            </a:r>
            <a:r>
              <a:rPr lang="ar-SA" b="1" dirty="0" err="1" smtClean="0"/>
              <a:t>الاخطار</a:t>
            </a:r>
            <a:endParaRPr lang="en-US" b="1" dirty="0" smtClean="0"/>
          </a:p>
          <a:p>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47664" y="-378486"/>
            <a:ext cx="718421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SA"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ar-SA" sz="1600" b="1" u="sng" dirty="0">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SA" sz="1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ar-SA" sz="1600" b="1" u="sng" dirty="0">
              <a:latin typeface="Times New Roman" pitchFamily="18" charset="0"/>
              <a:ea typeface="Calibri" pitchFamily="34" charset="0"/>
              <a:cs typeface="Times New Roman" pitchFamily="18"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أولاً:- مفهوم  الاستثمار  وأهميته الاقتصادية</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467544" y="1772816"/>
            <a:ext cx="820891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800" dirty="0" smtClean="0"/>
              <a:t>يعد الاستثمار  </a:t>
            </a:r>
            <a:r>
              <a:rPr lang="ar-SA" sz="2800" dirty="0"/>
              <a:t>المكون الثاني والرئيسي من عناصر الطلب الكلي </a:t>
            </a:r>
            <a:r>
              <a:rPr lang="ar-IQ" sz="2800" dirty="0"/>
              <a:t>الفعال المهمة في الاقتصاد</a:t>
            </a:r>
            <a:r>
              <a:rPr lang="ar-SA" sz="2800" dirty="0"/>
              <a:t> والمتمثلة </a:t>
            </a:r>
            <a:r>
              <a:rPr lang="ar-SA" sz="2800" dirty="0" err="1"/>
              <a:t>بــ</a:t>
            </a:r>
            <a:r>
              <a:rPr lang="ar-SA" sz="2800" dirty="0"/>
              <a:t> :-</a:t>
            </a:r>
            <a:endParaRPr lang="en-US" sz="2800" dirty="0"/>
          </a:p>
          <a:p>
            <a:r>
              <a:rPr lang="ar-SA" sz="2800" dirty="0"/>
              <a:t>( الاستهلاك - الاستثمار – </a:t>
            </a:r>
            <a:r>
              <a:rPr lang="ar-SA" sz="2800" dirty="0" err="1"/>
              <a:t>الانفاق</a:t>
            </a:r>
            <a:r>
              <a:rPr lang="ar-SA" sz="2800" dirty="0"/>
              <a:t> الحكومي – صافي التجارة الخارجية )</a:t>
            </a:r>
            <a:r>
              <a:rPr kumimoji="0" lang="ar-SA"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يعرف الاستثمار بأنه ((عملية توظيف الأموال الفائضة في أدوات ومجالات استثمارية متنوعة بهدف خلق إنتاج جديد أو توسيع الإنتاج الحالي وزيادة تكوين رأس المال على مستوى الاقتصاد والمجتمع أو لتحقيق زيادة فعلية في الثروة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 يعرف </a:t>
            </a:r>
            <a:r>
              <a:rPr kumimoji="0" lang="ar-SA"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ايضاً</a:t>
            </a:r>
            <a:r>
              <a:rPr kumimoji="0" lang="ar-SA"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بأنه (( الإضافة إلى الطاقة الإنتاجية أو الإضافة إلى رأس المال  </a:t>
            </a:r>
            <a:r>
              <a:rPr kumimoji="0" lang="ar-SA"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او</a:t>
            </a:r>
            <a:r>
              <a:rPr kumimoji="0" lang="ar-SA"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استخدام المدخرات في تكوين الطاقات الإنتاجية الجديدة اللازمة لإنتاج السلع والخدمات وللحفاظ علــى الطاقات الإنتاجية القائمة وتوسيعها))</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5127848"/>
          </a:xfrm>
        </p:spPr>
        <p:txBody>
          <a:bodyPr>
            <a:normAutofit fontScale="92500"/>
          </a:bodyPr>
          <a:lstStyle/>
          <a:p>
            <a:r>
              <a:rPr lang="ar-SA" sz="2800" dirty="0" smtClean="0">
                <a:solidFill>
                  <a:schemeClr val="accent1">
                    <a:lumMod val="60000"/>
                    <a:lumOff val="40000"/>
                  </a:schemeClr>
                </a:solidFill>
              </a:rPr>
              <a:t>كما </a:t>
            </a:r>
            <a:r>
              <a:rPr lang="ar-SA" sz="2800" dirty="0" err="1" smtClean="0">
                <a:solidFill>
                  <a:schemeClr val="accent1">
                    <a:lumMod val="60000"/>
                    <a:lumOff val="40000"/>
                  </a:schemeClr>
                </a:solidFill>
              </a:rPr>
              <a:t>و</a:t>
            </a:r>
            <a:r>
              <a:rPr lang="ar-SA" sz="2800" dirty="0" smtClean="0">
                <a:solidFill>
                  <a:schemeClr val="accent1">
                    <a:lumMod val="60000"/>
                    <a:lumOff val="40000"/>
                  </a:schemeClr>
                </a:solidFill>
              </a:rPr>
              <a:t> يمكن </a:t>
            </a:r>
            <a:r>
              <a:rPr lang="ar-SA" sz="2800" dirty="0" err="1" smtClean="0">
                <a:solidFill>
                  <a:schemeClr val="accent1">
                    <a:lumMod val="60000"/>
                    <a:lumOff val="40000"/>
                  </a:schemeClr>
                </a:solidFill>
              </a:rPr>
              <a:t>ان</a:t>
            </a:r>
            <a:r>
              <a:rPr lang="ar-SA" sz="2800" dirty="0" smtClean="0">
                <a:solidFill>
                  <a:schemeClr val="accent1">
                    <a:lumMod val="60000"/>
                    <a:lumOff val="40000"/>
                  </a:schemeClr>
                </a:solidFill>
              </a:rPr>
              <a:t> نميز بين مفهومي  الاستثمار </a:t>
            </a:r>
            <a:r>
              <a:rPr lang="ar-SA" sz="2800" dirty="0" smtClean="0">
                <a:solidFill>
                  <a:schemeClr val="accent1">
                    <a:lumMod val="60000"/>
                    <a:lumOff val="40000"/>
                  </a:schemeClr>
                </a:solidFill>
              </a:rPr>
              <a:t>وتكوين </a:t>
            </a:r>
            <a:r>
              <a:rPr lang="ar-SA" sz="2800" dirty="0" smtClean="0">
                <a:solidFill>
                  <a:schemeClr val="accent1">
                    <a:lumMod val="60000"/>
                    <a:lumOff val="40000"/>
                  </a:schemeClr>
                </a:solidFill>
              </a:rPr>
              <a:t>رأس المال  </a:t>
            </a:r>
            <a:endParaRPr lang="en-US" sz="2800" dirty="0" smtClean="0">
              <a:solidFill>
                <a:schemeClr val="accent1">
                  <a:lumMod val="60000"/>
                  <a:lumOff val="40000"/>
                </a:schemeClr>
              </a:solidFill>
            </a:endParaRPr>
          </a:p>
          <a:p>
            <a:r>
              <a:rPr lang="ar-SA" sz="2800" dirty="0" smtClean="0">
                <a:solidFill>
                  <a:schemeClr val="accent1">
                    <a:lumMod val="60000"/>
                    <a:lumOff val="40000"/>
                  </a:schemeClr>
                </a:solidFill>
              </a:rPr>
              <a:t> فالاستثمار هو</a:t>
            </a:r>
            <a:r>
              <a:rPr lang="ar-IQ" sz="2800" dirty="0" smtClean="0">
                <a:solidFill>
                  <a:schemeClr val="accent1">
                    <a:lumMod val="60000"/>
                    <a:lumOff val="40000"/>
                  </a:schemeClr>
                </a:solidFill>
              </a:rPr>
              <a:t> التخلي عن </a:t>
            </a:r>
            <a:r>
              <a:rPr lang="ar-IQ" sz="2800" dirty="0" err="1" smtClean="0">
                <a:solidFill>
                  <a:schemeClr val="accent1">
                    <a:lumMod val="60000"/>
                    <a:lumOff val="40000"/>
                  </a:schemeClr>
                </a:solidFill>
              </a:rPr>
              <a:t>اموال</a:t>
            </a:r>
            <a:r>
              <a:rPr lang="ar-IQ" sz="2800" dirty="0" smtClean="0">
                <a:solidFill>
                  <a:schemeClr val="accent1">
                    <a:lumMod val="60000"/>
                    <a:lumOff val="40000"/>
                  </a:schemeClr>
                </a:solidFill>
              </a:rPr>
              <a:t> يمتلكها الفرد في لحظة زمنية معينة ولفترة من الزمن بقصد الحصول على تدفقات مالية مستقبلية تعوضه عن القيمة الحالية للأموال المستثمرة وكذلك عن النقص المتوقع في قيمتها الشرائية بفعل عامل التضخم ، وعن عامل المخاطرة المرافق للمستقبل الذي يتم فيه تحصيل هذه التدفقات .</a:t>
            </a:r>
            <a:r>
              <a:rPr lang="ar-IQ" sz="2800" dirty="0" err="1" smtClean="0">
                <a:solidFill>
                  <a:schemeClr val="accent1">
                    <a:lumMod val="60000"/>
                    <a:lumOff val="40000"/>
                  </a:schemeClr>
                </a:solidFill>
              </a:rPr>
              <a:t>او</a:t>
            </a:r>
            <a:r>
              <a:rPr lang="ar-IQ" sz="2800" dirty="0" smtClean="0">
                <a:solidFill>
                  <a:schemeClr val="accent1">
                    <a:lumMod val="60000"/>
                    <a:lumOff val="40000"/>
                  </a:schemeClr>
                </a:solidFill>
              </a:rPr>
              <a:t> هو ذلك الجزء من الدخل غير المستهلك (الادخار) والذي يعاد استخدامه في العمليات </a:t>
            </a:r>
            <a:r>
              <a:rPr lang="ar-IQ" sz="2800" dirty="0" err="1" smtClean="0">
                <a:solidFill>
                  <a:schemeClr val="accent1">
                    <a:lumMod val="60000"/>
                    <a:lumOff val="40000"/>
                  </a:schemeClr>
                </a:solidFill>
              </a:rPr>
              <a:t>الانتاجية</a:t>
            </a:r>
            <a:r>
              <a:rPr lang="ar-IQ" sz="2800" dirty="0" smtClean="0">
                <a:solidFill>
                  <a:schemeClr val="accent1">
                    <a:lumMod val="60000"/>
                    <a:lumOff val="40000"/>
                  </a:schemeClr>
                </a:solidFill>
              </a:rPr>
              <a:t> بهدف زيادة </a:t>
            </a:r>
            <a:r>
              <a:rPr lang="ar-IQ" sz="2800" dirty="0" err="1" smtClean="0">
                <a:solidFill>
                  <a:schemeClr val="accent1">
                    <a:lumMod val="60000"/>
                    <a:lumOff val="40000"/>
                  </a:schemeClr>
                </a:solidFill>
              </a:rPr>
              <a:t>الانتاج</a:t>
            </a:r>
            <a:r>
              <a:rPr lang="ar-IQ" sz="2800" dirty="0" smtClean="0">
                <a:solidFill>
                  <a:schemeClr val="accent1">
                    <a:lumMod val="60000"/>
                    <a:lumOff val="40000"/>
                  </a:schemeClr>
                </a:solidFill>
              </a:rPr>
              <a:t> وتوسيعه </a:t>
            </a:r>
            <a:r>
              <a:rPr lang="ar-IQ" sz="2800" dirty="0" err="1" smtClean="0">
                <a:solidFill>
                  <a:schemeClr val="accent1">
                    <a:lumMod val="60000"/>
                    <a:lumOff val="40000"/>
                  </a:schemeClr>
                </a:solidFill>
              </a:rPr>
              <a:t>او</a:t>
            </a:r>
            <a:r>
              <a:rPr lang="ar-IQ" sz="2800" dirty="0" smtClean="0">
                <a:solidFill>
                  <a:schemeClr val="accent1">
                    <a:lumMod val="60000"/>
                    <a:lumOff val="40000"/>
                  </a:schemeClr>
                </a:solidFill>
              </a:rPr>
              <a:t> المحافظة عليه.ا </a:t>
            </a:r>
            <a:r>
              <a:rPr lang="ar-IQ" sz="2800" dirty="0" err="1" smtClean="0">
                <a:solidFill>
                  <a:schemeClr val="accent1">
                    <a:lumMod val="60000"/>
                    <a:lumOff val="40000"/>
                  </a:schemeClr>
                </a:solidFill>
              </a:rPr>
              <a:t>و</a:t>
            </a:r>
            <a:r>
              <a:rPr lang="ar-IQ" sz="2800" dirty="0" smtClean="0">
                <a:solidFill>
                  <a:schemeClr val="accent1">
                    <a:lumMod val="60000"/>
                    <a:lumOff val="40000"/>
                  </a:schemeClr>
                </a:solidFill>
              </a:rPr>
              <a:t> هو </a:t>
            </a:r>
            <a:r>
              <a:rPr lang="ar-IQ" sz="2800" dirty="0" err="1" smtClean="0">
                <a:solidFill>
                  <a:schemeClr val="accent1">
                    <a:lumMod val="60000"/>
                    <a:lumOff val="40000"/>
                  </a:schemeClr>
                </a:solidFill>
              </a:rPr>
              <a:t>الاضافة</a:t>
            </a:r>
            <a:r>
              <a:rPr lang="ar-IQ" sz="2800" dirty="0" smtClean="0">
                <a:solidFill>
                  <a:schemeClr val="accent1">
                    <a:lumMod val="60000"/>
                    <a:lumOff val="40000"/>
                  </a:schemeClr>
                </a:solidFill>
              </a:rPr>
              <a:t> </a:t>
            </a:r>
            <a:r>
              <a:rPr lang="ar-IQ" sz="2800" dirty="0" err="1" smtClean="0">
                <a:solidFill>
                  <a:schemeClr val="accent1">
                    <a:lumMod val="60000"/>
                    <a:lumOff val="40000"/>
                  </a:schemeClr>
                </a:solidFill>
              </a:rPr>
              <a:t>الى</a:t>
            </a:r>
            <a:r>
              <a:rPr lang="ar-IQ" sz="2800" dirty="0" smtClean="0">
                <a:solidFill>
                  <a:schemeClr val="accent1">
                    <a:lumMod val="60000"/>
                    <a:lumOff val="40000"/>
                  </a:schemeClr>
                </a:solidFill>
              </a:rPr>
              <a:t> الطاقة </a:t>
            </a:r>
            <a:r>
              <a:rPr lang="ar-IQ" sz="2800" dirty="0" err="1" smtClean="0">
                <a:solidFill>
                  <a:schemeClr val="accent1">
                    <a:lumMod val="60000"/>
                    <a:lumOff val="40000"/>
                  </a:schemeClr>
                </a:solidFill>
              </a:rPr>
              <a:t>الانتاجية</a:t>
            </a:r>
            <a:r>
              <a:rPr lang="ar-IQ" sz="2800" dirty="0" smtClean="0">
                <a:solidFill>
                  <a:schemeClr val="accent1">
                    <a:lumMod val="60000"/>
                    <a:lumOff val="40000"/>
                  </a:schemeClr>
                </a:solidFill>
              </a:rPr>
              <a:t> </a:t>
            </a:r>
            <a:endParaRPr lang="en-US" sz="2800" dirty="0" smtClean="0">
              <a:solidFill>
                <a:schemeClr val="accent1">
                  <a:lumMod val="60000"/>
                  <a:lumOff val="40000"/>
                </a:schemeClr>
              </a:solidFill>
            </a:endParaRPr>
          </a:p>
          <a:p>
            <a:r>
              <a:rPr lang="ar-SA" sz="2800" dirty="0" err="1" smtClean="0">
                <a:solidFill>
                  <a:schemeClr val="accent1">
                    <a:lumMod val="60000"/>
                    <a:lumOff val="40000"/>
                  </a:schemeClr>
                </a:solidFill>
              </a:rPr>
              <a:t>اما</a:t>
            </a:r>
            <a:r>
              <a:rPr lang="ar-SA" sz="2800" dirty="0" smtClean="0">
                <a:solidFill>
                  <a:schemeClr val="accent1">
                    <a:lumMod val="60000"/>
                    <a:lumOff val="40000"/>
                  </a:schemeClr>
                </a:solidFill>
              </a:rPr>
              <a:t>  تكوين رأس المال  فيمثل  مجموع </a:t>
            </a:r>
            <a:r>
              <a:rPr lang="ar-SA" sz="2800" dirty="0" err="1" smtClean="0">
                <a:solidFill>
                  <a:schemeClr val="accent1">
                    <a:lumMod val="60000"/>
                    <a:lumOff val="40000"/>
                  </a:schemeClr>
                </a:solidFill>
              </a:rPr>
              <a:t>الاموال</a:t>
            </a:r>
            <a:r>
              <a:rPr lang="ar-SA" sz="2800" dirty="0" smtClean="0">
                <a:solidFill>
                  <a:schemeClr val="accent1">
                    <a:lumMod val="60000"/>
                    <a:lumOff val="40000"/>
                  </a:schemeClr>
                </a:solidFill>
              </a:rPr>
              <a:t> غير المباشرة والوسيطة والتي من خلال دورات </a:t>
            </a:r>
            <a:r>
              <a:rPr lang="ar-SA" sz="2800" dirty="0" err="1" smtClean="0">
                <a:solidFill>
                  <a:schemeClr val="accent1">
                    <a:lumMod val="60000"/>
                    <a:lumOff val="40000"/>
                  </a:schemeClr>
                </a:solidFill>
              </a:rPr>
              <a:t>الانتاج</a:t>
            </a:r>
            <a:r>
              <a:rPr lang="ar-SA" sz="2800" dirty="0" smtClean="0">
                <a:solidFill>
                  <a:schemeClr val="accent1">
                    <a:lumMod val="60000"/>
                    <a:lumOff val="40000"/>
                  </a:schemeClr>
                </a:solidFill>
              </a:rPr>
              <a:t> وبذل قدر من الوقت تجعل العمل </a:t>
            </a:r>
            <a:r>
              <a:rPr lang="ar-SA" sz="2800" dirty="0" err="1" smtClean="0">
                <a:solidFill>
                  <a:schemeClr val="accent1">
                    <a:lumMod val="60000"/>
                    <a:lumOff val="40000"/>
                  </a:schemeClr>
                </a:solidFill>
              </a:rPr>
              <a:t>الانساني</a:t>
            </a:r>
            <a:r>
              <a:rPr lang="ar-SA" sz="2800" dirty="0" smtClean="0">
                <a:solidFill>
                  <a:schemeClr val="accent1">
                    <a:lumMod val="60000"/>
                    <a:lumOff val="40000"/>
                  </a:schemeClr>
                </a:solidFill>
              </a:rPr>
              <a:t> </a:t>
            </a:r>
            <a:r>
              <a:rPr lang="ar-SA" sz="2800" dirty="0" err="1" smtClean="0">
                <a:solidFill>
                  <a:schemeClr val="accent1">
                    <a:lumMod val="60000"/>
                    <a:lumOff val="40000"/>
                  </a:schemeClr>
                </a:solidFill>
              </a:rPr>
              <a:t>اكثر</a:t>
            </a:r>
            <a:r>
              <a:rPr lang="ar-SA" sz="2800" dirty="0" smtClean="0">
                <a:solidFill>
                  <a:schemeClr val="accent1">
                    <a:lumMod val="60000"/>
                    <a:lumOff val="40000"/>
                  </a:schemeClr>
                </a:solidFill>
              </a:rPr>
              <a:t> </a:t>
            </a:r>
            <a:r>
              <a:rPr lang="ar-SA" sz="2800" dirty="0" err="1" smtClean="0">
                <a:solidFill>
                  <a:schemeClr val="accent1">
                    <a:lumMod val="60000"/>
                    <a:lumOff val="40000"/>
                  </a:schemeClr>
                </a:solidFill>
              </a:rPr>
              <a:t>انتاجية</a:t>
            </a:r>
            <a:r>
              <a:rPr lang="ar-SA" sz="2800" dirty="0" smtClean="0">
                <a:solidFill>
                  <a:schemeClr val="accent1">
                    <a:lumMod val="60000"/>
                    <a:lumOff val="40000"/>
                  </a:schemeClr>
                </a:solidFill>
              </a:rPr>
              <a:t> واقل  جهدا. </a:t>
            </a:r>
            <a:endParaRPr lang="en-US" sz="2800" dirty="0" smtClean="0">
              <a:solidFill>
                <a:schemeClr val="accent1">
                  <a:lumMod val="60000"/>
                  <a:lumOff val="40000"/>
                </a:schemeClr>
              </a:solidFill>
            </a:endParaRPr>
          </a:p>
          <a:p>
            <a:r>
              <a:rPr lang="ar-SA"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919936"/>
          </a:xfrm>
        </p:spPr>
        <p:txBody>
          <a:bodyPr>
            <a:normAutofit fontScale="85000" lnSpcReduction="20000"/>
          </a:bodyPr>
          <a:lstStyle/>
          <a:p>
            <a:r>
              <a:rPr lang="ar-SA" dirty="0" smtClean="0"/>
              <a:t> </a:t>
            </a:r>
            <a:endParaRPr lang="ar-SA" dirty="0" smtClean="0"/>
          </a:p>
          <a:p>
            <a:r>
              <a:rPr lang="ar-SA" dirty="0" smtClean="0"/>
              <a:t>و </a:t>
            </a:r>
            <a:r>
              <a:rPr lang="ar-SA" dirty="0" smtClean="0"/>
              <a:t>يحظى موضوع الاستثمار بأهمية بالغة من قبل جميع دول العالم المتقدمة منها والنامية على حد سواء لاسيما من  قبل صناع القرار السياسي والاقتصادي</a:t>
            </a:r>
            <a:r>
              <a:rPr lang="ar-SA" b="1" dirty="0" smtClean="0"/>
              <a:t>   </a:t>
            </a:r>
            <a:r>
              <a:rPr lang="ar-SA" dirty="0" smtClean="0"/>
              <a:t>وذلك لما يحققه من فائض اقتصادي يؤدي إلى زيادة الدخل القومي وزيادة معدلات التنمية الاقتصادية وتحقيق الرفاهية الاقتصادية والاجتماعية لعموم أفراد المجتمع  ، وللاستثمار أهمية كبيرة من شأنه أن يولد آثار ايجابية على مستوى الاقتصاد الوطني من خلال توزيع الاستثمارات قطاعيا ومكانياً ، والذي يؤدي إلى زيادة  معدلات الدخل الوطني للبلد وتوليد فرص عمل جديدة  والى زيادة الإنتاج ، حيث تؤدي زيادة معدلات الاستثمار إلى زيادة الطاقة الإنتاجية للبلد وبالتالي زيادة الدخل من خلال عمل مضاعف الاستثمار.  إضافة  إلى دوره البارز  في تحريك النشاط  الاقتصادي كونه المتغير الأهم  في تحديد معدلات النمو الاقتصادية إضافة إلى إسهامه في دعم الميزان التجاري وميزان المدفوعات ودعم عملية التنمية الاقتصادية والاجتماعية ، حيث يقوم الاستثمار بدور رئيسي في تحديد مستوى النشاط الاقتصادي ويؤدي التغير في الاستثمار إلى تغيرات مضاعفة في الدخل الوطني والتوظف كذلك يحدد الاستثمار سرعة النمو الاقتصادي للمجتمع وذلك لأن اتجاه هذا النمو يرتبط ارتباطا وثيقا بتكوين رأس المال والذي يحدد بدوره الاستثمار ، وبالرغم من أهمية الاستثمار إلا انه لازالت الدول النامية لا تولي الأهمية القصوى له بسبب ندرة رأس المال لديها الناجم عن عدة أسباب والمتمثلة بارتفاع معدلات الاستهلاك ومعدلات النمو السكاني والى انخفاض معدلات نمو الدخل الوطني والى ضعف الوعي الادخاري والاستثماري والى عدم توفر البيئة والمناخ الاستثماري الملائم إضافة إلى الاستخدام غير الرشيد لرأس المال المتاح</a:t>
            </a:r>
            <a:r>
              <a:rPr lang="ar-IQ" dirty="0" smtClean="0"/>
              <a:t>. ويمكن بيان </a:t>
            </a:r>
            <a:r>
              <a:rPr lang="ar-IQ" dirty="0" err="1" smtClean="0"/>
              <a:t>اهمية</a:t>
            </a:r>
            <a:r>
              <a:rPr lang="ar-IQ" dirty="0" smtClean="0"/>
              <a:t> الاستثمار من الناحية  الاقتصادية بمجموعة من النقاط  التي  تكمن وتتجسد  بمجموعة من المكاسب وكالاتي :-</a:t>
            </a:r>
            <a:endParaRPr lang="en-US" dirty="0" smtClean="0"/>
          </a:p>
          <a:p>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0"/>
            <a:ext cx="8229600" cy="6597352"/>
          </a:xfrm>
        </p:spPr>
        <p:txBody>
          <a:bodyPr>
            <a:normAutofit fontScale="47500" lnSpcReduction="20000"/>
          </a:bodyPr>
          <a:lstStyle/>
          <a:p>
            <a:r>
              <a:rPr lang="ar-IQ" dirty="0" smtClean="0"/>
              <a:t> </a:t>
            </a:r>
            <a:endParaRPr lang="en-US" b="1" dirty="0" smtClean="0"/>
          </a:p>
          <a:p>
            <a:pPr lvl="0"/>
            <a:endParaRPr lang="ar-IQ" sz="3300" b="1" dirty="0" smtClean="0"/>
          </a:p>
          <a:p>
            <a:pPr lvl="0"/>
            <a:r>
              <a:rPr lang="ar-IQ" sz="3300" b="1" dirty="0" smtClean="0"/>
              <a:t>الاستثمار </a:t>
            </a:r>
            <a:r>
              <a:rPr lang="ar-IQ" sz="3300" b="1" dirty="0" smtClean="0"/>
              <a:t>عملية اقتصادية يستخدم لمواجهة الزيادة في الطلب الكلي نتيجة الزيادة في عدد السكان وتحسن الدخل والمستوى </a:t>
            </a:r>
            <a:r>
              <a:rPr lang="ar-IQ" sz="3300" b="1" dirty="0" err="1" smtClean="0"/>
              <a:t>المعاشي</a:t>
            </a:r>
            <a:r>
              <a:rPr lang="ar-IQ" sz="3300" b="1" dirty="0" smtClean="0"/>
              <a:t> للسكان وتلبية الحاجات الضرورية  وصولاً </a:t>
            </a:r>
            <a:r>
              <a:rPr lang="ar-IQ" sz="3300" b="1" dirty="0" err="1" smtClean="0"/>
              <a:t>الى</a:t>
            </a:r>
            <a:r>
              <a:rPr lang="ar-IQ" sz="3300" b="1" dirty="0" smtClean="0"/>
              <a:t> امتلاك السلع الكمالية ومن بينها الرحلات السياحية، وهذا يتطلب تحقق المزيد من الاستثمارات  لزيادة القدرة </a:t>
            </a:r>
            <a:r>
              <a:rPr lang="ar-IQ" sz="3300" b="1" dirty="0" err="1" smtClean="0"/>
              <a:t>الانتاجية</a:t>
            </a:r>
            <a:r>
              <a:rPr lang="ar-IQ" sz="3300" b="1" dirty="0" smtClean="0"/>
              <a:t> لسد الحاجة المتزايدة في الطلب الكلي.  ولكون الاستثمار عنصرا  مهما من عناصر الطلب الكلي  ففي حالة توقف الاستثمار يقل الطلب الكلي ويختل التوازن بين الطلب الكلي والعرض الكلي، بحيث يصبح هناك فائض في العرض الكلي فيتجه الاقتصاد نحو حالة الكساد.</a:t>
            </a:r>
            <a:endParaRPr lang="en-US" sz="3300" b="1" dirty="0" smtClean="0"/>
          </a:p>
          <a:p>
            <a:pPr lvl="0"/>
            <a:r>
              <a:rPr lang="ar-IQ" sz="3300" b="1" dirty="0" smtClean="0"/>
              <a:t>يعمل  الاستثمار على زيادة طاقة البلد </a:t>
            </a:r>
            <a:r>
              <a:rPr lang="ar-IQ" sz="3300" b="1" dirty="0" err="1" smtClean="0"/>
              <a:t>الانتاجية</a:t>
            </a:r>
            <a:r>
              <a:rPr lang="ar-IQ" sz="3300" b="1" dirty="0" smtClean="0"/>
              <a:t> من خلال </a:t>
            </a:r>
            <a:r>
              <a:rPr lang="ar-IQ" sz="3300" b="1" dirty="0" err="1" smtClean="0"/>
              <a:t>انتاجه</a:t>
            </a:r>
            <a:r>
              <a:rPr lang="ar-IQ" sz="3300" b="1" dirty="0" smtClean="0"/>
              <a:t> السلع </a:t>
            </a:r>
            <a:r>
              <a:rPr lang="ar-IQ" sz="3300" b="1" dirty="0" err="1" smtClean="0"/>
              <a:t>الانتاجية</a:t>
            </a:r>
            <a:r>
              <a:rPr lang="ar-IQ" sz="3300" b="1" dirty="0" smtClean="0"/>
              <a:t> الجديدة وتطويرها بحيث تكون </a:t>
            </a:r>
            <a:r>
              <a:rPr lang="ar-IQ" sz="3300" b="1" dirty="0" err="1" smtClean="0"/>
              <a:t>اكثر</a:t>
            </a:r>
            <a:r>
              <a:rPr lang="ar-IQ" sz="3300" b="1" dirty="0" smtClean="0"/>
              <a:t> كفاءة  </a:t>
            </a:r>
            <a:r>
              <a:rPr lang="ar-IQ" sz="3300" b="1" dirty="0" err="1" smtClean="0"/>
              <a:t>وانتاجية</a:t>
            </a:r>
            <a:r>
              <a:rPr lang="ar-IQ" sz="3300" b="1" dirty="0" smtClean="0"/>
              <a:t> بمرور الزمن . </a:t>
            </a:r>
            <a:endParaRPr lang="en-US" sz="3300" b="1" dirty="0" smtClean="0"/>
          </a:p>
          <a:p>
            <a:pPr lvl="0"/>
            <a:r>
              <a:rPr lang="ar-IQ" sz="3300" b="1" dirty="0" smtClean="0"/>
              <a:t>يتمثل الاستثمار بالإنفاق على تكوين </a:t>
            </a:r>
            <a:r>
              <a:rPr lang="ar-IQ" sz="3300" b="1" dirty="0" err="1" smtClean="0"/>
              <a:t>الاصول</a:t>
            </a:r>
            <a:r>
              <a:rPr lang="ar-IQ" sz="3300" b="1" dirty="0" smtClean="0"/>
              <a:t> </a:t>
            </a:r>
            <a:r>
              <a:rPr lang="ar-IQ" sz="3300" b="1" dirty="0" err="1" smtClean="0"/>
              <a:t>الانتاجية</a:t>
            </a:r>
            <a:r>
              <a:rPr lang="ar-IQ" sz="3300" b="1" dirty="0" smtClean="0"/>
              <a:t> كالمواد </a:t>
            </a:r>
            <a:r>
              <a:rPr lang="ar-IQ" sz="3300" b="1" dirty="0" err="1" smtClean="0"/>
              <a:t>الاولية</a:t>
            </a:r>
            <a:r>
              <a:rPr lang="ar-IQ" sz="3300" b="1" dirty="0" smtClean="0"/>
              <a:t> </a:t>
            </a:r>
            <a:r>
              <a:rPr lang="ar-IQ" sz="3300" b="1" dirty="0" err="1" smtClean="0"/>
              <a:t>والمكائن</a:t>
            </a:r>
            <a:r>
              <a:rPr lang="ar-IQ" sz="3300" b="1" dirty="0" smtClean="0"/>
              <a:t>، وفي حالة عدم وجود استثمار فلا يوجد </a:t>
            </a:r>
            <a:r>
              <a:rPr lang="ar-IQ" sz="3300" b="1" dirty="0" err="1" smtClean="0"/>
              <a:t>انتاج</a:t>
            </a:r>
            <a:r>
              <a:rPr lang="ar-IQ" sz="3300" b="1" dirty="0" smtClean="0"/>
              <a:t> </a:t>
            </a:r>
            <a:r>
              <a:rPr lang="ar-IQ" sz="3300" b="1" dirty="0" err="1" smtClean="0"/>
              <a:t>او</a:t>
            </a:r>
            <a:r>
              <a:rPr lang="ar-IQ" sz="3300" b="1" dirty="0" smtClean="0"/>
              <a:t> تجديد </a:t>
            </a:r>
            <a:r>
              <a:rPr lang="ar-IQ" sz="3300" b="1" dirty="0" err="1" smtClean="0"/>
              <a:t>او</a:t>
            </a:r>
            <a:r>
              <a:rPr lang="ar-IQ" sz="3300" b="1" dirty="0" smtClean="0"/>
              <a:t> صيانة وبالتالي فسوف تندثر </a:t>
            </a:r>
            <a:r>
              <a:rPr lang="ar-IQ" sz="3300" b="1" dirty="0" err="1" smtClean="0"/>
              <a:t>المكائن</a:t>
            </a:r>
            <a:r>
              <a:rPr lang="ar-IQ" sz="3300" b="1" dirty="0" smtClean="0"/>
              <a:t> بعد نفاذ عمرها </a:t>
            </a:r>
            <a:r>
              <a:rPr lang="ar-IQ" sz="3300" b="1" dirty="0" err="1" smtClean="0"/>
              <a:t>الانتاجي</a:t>
            </a:r>
            <a:r>
              <a:rPr lang="ar-IQ" sz="3300" b="1" dirty="0" smtClean="0"/>
              <a:t> </a:t>
            </a:r>
            <a:r>
              <a:rPr lang="ar-IQ" sz="3300" b="1" dirty="0" err="1" smtClean="0"/>
              <a:t>اي</a:t>
            </a:r>
            <a:r>
              <a:rPr lang="ar-IQ" sz="3300" b="1" dirty="0" smtClean="0"/>
              <a:t> دون قدرة </a:t>
            </a:r>
            <a:r>
              <a:rPr lang="ar-IQ" sz="3300" b="1" dirty="0" err="1" smtClean="0"/>
              <a:t>انتاجية</a:t>
            </a:r>
            <a:r>
              <a:rPr lang="ar-IQ" sz="3300" b="1" dirty="0" smtClean="0"/>
              <a:t> فتتوقف الحياة الاقتصادية </a:t>
            </a:r>
            <a:r>
              <a:rPr lang="ar-IQ" sz="3300" b="1" dirty="0" err="1" smtClean="0"/>
              <a:t>اذ</a:t>
            </a:r>
            <a:r>
              <a:rPr lang="ar-IQ" sz="3300" b="1" dirty="0" smtClean="0"/>
              <a:t> </a:t>
            </a:r>
            <a:r>
              <a:rPr lang="ar-IQ" sz="3300" b="1" dirty="0" err="1" smtClean="0"/>
              <a:t>ان</a:t>
            </a:r>
            <a:r>
              <a:rPr lang="ar-IQ" sz="3300" b="1" dirty="0" smtClean="0"/>
              <a:t> الاستثمار ينقل اقتصاد </a:t>
            </a:r>
            <a:r>
              <a:rPr lang="ar-IQ" sz="3300" b="1" dirty="0" err="1" smtClean="0"/>
              <a:t>اي</a:t>
            </a:r>
            <a:r>
              <a:rPr lang="ar-IQ" sz="3300" b="1" dirty="0" smtClean="0"/>
              <a:t> دولة من حالة الركود الاقتصادي </a:t>
            </a:r>
            <a:r>
              <a:rPr lang="ar-IQ" sz="3300" b="1" dirty="0" err="1" smtClean="0"/>
              <a:t>الى</a:t>
            </a:r>
            <a:r>
              <a:rPr lang="ar-IQ" sz="3300" b="1" dirty="0" smtClean="0"/>
              <a:t> حالة الرخاء الاقتصادي.</a:t>
            </a:r>
            <a:endParaRPr lang="en-US" sz="3300" b="1" dirty="0" smtClean="0"/>
          </a:p>
          <a:p>
            <a:pPr lvl="0"/>
            <a:r>
              <a:rPr lang="ar-IQ" sz="3300" b="1" dirty="0" smtClean="0"/>
              <a:t>يعمل الاستثمار على تنشيط الاقتصاد القومي  ويؤثر بشكل كبير على الدخل القومي الذي هو تابعاً للاستثمار والعلاقة طردية بينهم حيث مع زيادة الاستثمار يزداد الدخل والعكس صحيح فضلا عن تأثيره على المدخرات التي ستصبح مكدّسة في البنوك ويصبح سعر الفائدة صفر ويختل التوازن في الاقتصاد القومي </a:t>
            </a:r>
            <a:r>
              <a:rPr lang="ar-IQ" sz="3300" b="1" dirty="0" err="1" smtClean="0"/>
              <a:t>اذ</a:t>
            </a:r>
            <a:r>
              <a:rPr lang="ar-IQ" sz="3300" b="1" dirty="0" smtClean="0"/>
              <a:t> يزداد الطلب على السلع الاستهلاكية دون </a:t>
            </a:r>
            <a:r>
              <a:rPr lang="ar-IQ" sz="3300" b="1" dirty="0" err="1" smtClean="0"/>
              <a:t>انتاج</a:t>
            </a:r>
            <a:r>
              <a:rPr lang="ar-IQ" sz="3300" b="1" dirty="0" smtClean="0"/>
              <a:t> مقابل لها </a:t>
            </a:r>
            <a:endParaRPr lang="en-US" sz="3300" b="1" dirty="0" smtClean="0"/>
          </a:p>
          <a:p>
            <a:pPr lvl="0"/>
            <a:r>
              <a:rPr lang="ar-IQ" sz="3300" b="1" dirty="0" smtClean="0"/>
              <a:t>يعمل الاستثمار على تعظيم ثروة المستثمر وتحقيق المزيد من </a:t>
            </a:r>
            <a:r>
              <a:rPr lang="ar-IQ" sz="3300" b="1" dirty="0" err="1" smtClean="0"/>
              <a:t>الارباح</a:t>
            </a:r>
            <a:r>
              <a:rPr lang="ar-IQ" sz="3300" b="1" dirty="0" smtClean="0"/>
              <a:t> وتحقيق الرفاهية الاجتماعية ، </a:t>
            </a:r>
            <a:r>
              <a:rPr lang="ar-IQ" sz="3300" b="1" dirty="0" err="1" smtClean="0"/>
              <a:t>اضافة</a:t>
            </a:r>
            <a:r>
              <a:rPr lang="ar-IQ" sz="3300" b="1" dirty="0" smtClean="0"/>
              <a:t> </a:t>
            </a:r>
            <a:r>
              <a:rPr lang="ar-IQ" sz="3300" b="1" dirty="0" err="1" smtClean="0"/>
              <a:t>الى</a:t>
            </a:r>
            <a:r>
              <a:rPr lang="ar-IQ" sz="3300" b="1" dirty="0" smtClean="0"/>
              <a:t> كونه ضمانة للإنسان بعد بلوغه سن التقاعد وان ينفق </a:t>
            </a:r>
            <a:r>
              <a:rPr lang="ar-IQ" sz="3300" b="1" dirty="0" err="1" smtClean="0"/>
              <a:t>امواله</a:t>
            </a:r>
            <a:r>
              <a:rPr lang="ar-IQ" sz="3300" b="1" dirty="0" smtClean="0"/>
              <a:t> </a:t>
            </a:r>
            <a:r>
              <a:rPr lang="ar-IQ" sz="3300" b="1" dirty="0" err="1" smtClean="0"/>
              <a:t>اما</a:t>
            </a:r>
            <a:r>
              <a:rPr lang="ar-IQ" sz="3300" b="1" dirty="0" smtClean="0"/>
              <a:t> عن طريق الاستهلاك </a:t>
            </a:r>
            <a:r>
              <a:rPr lang="ar-IQ" sz="3300" b="1" dirty="0" err="1" smtClean="0"/>
              <a:t>او</a:t>
            </a:r>
            <a:r>
              <a:rPr lang="ar-IQ" sz="3300" b="1" dirty="0" smtClean="0"/>
              <a:t> الادخار والاستثمار.</a:t>
            </a:r>
            <a:endParaRPr lang="en-US" sz="3300" b="1" dirty="0" smtClean="0"/>
          </a:p>
          <a:p>
            <a:pPr lvl="0"/>
            <a:r>
              <a:rPr lang="ar-IQ" sz="3300" b="1" dirty="0" smtClean="0"/>
              <a:t>يعد الاستثمار من </a:t>
            </a:r>
            <a:r>
              <a:rPr lang="ar-IQ" sz="3300" b="1" dirty="0" err="1" smtClean="0"/>
              <a:t>اهم</a:t>
            </a:r>
            <a:r>
              <a:rPr lang="ar-IQ" sz="3300" b="1" dirty="0" smtClean="0"/>
              <a:t> العوامل المحددة للتنمية الاقتصادية </a:t>
            </a:r>
            <a:r>
              <a:rPr lang="ar-IQ" sz="3300" b="1" dirty="0" err="1" smtClean="0"/>
              <a:t>والاساس</a:t>
            </a:r>
            <a:r>
              <a:rPr lang="ar-IQ" sz="3300" b="1" dirty="0" smtClean="0"/>
              <a:t> لعملية التنمية الاقتصادية لاسيما للبلدان النامية التي تسعى للنهوض لتلحق بركب العالم المتقدم من خلال تحقيق المزيد من الاستثمارات ، كذلك فأن الاستثمار يدعم التجارة الخارجية وميزان المدفوعات ويحقق فوائض في الصادرات تدعم التنمية الاقتصادية وتوفر </a:t>
            </a:r>
            <a:r>
              <a:rPr lang="ar-IQ" sz="3300" b="1" dirty="0" err="1" smtClean="0"/>
              <a:t>الاموال</a:t>
            </a:r>
            <a:r>
              <a:rPr lang="ar-IQ" sz="3300" b="1" dirty="0" smtClean="0"/>
              <a:t>  لمزيد من الاستثمارات للتطور نحو </a:t>
            </a:r>
            <a:r>
              <a:rPr lang="ar-IQ" sz="3300" b="1" dirty="0" err="1" smtClean="0"/>
              <a:t>الافضل</a:t>
            </a:r>
            <a:r>
              <a:rPr lang="ar-IQ" sz="3300" b="1" dirty="0" smtClean="0"/>
              <a:t> </a:t>
            </a:r>
            <a:endParaRPr lang="en-US" sz="3300" b="1" dirty="0" smtClean="0"/>
          </a:p>
          <a:p>
            <a:pPr lvl="0"/>
            <a:r>
              <a:rPr lang="ar-IQ" sz="3300" b="1" dirty="0" err="1" smtClean="0"/>
              <a:t>ان</a:t>
            </a:r>
            <a:r>
              <a:rPr lang="ar-IQ" sz="3300" b="1" dirty="0" smtClean="0"/>
              <a:t> </a:t>
            </a:r>
            <a:r>
              <a:rPr lang="ar-IQ" sz="3300" b="1" dirty="0" err="1" smtClean="0"/>
              <a:t>الاهمية</a:t>
            </a:r>
            <a:r>
              <a:rPr lang="ar-IQ" sz="3300" b="1" dirty="0" smtClean="0"/>
              <a:t> الاقتصادية للاستثمار في المجتمع لا تأتي من خلال الاستثمار </a:t>
            </a:r>
            <a:r>
              <a:rPr lang="ar-IQ" sz="3300" b="1" dirty="0" err="1" smtClean="0"/>
              <a:t>الانتاجي</a:t>
            </a:r>
            <a:r>
              <a:rPr lang="ar-IQ" sz="3300" b="1" dirty="0" smtClean="0"/>
              <a:t> المادي فقط بل من خلال </a:t>
            </a:r>
            <a:r>
              <a:rPr lang="ar-IQ" sz="3300" b="1" dirty="0" err="1" smtClean="0"/>
              <a:t>الاثار</a:t>
            </a:r>
            <a:r>
              <a:rPr lang="ar-IQ" sz="3300" b="1" dirty="0" smtClean="0"/>
              <a:t> الاجتماعية للاستثمار </a:t>
            </a:r>
            <a:r>
              <a:rPr lang="ar-IQ" sz="3300" b="1" dirty="0" err="1" smtClean="0"/>
              <a:t>اذ</a:t>
            </a:r>
            <a:r>
              <a:rPr lang="ar-IQ" sz="3300" b="1" dirty="0" smtClean="0"/>
              <a:t> يوفر المزيد من فرص العمل ومعالجة البطالة ، وفي مجال البحث العلمي والمعرفة والصحة والتعليم، أي في مجال الاستثمار في رأس المال البشري وبالتالي يخلص البلد من التقاليد البالية ويصبح </a:t>
            </a:r>
            <a:r>
              <a:rPr lang="ar-IQ" sz="3300" b="1" dirty="0" err="1" smtClean="0"/>
              <a:t>اكثر</a:t>
            </a:r>
            <a:r>
              <a:rPr lang="ar-IQ" sz="3300" b="1" dirty="0" smtClean="0"/>
              <a:t> انفتاحاً من الناحية الاجتماعية.</a:t>
            </a:r>
            <a:endParaRPr lang="en-US" sz="3300" b="1" dirty="0" smtClean="0"/>
          </a:p>
          <a:p>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964488" cy="6480720"/>
          </a:xfrm>
        </p:spPr>
        <p:txBody>
          <a:bodyPr>
            <a:normAutofit fontScale="40000" lnSpcReduction="20000"/>
          </a:bodyPr>
          <a:lstStyle/>
          <a:p>
            <a:r>
              <a:rPr lang="en-US" sz="3800" dirty="0" smtClean="0"/>
              <a:t> </a:t>
            </a:r>
            <a:endParaRPr lang="en-US" sz="5000" dirty="0" smtClean="0"/>
          </a:p>
          <a:p>
            <a:r>
              <a:rPr lang="ar-IQ" sz="5000" b="1" u="sng" dirty="0" smtClean="0"/>
              <a:t>ثانياً</a:t>
            </a:r>
            <a:r>
              <a:rPr lang="ar-IQ" sz="5000" b="1" u="sng" dirty="0" smtClean="0"/>
              <a:t>:- </a:t>
            </a:r>
            <a:r>
              <a:rPr lang="ar-SA" sz="5000" b="1" u="sng" dirty="0" smtClean="0"/>
              <a:t>علاقة الاستثمار ببعض المفاهيم الاقتصادية </a:t>
            </a:r>
            <a:endParaRPr lang="ar-SA" sz="5000" b="1" u="sng" dirty="0" smtClean="0"/>
          </a:p>
          <a:p>
            <a:endParaRPr lang="en-US" sz="5000" dirty="0" smtClean="0"/>
          </a:p>
          <a:p>
            <a:r>
              <a:rPr lang="ar-SA" sz="3800" b="1" dirty="0" err="1" smtClean="0"/>
              <a:t>ان</a:t>
            </a:r>
            <a:r>
              <a:rPr lang="ar-SA" sz="3800" b="1" dirty="0" smtClean="0"/>
              <a:t> للاستثمار صلة وثيقة بمجموعة من المفاهيم الاقتصادية من </a:t>
            </a:r>
            <a:r>
              <a:rPr lang="ar-SA" sz="3800" b="1" dirty="0" err="1" smtClean="0"/>
              <a:t>اهمها</a:t>
            </a:r>
            <a:r>
              <a:rPr lang="ar-SA" sz="3800" b="1" dirty="0" smtClean="0"/>
              <a:t>:- </a:t>
            </a:r>
            <a:endParaRPr lang="en-US" sz="3800" b="1" dirty="0" smtClean="0"/>
          </a:p>
          <a:p>
            <a:r>
              <a:rPr lang="ar-SA" sz="3800" b="1" dirty="0" smtClean="0"/>
              <a:t> الدخل       </a:t>
            </a:r>
            <a:r>
              <a:rPr lang="en-US" sz="3800" b="1" dirty="0" smtClean="0"/>
              <a:t> Income</a:t>
            </a:r>
            <a:r>
              <a:rPr lang="ar-SA" sz="3800" b="1" dirty="0" smtClean="0"/>
              <a:t>   </a:t>
            </a:r>
            <a:r>
              <a:rPr lang="ar-SA" sz="3800" b="1" dirty="0" smtClean="0"/>
              <a:t>الاستهلاك     </a:t>
            </a:r>
            <a:r>
              <a:rPr lang="en-US" sz="3800" b="1" dirty="0" smtClean="0"/>
              <a:t> </a:t>
            </a:r>
            <a:r>
              <a:rPr lang="en-US" sz="3800" b="1" dirty="0" smtClean="0"/>
              <a:t>consumption</a:t>
            </a:r>
            <a:r>
              <a:rPr lang="ar-SA" sz="3800" b="1" dirty="0" smtClean="0"/>
              <a:t>  </a:t>
            </a:r>
            <a:r>
              <a:rPr lang="en-US" sz="3800" b="1" dirty="0" smtClean="0"/>
              <a:t>   </a:t>
            </a:r>
            <a:r>
              <a:rPr lang="ar-SA" sz="3800" b="1" dirty="0" smtClean="0"/>
              <a:t>الادخار   </a:t>
            </a:r>
            <a:r>
              <a:rPr lang="en-US" sz="3800" b="1" dirty="0" smtClean="0"/>
              <a:t>Saving      </a:t>
            </a:r>
            <a:r>
              <a:rPr lang="ar-SA" sz="3800" b="1" dirty="0" smtClean="0"/>
              <a:t>     </a:t>
            </a:r>
            <a:r>
              <a:rPr lang="ar-SA" sz="3800" b="1" dirty="0" smtClean="0"/>
              <a:t>الاقتراض </a:t>
            </a:r>
            <a:r>
              <a:rPr lang="en-US" sz="3800" b="1" dirty="0" smtClean="0"/>
              <a:t> </a:t>
            </a:r>
            <a:r>
              <a:rPr lang="en-US" sz="3800" b="1" dirty="0" smtClean="0"/>
              <a:t>Borrowing</a:t>
            </a:r>
          </a:p>
          <a:p>
            <a:r>
              <a:rPr lang="ar-SA" sz="3800" b="1" dirty="0" smtClean="0"/>
              <a:t>يمثل الدخل مجموع عوائد عناصر </a:t>
            </a:r>
            <a:r>
              <a:rPr lang="ar-SA" sz="3800" b="1" dirty="0" err="1" smtClean="0"/>
              <a:t>الانتاج</a:t>
            </a:r>
            <a:r>
              <a:rPr lang="ar-SA" sz="3800" b="1" dirty="0" smtClean="0"/>
              <a:t> خلال فترة زمنية معينة عادة تكون سنة ويكون على شكل صورة نقدية ، وعناصر </a:t>
            </a:r>
            <a:r>
              <a:rPr lang="ar-SA" sz="3800" b="1" dirty="0" err="1" smtClean="0"/>
              <a:t>الانتاج</a:t>
            </a:r>
            <a:r>
              <a:rPr lang="ar-SA" sz="3800" b="1" dirty="0" smtClean="0"/>
              <a:t> تتمثل </a:t>
            </a:r>
            <a:r>
              <a:rPr lang="ar-SA" sz="3800" b="1" dirty="0" err="1" smtClean="0"/>
              <a:t>بـ</a:t>
            </a:r>
            <a:r>
              <a:rPr lang="ar-SA" sz="3800" b="1" dirty="0" smtClean="0"/>
              <a:t> ( </a:t>
            </a:r>
            <a:r>
              <a:rPr lang="ar-SA" sz="3800" b="1" dirty="0" err="1" smtClean="0"/>
              <a:t>الارض</a:t>
            </a:r>
            <a:r>
              <a:rPr lang="ar-SA" sz="3800" b="1" dirty="0" smtClean="0"/>
              <a:t> وعائدها الريع – </a:t>
            </a:r>
            <a:r>
              <a:rPr lang="ar-SA" sz="3800" b="1" dirty="0" err="1" smtClean="0"/>
              <a:t>راس</a:t>
            </a:r>
            <a:r>
              <a:rPr lang="ar-SA" sz="3800" b="1" dirty="0" smtClean="0"/>
              <a:t> المال وعائدها الفائدة – العمل وعائده </a:t>
            </a:r>
            <a:r>
              <a:rPr lang="ar-SA" sz="3800" b="1" dirty="0" err="1" smtClean="0"/>
              <a:t>الاجر</a:t>
            </a:r>
            <a:r>
              <a:rPr lang="ar-SA" sz="3800" b="1" dirty="0" smtClean="0"/>
              <a:t> – التنظيم وعائده الربح )</a:t>
            </a:r>
            <a:endParaRPr lang="en-US" sz="3800" b="1" dirty="0" smtClean="0"/>
          </a:p>
          <a:p>
            <a:r>
              <a:rPr lang="ar-SA" sz="3800" b="1" dirty="0" smtClean="0"/>
              <a:t> وينقسم الدخل </a:t>
            </a:r>
            <a:r>
              <a:rPr lang="ar-SA" sz="3800" b="1" dirty="0" err="1" smtClean="0"/>
              <a:t>الى</a:t>
            </a:r>
            <a:r>
              <a:rPr lang="ar-SA" sz="3800" b="1" dirty="0" smtClean="0"/>
              <a:t>  الاستهلاك والادخار</a:t>
            </a:r>
            <a:r>
              <a:rPr lang="en-US" sz="3800" b="1" dirty="0" smtClean="0"/>
              <a:t> Income= consumption+ Saving</a:t>
            </a:r>
          </a:p>
          <a:p>
            <a:r>
              <a:rPr lang="ar-SA" sz="3800" b="1" dirty="0" smtClean="0"/>
              <a:t>حيث يعرف الاستهلاك بأنه استخدام حجم معين من السلع والخدمات من خلال الطلب المدعوم بقوة شرائية </a:t>
            </a:r>
            <a:endParaRPr lang="en-US" sz="3800" b="1" dirty="0" smtClean="0"/>
          </a:p>
          <a:p>
            <a:r>
              <a:rPr lang="ar-SA" sz="3800" b="1" dirty="0" smtClean="0"/>
              <a:t>ويعرف الادخار على انه ذلك الفائض من الدخل بعد </a:t>
            </a:r>
            <a:r>
              <a:rPr lang="ar-SA" sz="3800" b="1" dirty="0" err="1" smtClean="0"/>
              <a:t>الانفاق</a:t>
            </a:r>
            <a:r>
              <a:rPr lang="ar-SA" sz="3800" b="1" dirty="0" smtClean="0"/>
              <a:t> الاستهلاكي بحيث يوجه </a:t>
            </a:r>
            <a:r>
              <a:rPr lang="ar-SA" sz="3800" b="1" dirty="0" err="1" smtClean="0"/>
              <a:t>الى</a:t>
            </a:r>
            <a:r>
              <a:rPr lang="ar-SA" sz="3800" b="1" dirty="0" smtClean="0"/>
              <a:t> نوع آخر من </a:t>
            </a:r>
            <a:r>
              <a:rPr lang="ar-SA" sz="3800" b="1" dirty="0" err="1" smtClean="0"/>
              <a:t>الانفاق</a:t>
            </a:r>
            <a:r>
              <a:rPr lang="ar-SA" sz="3800" b="1" dirty="0" smtClean="0"/>
              <a:t>  وهو ما يطلق عليه </a:t>
            </a:r>
            <a:r>
              <a:rPr lang="ar-SA" sz="3800" b="1" dirty="0" err="1" smtClean="0"/>
              <a:t>بالانفاق</a:t>
            </a:r>
            <a:r>
              <a:rPr lang="ar-SA" sz="3800" b="1" dirty="0" smtClean="0"/>
              <a:t> الاستثماري ويعد الادخار من المصادر </a:t>
            </a:r>
            <a:r>
              <a:rPr lang="ar-SA" sz="3800" b="1" dirty="0" err="1" smtClean="0"/>
              <a:t>الاساسية</a:t>
            </a:r>
            <a:r>
              <a:rPr lang="ar-SA" sz="3800" b="1" dirty="0" smtClean="0"/>
              <a:t> لتمويل الاستثمارات اللازمة لعملية التنمية الاقتصادية </a:t>
            </a:r>
            <a:endParaRPr lang="en-US" sz="3800" b="1" dirty="0" smtClean="0"/>
          </a:p>
          <a:p>
            <a:r>
              <a:rPr lang="ar-SA" sz="3800" b="1" dirty="0" err="1" smtClean="0"/>
              <a:t>اذن</a:t>
            </a:r>
            <a:r>
              <a:rPr lang="ar-SA" sz="3800" b="1" dirty="0" smtClean="0"/>
              <a:t> فأن الدخل = الاستهلاك + الاستثمار</a:t>
            </a:r>
            <a:endParaRPr lang="en-US" sz="3800" b="1" dirty="0" smtClean="0"/>
          </a:p>
          <a:p>
            <a:r>
              <a:rPr lang="en-US" sz="3800" b="1" dirty="0" smtClean="0"/>
              <a:t> Income= consumption+ Investment </a:t>
            </a:r>
          </a:p>
          <a:p>
            <a:r>
              <a:rPr lang="ar-SA" sz="3800" b="1" dirty="0" smtClean="0"/>
              <a:t>وبناءا على  ذلك نتوصل </a:t>
            </a:r>
            <a:r>
              <a:rPr lang="ar-SA" sz="3800" b="1" dirty="0" err="1" smtClean="0"/>
              <a:t>الى</a:t>
            </a:r>
            <a:r>
              <a:rPr lang="ar-SA" sz="3800" b="1" dirty="0" smtClean="0"/>
              <a:t> </a:t>
            </a:r>
            <a:r>
              <a:rPr lang="ar-SA" sz="3800" b="1" dirty="0" err="1" smtClean="0"/>
              <a:t>ان</a:t>
            </a:r>
            <a:r>
              <a:rPr lang="ar-SA" sz="3800" b="1" dirty="0" smtClean="0"/>
              <a:t> الادخار= الاستثمار</a:t>
            </a:r>
            <a:r>
              <a:rPr lang="en-US" sz="3800" b="1" dirty="0" smtClean="0"/>
              <a:t> Saving = Investment </a:t>
            </a:r>
          </a:p>
          <a:p>
            <a:r>
              <a:rPr lang="ar-SA" sz="3800" b="1" dirty="0" smtClean="0"/>
              <a:t> وكذلك يمكننا  بيان حالة التوازن </a:t>
            </a:r>
            <a:r>
              <a:rPr lang="ar-SA" sz="3800" b="1" dirty="0" err="1" smtClean="0"/>
              <a:t>واللاتوازن</a:t>
            </a:r>
            <a:r>
              <a:rPr lang="ar-SA" sz="3800" b="1" dirty="0" smtClean="0"/>
              <a:t> بين عمليتي الاستثمار والاقتراض </a:t>
            </a:r>
            <a:endParaRPr lang="en-US" sz="3800" b="1" dirty="0" smtClean="0"/>
          </a:p>
          <a:p>
            <a:r>
              <a:rPr lang="ar-SA" sz="3800" b="1" dirty="0" err="1" smtClean="0"/>
              <a:t>ان</a:t>
            </a:r>
            <a:r>
              <a:rPr lang="ar-SA" sz="3800" b="1" dirty="0" smtClean="0"/>
              <a:t> للفرد دخلاً نقدياً يحرص على زيادته من اجل تلبية رغباته واحتياجاته وتحقيق </a:t>
            </a:r>
            <a:r>
              <a:rPr lang="ar-SA" sz="3800" b="1" dirty="0" err="1" smtClean="0"/>
              <a:t>اقصى</a:t>
            </a:r>
            <a:r>
              <a:rPr lang="ar-SA" sz="3800" b="1" dirty="0" smtClean="0"/>
              <a:t> مستوى ممكن من </a:t>
            </a:r>
            <a:r>
              <a:rPr lang="ar-SA" sz="3800" b="1" dirty="0" err="1" smtClean="0"/>
              <a:t>الاشباع</a:t>
            </a:r>
            <a:r>
              <a:rPr lang="ar-SA" sz="3800" b="1" dirty="0" smtClean="0"/>
              <a:t> وذلك ما يتطلب منه استهلاك هذا الدخل </a:t>
            </a:r>
            <a:r>
              <a:rPr lang="ar-SA" sz="3800" b="1" dirty="0" err="1" smtClean="0"/>
              <a:t>او</a:t>
            </a:r>
            <a:r>
              <a:rPr lang="ar-SA" sz="3800" b="1" dirty="0" smtClean="0"/>
              <a:t> جزء منه ، </a:t>
            </a:r>
            <a:r>
              <a:rPr lang="ar-SA" sz="3800" b="1" dirty="0" err="1" smtClean="0"/>
              <a:t>فاذا</a:t>
            </a:r>
            <a:r>
              <a:rPr lang="ar-SA" sz="3800" b="1" dirty="0" smtClean="0"/>
              <a:t> تساوى دخله مع استهلاكه تماماً حينئذ انه في حالة توازن ، </a:t>
            </a:r>
            <a:r>
              <a:rPr lang="ar-SA" sz="3800" b="1" dirty="0" err="1" smtClean="0"/>
              <a:t>اما</a:t>
            </a:r>
            <a:r>
              <a:rPr lang="ar-SA" sz="3800" b="1" dirty="0" smtClean="0"/>
              <a:t> </a:t>
            </a:r>
            <a:r>
              <a:rPr lang="ar-SA" sz="3800" b="1" dirty="0" err="1" smtClean="0"/>
              <a:t>اذا</a:t>
            </a:r>
            <a:r>
              <a:rPr lang="ar-SA" sz="3800" b="1" dirty="0" smtClean="0"/>
              <a:t> لم يتساويا يحقق حالة </a:t>
            </a:r>
            <a:r>
              <a:rPr lang="ar-SA" sz="3800" b="1" dirty="0" err="1" smtClean="0"/>
              <a:t>اللا</a:t>
            </a:r>
            <a:r>
              <a:rPr lang="ar-SA" sz="3800" b="1" dirty="0" smtClean="0"/>
              <a:t> توازن . ونظراً لان </a:t>
            </a:r>
            <a:r>
              <a:rPr lang="ar-SA" sz="3800" b="1" dirty="0" err="1" smtClean="0"/>
              <a:t>الافراد</a:t>
            </a:r>
            <a:r>
              <a:rPr lang="ar-SA" sz="3800" b="1" dirty="0" smtClean="0"/>
              <a:t> يتفاوتون في دخولهم النقدية كما </a:t>
            </a:r>
            <a:r>
              <a:rPr lang="ar-SA" sz="3800" b="1" dirty="0" err="1" smtClean="0"/>
              <a:t>ان</a:t>
            </a:r>
            <a:r>
              <a:rPr lang="ar-SA" sz="3800" b="1" dirty="0" smtClean="0"/>
              <a:t> لكل منهم نمطاً معيناً في استهلاك السلع والخدمات ، فان حالة التوازن هي الاستثناء ، وحالة </a:t>
            </a:r>
            <a:r>
              <a:rPr lang="ar-SA" sz="3800" b="1" dirty="0" err="1" smtClean="0"/>
              <a:t>اللا</a:t>
            </a:r>
            <a:r>
              <a:rPr lang="ar-SA" sz="3800" b="1" dirty="0" smtClean="0"/>
              <a:t> توازن هي القاعدة وبالتالي يتولد </a:t>
            </a:r>
            <a:r>
              <a:rPr lang="ar-SA" sz="3800" b="1" dirty="0" err="1" smtClean="0"/>
              <a:t>اما</a:t>
            </a:r>
            <a:r>
              <a:rPr lang="ar-SA" sz="3800" b="1" dirty="0" smtClean="0"/>
              <a:t> عجز </a:t>
            </a:r>
            <a:r>
              <a:rPr lang="ar-SA" sz="3800" b="1" dirty="0" err="1" smtClean="0"/>
              <a:t>او</a:t>
            </a:r>
            <a:r>
              <a:rPr lang="ar-SA" sz="3800" b="1" dirty="0" smtClean="0"/>
              <a:t> فائض والذي بدوره تتضح العلاقة الوثيقة التي تربط بين عمليتي الاستثمار والاقتراض</a:t>
            </a:r>
            <a:r>
              <a:rPr lang="en-US" sz="3800" b="1" dirty="0" smtClean="0"/>
              <a:t> .</a:t>
            </a:r>
          </a:p>
          <a:p>
            <a:r>
              <a:rPr lang="ar-SA" sz="3800" b="1" dirty="0" smtClean="0"/>
              <a:t>ففي حالة تساوي الدخل مع الاستهلاك يكون الفرد في حالة توازن  </a:t>
            </a:r>
            <a:r>
              <a:rPr lang="ar-SA" sz="3800" b="1" dirty="0" err="1" smtClean="0"/>
              <a:t>اما</a:t>
            </a:r>
            <a:r>
              <a:rPr lang="ar-SA" sz="3800" b="1" dirty="0" smtClean="0"/>
              <a:t> </a:t>
            </a:r>
            <a:r>
              <a:rPr lang="ar-SA" sz="3800" b="1" dirty="0" err="1" smtClean="0"/>
              <a:t>اذا</a:t>
            </a:r>
            <a:r>
              <a:rPr lang="ar-SA" sz="3800" b="1" dirty="0" smtClean="0"/>
              <a:t> لم يتساويا يكون الفرد في حالة </a:t>
            </a:r>
            <a:r>
              <a:rPr lang="ar-SA" sz="3800" b="1" dirty="0" err="1" smtClean="0"/>
              <a:t>اللا</a:t>
            </a:r>
            <a:r>
              <a:rPr lang="ar-SA" sz="3800" b="1" dirty="0" smtClean="0"/>
              <a:t> توازن </a:t>
            </a:r>
            <a:r>
              <a:rPr lang="ar-SA" sz="3800" b="1" dirty="0" err="1" smtClean="0"/>
              <a:t>فاذا</a:t>
            </a:r>
            <a:r>
              <a:rPr lang="ar-SA" sz="3800" b="1" dirty="0" smtClean="0"/>
              <a:t> كان الدخل اكبر من الاستهلاك سيولد بدوره فائض وهذا الفائض سيوجه </a:t>
            </a:r>
            <a:r>
              <a:rPr lang="ar-SA" sz="3800" b="1" dirty="0" err="1" smtClean="0"/>
              <a:t>الى</a:t>
            </a:r>
            <a:r>
              <a:rPr lang="ar-SA" sz="3800" b="1" dirty="0" smtClean="0"/>
              <a:t> الادخار والتي توجه نحو الاستثمار </a:t>
            </a:r>
            <a:endParaRPr lang="en-US" sz="3800" b="1" dirty="0" smtClean="0"/>
          </a:p>
          <a:p>
            <a:r>
              <a:rPr lang="ar-SA" sz="3800" b="1" dirty="0" err="1" smtClean="0"/>
              <a:t>اما</a:t>
            </a:r>
            <a:r>
              <a:rPr lang="ar-SA" sz="3800" b="1" dirty="0" smtClean="0"/>
              <a:t> </a:t>
            </a:r>
            <a:r>
              <a:rPr lang="ar-SA" sz="3800" b="1" dirty="0" err="1" smtClean="0"/>
              <a:t>اذا</a:t>
            </a:r>
            <a:r>
              <a:rPr lang="ar-SA" sz="3800" b="1" dirty="0" smtClean="0"/>
              <a:t> كان الدخل اقل من الاستهلاك سيواجه الفرد حالة عجز مما يضطره </a:t>
            </a:r>
            <a:r>
              <a:rPr lang="ar-SA" sz="3800" b="1" dirty="0" err="1" smtClean="0"/>
              <a:t>الى</a:t>
            </a:r>
            <a:r>
              <a:rPr lang="ar-SA" sz="3800" b="1" dirty="0" smtClean="0"/>
              <a:t> تغطية هذا العجز عن طريق الاقتراض والذي يعرف على انه عملية اخذ  مبالغ من المال من </a:t>
            </a:r>
            <a:r>
              <a:rPr lang="ar-SA" sz="3800" b="1" dirty="0" err="1" smtClean="0"/>
              <a:t>الافراد</a:t>
            </a:r>
            <a:r>
              <a:rPr lang="ar-SA" sz="3800" b="1" dirty="0" smtClean="0"/>
              <a:t> والبنوك مقابل التعهد </a:t>
            </a:r>
            <a:r>
              <a:rPr lang="ar-SA" sz="3800" b="1" dirty="0" err="1" smtClean="0"/>
              <a:t>بأعادة</a:t>
            </a:r>
            <a:r>
              <a:rPr lang="ar-SA" sz="3800" b="1" dirty="0" smtClean="0"/>
              <a:t> هذه المبالغ خلال مدة زمنية معينة بهدف تغطية </a:t>
            </a:r>
            <a:r>
              <a:rPr lang="ar-SA" sz="3800" b="1" dirty="0" err="1" smtClean="0"/>
              <a:t>اوجه</a:t>
            </a:r>
            <a:r>
              <a:rPr lang="ar-SA" sz="3800" b="1" dirty="0" smtClean="0"/>
              <a:t> </a:t>
            </a:r>
            <a:r>
              <a:rPr lang="ar-SA" sz="3800" b="1" dirty="0" err="1" smtClean="0"/>
              <a:t>الانفاق</a:t>
            </a:r>
            <a:r>
              <a:rPr lang="ar-SA" sz="3800" b="1" dirty="0" smtClean="0"/>
              <a:t> لعدم  كفاية الدخل</a:t>
            </a:r>
            <a:endParaRPr lang="en-US" sz="3800" b="1" dirty="0" smtClean="0"/>
          </a:p>
          <a:p>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775920"/>
          </a:xfrm>
        </p:spPr>
        <p:txBody>
          <a:bodyPr>
            <a:normAutofit fontScale="92500" lnSpcReduction="20000"/>
          </a:bodyPr>
          <a:lstStyle/>
          <a:p>
            <a:r>
              <a:rPr lang="ar-SA" b="1" u="sng" dirty="0" smtClean="0"/>
              <a:t>ثالثاً:- أنواع الاستثمار اقتصادياً </a:t>
            </a:r>
            <a:endParaRPr lang="en-US" dirty="0" smtClean="0"/>
          </a:p>
          <a:p>
            <a:r>
              <a:rPr lang="ar-SA" u="sng" dirty="0" smtClean="0"/>
              <a:t>1</a:t>
            </a:r>
            <a:r>
              <a:rPr lang="ar-SA" b="1" u="sng" dirty="0" smtClean="0"/>
              <a:t>-الاستثمار الحقيقي </a:t>
            </a:r>
            <a:r>
              <a:rPr lang="ar-SA" b="1" u="sng" dirty="0" err="1" smtClean="0"/>
              <a:t>و</a:t>
            </a:r>
            <a:r>
              <a:rPr lang="ar-SA" b="1" u="sng" dirty="0" smtClean="0"/>
              <a:t> الاستثمار المالي</a:t>
            </a:r>
            <a:r>
              <a:rPr lang="ar-SA" b="1" dirty="0" smtClean="0"/>
              <a:t> :-</a:t>
            </a:r>
            <a:r>
              <a:rPr lang="ar-SA" dirty="0" smtClean="0"/>
              <a:t>  ويقصد بالاستثمار الحقيقي هو التوظيف الذي يتحقق من شراء وبيع أو استخدام الأصول الإنتاجية التي تعمل على زيادة السلع والخدمات بشكل فائض مما يزيد من الناتج القومي الإجمالي ، أما الاستثمار المالي  لا ينتج عنه زيادة حقيقية في إنتاج السلع والخدمات وإنما يتم من خلال نقل ملكية وسائل الإنتاج والأموال المستثمرة من مستثمر لآخر والمتمثلة بشراء تكوين رأسمال موجود، كالأسهم والسندات وشهادات الإيداع </a:t>
            </a:r>
            <a:r>
              <a:rPr lang="ar-SA" dirty="0" err="1" smtClean="0"/>
              <a:t>واذونات</a:t>
            </a:r>
            <a:r>
              <a:rPr lang="ar-SA" dirty="0" smtClean="0"/>
              <a:t> الخزينة مما يعمل على تحقيق إيرادات </a:t>
            </a:r>
            <a:r>
              <a:rPr lang="ar-SA" dirty="0" err="1" smtClean="0"/>
              <a:t>ووفورات</a:t>
            </a:r>
            <a:r>
              <a:rPr lang="ar-SA" dirty="0" smtClean="0"/>
              <a:t> مالية . </a:t>
            </a:r>
            <a:endParaRPr lang="en-US" dirty="0" smtClean="0"/>
          </a:p>
          <a:p>
            <a:r>
              <a:rPr lang="ar-SA" b="1" u="sng" dirty="0" smtClean="0"/>
              <a:t>2-الاستثمار المولد أو المحفز والاستثمار المستقل ( التلقائي ):-</a:t>
            </a:r>
            <a:r>
              <a:rPr lang="ar-SA" b="1" dirty="0" smtClean="0"/>
              <a:t>  </a:t>
            </a:r>
            <a:r>
              <a:rPr lang="ar-SA" dirty="0" smtClean="0"/>
              <a:t>يتعلق الاستثمار المولد أو المحفز بصورة مباشرة بالدخل أو الطلب الكلي حيث يرتبط هذا النوع ارتباطا داليا بالدخل فعند الزيادة في الطلب الكلي سيزداد الدخل والإنفاق مما يحفز المنشآت على توسيع طاقتها الإنتاجية لمواجهة الزيادة الحاصلة في الطلب الكلي ويكون له تأثيرا مضاعفا على مجمل الفعاليات الاقتصادية،  أي سيحدث توسع تراكمي للاقتصاد وهنا يصبح الاستثمار المولد موجبا وبالعكس في حالة انخفاض الطلب الكلي يصبح سالبا ، أما الاستثمار المس</a:t>
            </a:r>
            <a:r>
              <a:rPr lang="ar-IQ" dirty="0" smtClean="0"/>
              <a:t>ت</a:t>
            </a:r>
            <a:r>
              <a:rPr lang="ar-SA" dirty="0" smtClean="0"/>
              <a:t>قل عندما تكون الزيادة في الاستثمار مستقلة عن الدخل </a:t>
            </a:r>
            <a:r>
              <a:rPr lang="ar-SA" dirty="0" err="1" smtClean="0"/>
              <a:t>او</a:t>
            </a:r>
            <a:r>
              <a:rPr lang="ar-SA" dirty="0" smtClean="0"/>
              <a:t> الطلب الكلي حيث يرتبط بعوامل مستقلة كإدخال تقنيات جديدة وتطوير موارد جديدة ونمو السكان والقوى العاملة إضافة إلى السياسة الاستثمارية الحكومية.</a:t>
            </a:r>
            <a:endParaRPr lang="en-US" dirty="0" smtClean="0"/>
          </a:p>
          <a:p>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8229600" cy="4389120"/>
          </a:xfrm>
        </p:spPr>
        <p:txBody>
          <a:bodyPr>
            <a:normAutofit fontScale="92500"/>
          </a:bodyPr>
          <a:lstStyle/>
          <a:p>
            <a:r>
              <a:rPr lang="ar-SA" b="1" u="sng" dirty="0" smtClean="0"/>
              <a:t>-الاستثمار الصافي والاستثمار </a:t>
            </a:r>
            <a:r>
              <a:rPr lang="ar-SA" b="1" u="sng" dirty="0" err="1" smtClean="0"/>
              <a:t>الاحلالي</a:t>
            </a:r>
            <a:r>
              <a:rPr lang="ar-SA" b="1" u="sng" dirty="0" smtClean="0"/>
              <a:t> :-</a:t>
            </a:r>
            <a:r>
              <a:rPr lang="ar-SA" dirty="0" smtClean="0"/>
              <a:t>    يمثل الاستثمار الصافي الإضافات إلى رصيد رأس المال الحقيقي، أما الاستثمار </a:t>
            </a:r>
            <a:r>
              <a:rPr lang="ar-SA" dirty="0" err="1" smtClean="0"/>
              <a:t>الاحلالي</a:t>
            </a:r>
            <a:r>
              <a:rPr lang="ar-SA" dirty="0" smtClean="0"/>
              <a:t> يمثل ما يتم تخصيصه لمواجهة العوامل التي تؤثر على حجم الرصيد الفعلي لرأس المال والناتجة عن الهلاك أو الاندثار أو التقادم في رأس المال الحقيقي. ويمثل مجموعهما الاستثمار الإجمالي .</a:t>
            </a:r>
            <a:endParaRPr lang="en-US" dirty="0" smtClean="0"/>
          </a:p>
          <a:p>
            <a:r>
              <a:rPr lang="ar-SA" b="1" u="sng" dirty="0" smtClean="0"/>
              <a:t>4-الاستثمار العام والاستثمار الخاص :-</a:t>
            </a:r>
            <a:r>
              <a:rPr lang="ar-SA" b="1" dirty="0" smtClean="0"/>
              <a:t>    </a:t>
            </a:r>
            <a:r>
              <a:rPr lang="ar-SA" dirty="0" smtClean="0"/>
              <a:t>ويقصد بالاستثمار العام أن يتم الإنفاق من قبل الدولة بهدف تنمية البنية الاقتصادية  والاجتماعية للبلد في تحقيق مستوى التوظف الكامل واستقرار المستوى العام للأسعار ولدعم القطاع الخاص أيضا لسد الفجوة الحاصلة في إنفاقه الاستثماري  ، أما المقصود بالإنفاق الخاص فيتمثل في الإنفاق من قبل الأفراد والمنشآت الخاصة بهدف الربح بشكل أساسي </a:t>
            </a:r>
            <a:r>
              <a:rPr lang="ar-SA" dirty="0" err="1" smtClean="0"/>
              <a:t>و</a:t>
            </a:r>
            <a:r>
              <a:rPr lang="ar-SA" dirty="0" smtClean="0"/>
              <a:t> تكون معظم هذه الاستثمارات قصيرة الأجل.</a:t>
            </a:r>
            <a:r>
              <a:rPr lang="ar-SA" baseline="30000"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559896"/>
          </a:xfrm>
        </p:spPr>
        <p:txBody>
          <a:bodyPr>
            <a:normAutofit fontScale="92500" lnSpcReduction="10000"/>
          </a:bodyPr>
          <a:lstStyle/>
          <a:p>
            <a:r>
              <a:rPr lang="ar-SA" b="1" u="sng" dirty="0" smtClean="0"/>
              <a:t>-الاستثمار المحلي والاستثمار الأجنبي</a:t>
            </a:r>
            <a:r>
              <a:rPr lang="ar-SA" b="1" dirty="0" smtClean="0"/>
              <a:t>:-</a:t>
            </a:r>
            <a:r>
              <a:rPr lang="ar-SA" dirty="0" smtClean="0"/>
              <a:t>   ويقصد بالاستثمار المحلي  جميع الفرص المتاحة للاستثمار في داخل السوق المحلية والإقليمية للبلد بغض النظر عن طبيعتها وأدواتها الاستثمارية  حيث يتم تمويل هذه الاستثمارات من قبل المدخرات الوطنية. أما الاستثمار الأجنبي أو الخارجي فيعني جميع الفرص المتاحة للاستثمار في الأسواق  الأجنبية بغض النظر عن طبيعتها وأدواتها الاستثمارية  خارج النظام النقدي والمالي والاقتصادي والقانوني للدولة المستثمرة وتتم هذه الاستثمارات إما بشكل مباشر وهو استثمار حقيقي طويل الأجل في أصول إنتاجية  أو أن يكون غير مباشر أو ما يسمى  بالاستثمار في الأوراق المالية هو استثمار مالي قصير الأجل  </a:t>
            </a:r>
            <a:endParaRPr lang="en-US" dirty="0" smtClean="0"/>
          </a:p>
          <a:p>
            <a:r>
              <a:rPr lang="ar-SA" b="1" u="sng" dirty="0" smtClean="0"/>
              <a:t>6- الاستثمارات الإستراتيجية </a:t>
            </a:r>
            <a:r>
              <a:rPr lang="ar-SA" b="1" u="sng" dirty="0" err="1" smtClean="0"/>
              <a:t>و</a:t>
            </a:r>
            <a:r>
              <a:rPr lang="ar-SA" b="1" u="sng" dirty="0" smtClean="0"/>
              <a:t> استثمارات البنية الأساسية:-</a:t>
            </a:r>
            <a:r>
              <a:rPr lang="ar-SA" dirty="0" smtClean="0"/>
              <a:t>   وهذا النوع من الاستثمارات الإستراتيجية يأخذ صفتين الأولى دفاعية لحماية المشاريع الاستثمارية التي تواجه مسيرة التطور والثانية هجومية لما تتميز </a:t>
            </a:r>
            <a:r>
              <a:rPr lang="ar-SA" dirty="0" err="1" smtClean="0"/>
              <a:t>به</a:t>
            </a:r>
            <a:r>
              <a:rPr lang="ar-SA" dirty="0" smtClean="0"/>
              <a:t>  المشاريع الاستثمارية من تقدم تكنولوجي تجعلها في المقدمة . أما المقصود </a:t>
            </a:r>
            <a:r>
              <a:rPr lang="ar-SA" dirty="0" err="1" smtClean="0"/>
              <a:t>بأستثمارات</a:t>
            </a:r>
            <a:r>
              <a:rPr lang="ar-SA" dirty="0" smtClean="0"/>
              <a:t> البنية الأساسية فهي الاستثمارات في مجال المصلحة العامة كمشاريع الطرق والجسور والاتصالات وكافة المرافق العامة .</a:t>
            </a:r>
            <a:endParaRPr lang="en-US" dirty="0" smtClean="0"/>
          </a:p>
          <a:p>
            <a:endParaRPr lang="ar-IQ"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TotalTime>
  <Words>2569</Words>
  <Application>Microsoft Office PowerPoint</Application>
  <PresentationFormat>عرض على الشاشة (3:4)‏</PresentationFormat>
  <Paragraphs>88</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تدفق</vt:lpstr>
      <vt:lpstr> محاضرات في مادة الاستثمار السياحي الفصل الاول / الاستثمار المفهوم والاهمية –العلاقة مع بعض المفاهيم الاقتصادية- الانواع- الاهداف والمحددات- البيئة الاستثمارية -المباديء مدرس المادة  المدرس المساعد . إسراء سعد فهـد</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الاول الاستثمار المفهوم والاهمية –العلاقة مع بعض المفاهيم الاقتصادية- الانواع- الاهداف والمحددات- البيئة الاستثمارية -المباديء</dc:title>
  <dc:creator>dell</dc:creator>
  <cp:lastModifiedBy>dell</cp:lastModifiedBy>
  <cp:revision>8</cp:revision>
  <dcterms:created xsi:type="dcterms:W3CDTF">2018-11-03T17:36:14Z</dcterms:created>
  <dcterms:modified xsi:type="dcterms:W3CDTF">2018-11-03T18:14:04Z</dcterms:modified>
</cp:coreProperties>
</file>