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56" r:id="rId3"/>
    <p:sldId id="257" r:id="rId4"/>
    <p:sldId id="261" r:id="rId5"/>
    <p:sldId id="260" r:id="rId6"/>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B21E6291-C4C7-4F47-9047-998FF688E843}"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540270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21E6291-C4C7-4F47-9047-998FF688E843}"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310730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21E6291-C4C7-4F47-9047-998FF688E843}"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3783292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B21E6291-C4C7-4F47-9047-998FF688E843}"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2395745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21E6291-C4C7-4F47-9047-998FF688E843}" type="datetimeFigureOut">
              <a:rPr lang="ar-IQ" smtClean="0"/>
              <a:t>27/12/1440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1612690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B21E6291-C4C7-4F47-9047-998FF688E843}"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3092264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B21E6291-C4C7-4F47-9047-998FF688E843}" type="datetimeFigureOut">
              <a:rPr lang="ar-IQ" smtClean="0"/>
              <a:t>27/12/1440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1764965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B21E6291-C4C7-4F47-9047-998FF688E843}" type="datetimeFigureOut">
              <a:rPr lang="ar-IQ" smtClean="0"/>
              <a:t>27/12/1440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299347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1E6291-C4C7-4F47-9047-998FF688E843}" type="datetimeFigureOut">
              <a:rPr lang="ar-IQ" smtClean="0"/>
              <a:t>27/12/1440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533677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1E6291-C4C7-4F47-9047-998FF688E843}"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2858468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21E6291-C4C7-4F47-9047-998FF688E843}" type="datetimeFigureOut">
              <a:rPr lang="ar-IQ" smtClean="0"/>
              <a:t>27/12/1440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2EC2C5A5-CB87-4763-BDC5-5D19201E7EF7}" type="slidenum">
              <a:rPr lang="ar-IQ" smtClean="0"/>
              <a:t>‹#›</a:t>
            </a:fld>
            <a:endParaRPr lang="ar-IQ"/>
          </a:p>
        </p:txBody>
      </p:sp>
    </p:spTree>
    <p:extLst>
      <p:ext uri="{BB962C8B-B14F-4D97-AF65-F5344CB8AC3E}">
        <p14:creationId xmlns:p14="http://schemas.microsoft.com/office/powerpoint/2010/main" val="2515488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E6291-C4C7-4F47-9047-998FF688E843}" type="datetimeFigureOut">
              <a:rPr lang="ar-IQ" smtClean="0"/>
              <a:t>27/12/1440</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2C5A5-CB87-4763-BDC5-5D19201E7EF7}" type="slidenum">
              <a:rPr lang="ar-IQ" smtClean="0"/>
              <a:t>‹#›</a:t>
            </a:fld>
            <a:endParaRPr lang="ar-IQ"/>
          </a:p>
        </p:txBody>
      </p:sp>
    </p:spTree>
    <p:extLst>
      <p:ext uri="{BB962C8B-B14F-4D97-AF65-F5344CB8AC3E}">
        <p14:creationId xmlns:p14="http://schemas.microsoft.com/office/powerpoint/2010/main" val="3165938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62709" y="253218"/>
            <a:ext cx="11155680" cy="6344529"/>
          </a:xfrm>
        </p:spPr>
        <p:txBody>
          <a:bodyPr/>
          <a:lstStyle/>
          <a:p>
            <a:endParaRPr lang="en-US" b="1" dirty="0" smtClean="0">
              <a:latin typeface="Times New Roman" panose="02020603050405020304" pitchFamily="18" charset="0"/>
              <a:ea typeface="Calibri" panose="020F0502020204030204" pitchFamily="34" charset="0"/>
            </a:endParaRPr>
          </a:p>
          <a:p>
            <a:r>
              <a:rPr lang="en-US" sz="4800" b="1" u="sng" dirty="0" smtClean="0">
                <a:latin typeface="Times New Roman" panose="02020603050405020304" pitchFamily="18" charset="0"/>
                <a:ea typeface="Calibri" panose="020F0502020204030204" pitchFamily="34" charset="0"/>
              </a:rPr>
              <a:t>The  definition:</a:t>
            </a:r>
          </a:p>
          <a:p>
            <a:endParaRPr lang="en-US" sz="4800" b="1" u="sng" dirty="0" smtClean="0">
              <a:latin typeface="Times New Roman" panose="02020603050405020304" pitchFamily="18" charset="0"/>
              <a:ea typeface="Calibri" panose="020F0502020204030204" pitchFamily="34" charset="0"/>
            </a:endParaRPr>
          </a:p>
          <a:p>
            <a:pPr algn="l"/>
            <a:r>
              <a:rPr lang="en-US" sz="4800" b="1" dirty="0" smtClean="0">
                <a:latin typeface="Times New Roman" panose="02020603050405020304" pitchFamily="18" charset="0"/>
                <a:ea typeface="Calibri" panose="020F0502020204030204" pitchFamily="34" charset="0"/>
              </a:rPr>
              <a:t> 1.  </a:t>
            </a:r>
            <a:r>
              <a:rPr lang="en-US" sz="4800" b="1" dirty="0">
                <a:latin typeface="Times New Roman" panose="02020603050405020304" pitchFamily="18" charset="0"/>
                <a:ea typeface="Calibri" panose="020F0502020204030204" pitchFamily="34" charset="0"/>
              </a:rPr>
              <a:t>Sustainable </a:t>
            </a:r>
            <a:r>
              <a:rPr lang="en-US" sz="4800" b="1" dirty="0" smtClean="0">
                <a:latin typeface="Times New Roman" panose="02020603050405020304" pitchFamily="18" charset="0"/>
                <a:ea typeface="Calibri" panose="020F0502020204030204" pitchFamily="34" charset="0"/>
              </a:rPr>
              <a:t>development:</a:t>
            </a:r>
          </a:p>
          <a:p>
            <a:pPr algn="l"/>
            <a:endParaRPr lang="en-US" sz="4800" b="1" dirty="0" smtClean="0">
              <a:latin typeface="Times New Roman" panose="02020603050405020304" pitchFamily="18" charset="0"/>
              <a:ea typeface="Calibri" panose="020F0502020204030204" pitchFamily="34" charset="0"/>
            </a:endParaRPr>
          </a:p>
          <a:p>
            <a:pPr algn="l"/>
            <a:r>
              <a:rPr lang="en-US" sz="4800" b="1" dirty="0" smtClean="0">
                <a:latin typeface="Times New Roman" panose="02020603050405020304" pitchFamily="18" charset="0"/>
                <a:ea typeface="Calibri" panose="020F0502020204030204" pitchFamily="34" charset="0"/>
              </a:rPr>
              <a:t> 2.  </a:t>
            </a:r>
            <a:r>
              <a:rPr lang="en-US" sz="4800" b="1" dirty="0">
                <a:latin typeface="Times New Roman" panose="02020603050405020304" pitchFamily="18" charset="0"/>
                <a:ea typeface="Calibri" panose="020F0502020204030204" pitchFamily="34" charset="0"/>
              </a:rPr>
              <a:t>Sustainable </a:t>
            </a:r>
            <a:r>
              <a:rPr lang="en-US" sz="4800" b="1" dirty="0" smtClean="0">
                <a:latin typeface="Times New Roman" panose="02020603050405020304" pitchFamily="18" charset="0"/>
                <a:ea typeface="Calibri" panose="020F0502020204030204" pitchFamily="34" charset="0"/>
              </a:rPr>
              <a:t>tourism: </a:t>
            </a:r>
          </a:p>
          <a:p>
            <a:pPr algn="l"/>
            <a:endParaRPr lang="en-US" sz="4800" b="1" dirty="0" smtClean="0">
              <a:latin typeface="Times New Roman" panose="02020603050405020304" pitchFamily="18" charset="0"/>
              <a:ea typeface="Calibri" panose="020F0502020204030204" pitchFamily="34" charset="0"/>
            </a:endParaRPr>
          </a:p>
          <a:p>
            <a:pPr algn="l"/>
            <a:r>
              <a:rPr lang="en-US" sz="4800" b="1" dirty="0" smtClean="0">
                <a:latin typeface="Times New Roman" panose="02020603050405020304" pitchFamily="18" charset="0"/>
                <a:ea typeface="Calibri" panose="020F0502020204030204" pitchFamily="34" charset="0"/>
              </a:rPr>
              <a:t>3.  </a:t>
            </a:r>
            <a:r>
              <a:rPr lang="en-US" sz="4800" b="1" dirty="0">
                <a:latin typeface="Times New Roman" panose="02020603050405020304" pitchFamily="18" charset="0"/>
                <a:ea typeface="Calibri" panose="020F0502020204030204" pitchFamily="34" charset="0"/>
              </a:rPr>
              <a:t>Sustainable tourism </a:t>
            </a:r>
            <a:r>
              <a:rPr lang="en-US" sz="4800" b="1" dirty="0" smtClean="0">
                <a:latin typeface="Times New Roman" panose="02020603050405020304" pitchFamily="18" charset="0"/>
                <a:ea typeface="Calibri" panose="020F0502020204030204" pitchFamily="34" charset="0"/>
              </a:rPr>
              <a:t>development: </a:t>
            </a:r>
            <a:endParaRPr lang="ar-IQ" sz="4800" dirty="0"/>
          </a:p>
        </p:txBody>
      </p:sp>
    </p:spTree>
    <p:extLst>
      <p:ext uri="{BB962C8B-B14F-4D97-AF65-F5344CB8AC3E}">
        <p14:creationId xmlns:p14="http://schemas.microsoft.com/office/powerpoint/2010/main" val="3143737791"/>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05394" y="914399"/>
            <a:ext cx="10881360" cy="5264331"/>
          </a:xfrm>
        </p:spPr>
        <p:txBody>
          <a:bodyPr/>
          <a:lstStyle/>
          <a:p>
            <a:endParaRPr lang="en-US" dirty="0" smtClean="0"/>
          </a:p>
          <a:p>
            <a:r>
              <a:rPr lang="en-US" sz="4400" b="1" u="sng" dirty="0" smtClean="0"/>
              <a:t>Sustainable development</a:t>
            </a:r>
          </a:p>
          <a:p>
            <a:pPr algn="just"/>
            <a:r>
              <a:rPr lang="en-US" sz="4400" b="1" dirty="0" smtClean="0"/>
              <a:t>     </a:t>
            </a:r>
            <a:r>
              <a:rPr lang="en-US" sz="4400" dirty="0" smtClean="0"/>
              <a:t>Sustainable development is development that meets the needs of the present, without compromising the ability of future generations to meet their own needs </a:t>
            </a:r>
          </a:p>
          <a:p>
            <a:pPr algn="just"/>
            <a:r>
              <a:rPr lang="en-US" sz="4400" b="1" dirty="0" smtClean="0"/>
              <a:t>          </a:t>
            </a:r>
            <a:endParaRPr lang="en-US" sz="4400" b="1" dirty="0"/>
          </a:p>
          <a:p>
            <a:endParaRPr lang="ar-IQ" dirty="0"/>
          </a:p>
        </p:txBody>
      </p:sp>
    </p:spTree>
    <p:extLst>
      <p:ext uri="{BB962C8B-B14F-4D97-AF65-F5344CB8AC3E}">
        <p14:creationId xmlns:p14="http://schemas.microsoft.com/office/powerpoint/2010/main" val="24224211"/>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3143"/>
            <a:ext cx="10515600" cy="5523820"/>
          </a:xfrm>
        </p:spPr>
        <p:txBody>
          <a:bodyPr/>
          <a:lstStyle/>
          <a:p>
            <a:pPr marL="0" indent="0">
              <a:buNone/>
            </a:pPr>
            <a:endParaRPr lang="en-US" dirty="0" smtClean="0"/>
          </a:p>
          <a:p>
            <a:pPr marL="0" indent="0" algn="ctr">
              <a:buNone/>
            </a:pPr>
            <a:r>
              <a:rPr lang="en-US" sz="3600" b="1" u="sng" dirty="0" smtClean="0"/>
              <a:t>Sustainable tourism</a:t>
            </a:r>
            <a:endParaRPr lang="en-US" sz="3600" b="1" u="sng" dirty="0"/>
          </a:p>
          <a:p>
            <a:pPr marL="0" indent="0">
              <a:buNone/>
            </a:pPr>
            <a:r>
              <a:rPr lang="en-US" sz="3600" b="1" dirty="0" smtClean="0"/>
              <a:t>  Sustainable tourism is Environmentally responsible travel and visitation to natural areas, in order to enjoy and appreciate nature (and any accompanying cultural features, both past and present) in a way that promotes conservation, has a low visitor impact, and provides for beneficially active socio-economic involvement of local peoples. </a:t>
            </a:r>
            <a:endParaRPr lang="ar-IQ" sz="3600" b="1" dirty="0"/>
          </a:p>
        </p:txBody>
      </p:sp>
    </p:spTree>
    <p:extLst>
      <p:ext uri="{BB962C8B-B14F-4D97-AF65-F5344CB8AC3E}">
        <p14:creationId xmlns:p14="http://schemas.microsoft.com/office/powerpoint/2010/main" val="322293224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0000"/>
        </a:solidFill>
        <a:effectLst/>
      </p:bgPr>
    </p:bg>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776769511"/>
              </p:ext>
            </p:extLst>
          </p:nvPr>
        </p:nvGraphicFramePr>
        <p:xfrm>
          <a:off x="668385" y="104411"/>
          <a:ext cx="10515600" cy="6583680"/>
        </p:xfrm>
        <a:graphic>
          <a:graphicData uri="http://schemas.openxmlformats.org/drawingml/2006/table">
            <a:tbl>
              <a:tblPr rtl="1" firstRow="1" bandRow="1">
                <a:tableStyleId>{5C22544A-7EE6-4342-B048-85BDC9FD1C3A}</a:tableStyleId>
              </a:tblPr>
              <a:tblGrid>
                <a:gridCol w="5257800">
                  <a:extLst>
                    <a:ext uri="{9D8B030D-6E8A-4147-A177-3AD203B41FA5}">
                      <a16:colId xmlns:a16="http://schemas.microsoft.com/office/drawing/2014/main" val="3339794194"/>
                    </a:ext>
                  </a:extLst>
                </a:gridCol>
                <a:gridCol w="5257800">
                  <a:extLst>
                    <a:ext uri="{9D8B030D-6E8A-4147-A177-3AD203B41FA5}">
                      <a16:colId xmlns:a16="http://schemas.microsoft.com/office/drawing/2014/main" val="2412314309"/>
                    </a:ext>
                  </a:extLst>
                </a:gridCol>
              </a:tblGrid>
              <a:tr h="370840">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b="1" u="none" dirty="0" smtClean="0">
                          <a:solidFill>
                            <a:schemeClr val="tx1"/>
                          </a:solidFill>
                        </a:rPr>
                        <a:t>SUSTAINABLE TOURISM</a:t>
                      </a:r>
                    </a:p>
                    <a:p>
                      <a:pPr rtl="1"/>
                      <a:endParaRPr lang="ar-IQ" dirty="0"/>
                    </a:p>
                  </a:txBody>
                  <a:tcP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800" b="1" u="none" dirty="0" smtClean="0">
                          <a:solidFill>
                            <a:schemeClr val="tx1"/>
                          </a:solidFill>
                        </a:rPr>
                        <a:t>CONVENTIONAL TOURISM</a:t>
                      </a:r>
                    </a:p>
                    <a:p>
                      <a:pPr rtl="1"/>
                      <a:endParaRPr lang="ar-IQ" dirty="0"/>
                    </a:p>
                  </a:txBody>
                  <a:tcPr/>
                </a:tc>
                <a:extLst>
                  <a:ext uri="{0D108BD9-81ED-4DB2-BD59-A6C34878D82A}">
                    <a16:rowId xmlns:a16="http://schemas.microsoft.com/office/drawing/2014/main" val="2486121952"/>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1. Planned with three goals: profit, environment, and community</a:t>
                      </a:r>
                    </a:p>
                    <a:p>
                      <a:pPr rtl="1"/>
                      <a:endParaRPr lang="ar-IQ"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800" b="1" dirty="0" smtClean="0"/>
                        <a:t>1. Has one goal: profit</a:t>
                      </a:r>
                    </a:p>
                    <a:p>
                      <a:pPr rtl="1"/>
                      <a:endParaRPr lang="ar-IQ" dirty="0"/>
                    </a:p>
                  </a:txBody>
                  <a:tcPr/>
                </a:tc>
                <a:extLst>
                  <a:ext uri="{0D108BD9-81ED-4DB2-BD59-A6C34878D82A}">
                    <a16:rowId xmlns:a16="http://schemas.microsoft.com/office/drawing/2014/main" val="3074994621"/>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2. Usually planned in advance with involvement of all stakeholders</a:t>
                      </a:r>
                    </a:p>
                    <a:p>
                      <a:pPr rtl="1"/>
                      <a:endParaRPr lang="ar-IQ"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800" b="1" dirty="0" smtClean="0"/>
                        <a:t>2. Often not planned in advance; “it just happens”</a:t>
                      </a:r>
                    </a:p>
                    <a:p>
                      <a:pPr rtl="1"/>
                      <a:endParaRPr lang="ar-IQ" dirty="0"/>
                    </a:p>
                  </a:txBody>
                  <a:tcPr/>
                </a:tc>
                <a:extLst>
                  <a:ext uri="{0D108BD9-81ED-4DB2-BD59-A6C34878D82A}">
                    <a16:rowId xmlns:a16="http://schemas.microsoft.com/office/drawing/2014/main" val="4266274716"/>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3. Locally oriented </a:t>
                      </a:r>
                    </a:p>
                    <a:p>
                      <a:pPr rtl="1"/>
                      <a:endParaRPr lang="ar-IQ"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800" b="1" dirty="0" smtClean="0"/>
                        <a:t>3. Tourist oriented </a:t>
                      </a:r>
                    </a:p>
                    <a:p>
                      <a:pPr rtl="1"/>
                      <a:endParaRPr lang="ar-IQ" dirty="0"/>
                    </a:p>
                  </a:txBody>
                  <a:tcPr/>
                </a:tc>
                <a:extLst>
                  <a:ext uri="{0D108BD9-81ED-4DB2-BD59-A6C34878D82A}">
                    <a16:rowId xmlns:a16="http://schemas.microsoft.com/office/drawing/2014/main" val="458310405"/>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4. Locally controlled, at least in part </a:t>
                      </a:r>
                    </a:p>
                    <a:p>
                      <a:pPr rtl="1"/>
                      <a:endParaRPr lang="ar-IQ"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800" b="1" dirty="0" smtClean="0"/>
                        <a:t>4. Controlled by outside parties</a:t>
                      </a:r>
                    </a:p>
                    <a:p>
                      <a:pPr rtl="1"/>
                      <a:endParaRPr lang="ar-IQ" dirty="0"/>
                    </a:p>
                  </a:txBody>
                  <a:tcPr/>
                </a:tc>
                <a:extLst>
                  <a:ext uri="{0D108BD9-81ED-4DB2-BD59-A6C34878D82A}">
                    <a16:rowId xmlns:a16="http://schemas.microsoft.com/office/drawing/2014/main" val="3211493669"/>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5. Focus on educational experiences</a:t>
                      </a:r>
                    </a:p>
                    <a:p>
                      <a:pPr rtl="1"/>
                      <a:endParaRPr lang="ar-IQ"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800" b="1" dirty="0" smtClean="0"/>
                        <a:t>5. Focus on entertainment for tourists</a:t>
                      </a:r>
                    </a:p>
                    <a:p>
                      <a:pPr rtl="1"/>
                      <a:endParaRPr lang="ar-IQ" dirty="0"/>
                    </a:p>
                  </a:txBody>
                  <a:tcPr/>
                </a:tc>
                <a:extLst>
                  <a:ext uri="{0D108BD9-81ED-4DB2-BD59-A6C34878D82A}">
                    <a16:rowId xmlns:a16="http://schemas.microsoft.com/office/drawing/2014/main" val="3373647325"/>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6. Conservation of natural resources a priority </a:t>
                      </a:r>
                    </a:p>
                    <a:p>
                      <a:pPr rtl="1"/>
                      <a:endParaRPr lang="ar-IQ"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800" b="1" dirty="0" smtClean="0"/>
                        <a:t>6. Conservation not a priority</a:t>
                      </a:r>
                    </a:p>
                    <a:p>
                      <a:pPr rtl="1"/>
                      <a:endParaRPr lang="ar-IQ" dirty="0"/>
                    </a:p>
                  </a:txBody>
                  <a:tcPr/>
                </a:tc>
                <a:extLst>
                  <a:ext uri="{0D108BD9-81ED-4DB2-BD59-A6C34878D82A}">
                    <a16:rowId xmlns:a16="http://schemas.microsoft.com/office/drawing/2014/main" val="2701503859"/>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7. Appreciation for local culture a priority</a:t>
                      </a:r>
                    </a:p>
                    <a:p>
                      <a:pPr rtl="1"/>
                      <a:endParaRPr lang="ar-IQ"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800" b="1" dirty="0" smtClean="0"/>
                        <a:t>7. Communities not a priority</a:t>
                      </a:r>
                    </a:p>
                    <a:p>
                      <a:pPr rtl="1"/>
                      <a:endParaRPr lang="ar-IQ" dirty="0" smtClean="0"/>
                    </a:p>
                  </a:txBody>
                  <a:tcPr/>
                </a:tc>
                <a:extLst>
                  <a:ext uri="{0D108BD9-81ED-4DB2-BD59-A6C34878D82A}">
                    <a16:rowId xmlns:a16="http://schemas.microsoft.com/office/drawing/2014/main" val="771134984"/>
                  </a:ext>
                </a:extLst>
              </a:tr>
              <a:tr h="370840">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b="1" dirty="0" smtClean="0"/>
                        <a:t>8. More revenue stays with local community and MPA</a:t>
                      </a:r>
                    </a:p>
                    <a:p>
                      <a:pPr rtl="1"/>
                      <a:endParaRPr lang="ar-IQ" dirty="0"/>
                    </a:p>
                  </a:txBody>
                  <a:tcPr/>
                </a:tc>
                <a:tc>
                  <a:txBody>
                    <a:bodyPr/>
                    <a:lstStyle/>
                    <a:p>
                      <a:pPr marL="0" marR="0" indent="0" algn="l" defTabSz="914400" rtl="1" eaLnBrk="1" fontAlgn="auto" latinLnBrk="0" hangingPunct="1">
                        <a:lnSpc>
                          <a:spcPct val="100000"/>
                        </a:lnSpc>
                        <a:spcBef>
                          <a:spcPts val="0"/>
                        </a:spcBef>
                        <a:spcAft>
                          <a:spcPts val="0"/>
                        </a:spcAft>
                        <a:buClrTx/>
                        <a:buSzTx/>
                        <a:buFontTx/>
                        <a:buNone/>
                        <a:tabLst/>
                        <a:defRPr/>
                      </a:pPr>
                      <a:r>
                        <a:rPr lang="en-US" sz="1800" b="1" dirty="0" smtClean="0"/>
                        <a:t>8. Much revenue goes to outside operators &amp; investors</a:t>
                      </a:r>
                      <a:endParaRPr lang="ar-IQ" sz="1800" b="1" dirty="0" smtClean="0"/>
                    </a:p>
                    <a:p>
                      <a:pPr rtl="1"/>
                      <a:endParaRPr lang="ar-IQ" dirty="0" smtClean="0"/>
                    </a:p>
                  </a:txBody>
                  <a:tcPr/>
                </a:tc>
                <a:extLst>
                  <a:ext uri="{0D108BD9-81ED-4DB2-BD59-A6C34878D82A}">
                    <a16:rowId xmlns:a16="http://schemas.microsoft.com/office/drawing/2014/main" val="1706232646"/>
                  </a:ext>
                </a:extLst>
              </a:tr>
            </a:tbl>
          </a:graphicData>
        </a:graphic>
      </p:graphicFrame>
    </p:spTree>
    <p:extLst>
      <p:ext uri="{BB962C8B-B14F-4D97-AF65-F5344CB8AC3E}">
        <p14:creationId xmlns:p14="http://schemas.microsoft.com/office/powerpoint/2010/main" val="78338549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1703"/>
            <a:ext cx="10515600" cy="5615260"/>
          </a:xfrm>
        </p:spPr>
        <p:txBody>
          <a:bodyPr>
            <a:normAutofit lnSpcReduction="10000"/>
          </a:bodyPr>
          <a:lstStyle/>
          <a:p>
            <a:pPr marL="0" indent="0" algn="ctr">
              <a:buNone/>
            </a:pPr>
            <a:r>
              <a:rPr lang="en-US" b="1" u="sng" dirty="0" smtClean="0"/>
              <a:t>Sustainable tourism development</a:t>
            </a:r>
          </a:p>
          <a:p>
            <a:pPr marL="0" indent="0" algn="ctr">
              <a:buNone/>
            </a:pPr>
            <a:endParaRPr lang="ar-IQ" b="1" u="sng" dirty="0" smtClean="0"/>
          </a:p>
          <a:p>
            <a:pPr marL="0" indent="0">
              <a:buNone/>
            </a:pPr>
            <a:r>
              <a:rPr lang="en-US" b="1" dirty="0" smtClean="0"/>
              <a:t>“Sustainable tourism development meets the needs of present tourists and host regions while protecting and enhancing opportunities for the future. It is envisaged as leading to management of all resources in such a way that economic, social and aesthetic needs can be fulfilled while maintaining cultural integrity, essential ecological processes, biological diversity, and life support systems.”</a:t>
            </a:r>
          </a:p>
          <a:p>
            <a:pPr marL="0" indent="0">
              <a:buNone/>
            </a:pPr>
            <a:r>
              <a:rPr lang="en-US" b="1" dirty="0" smtClean="0"/>
              <a:t> While tourism is welcomed almost universally for the benefits and opportunities it creates, there is a growing recognition of the need to see tourism in its environmental context, to acknowledge that tourism and the environment are interdependent, and to work to reinforce the positive relationship between tourism, the environment and poverty reduction.</a:t>
            </a:r>
            <a:endParaRPr lang="ar-IQ" b="1" dirty="0"/>
          </a:p>
        </p:txBody>
      </p:sp>
    </p:spTree>
    <p:extLst>
      <p:ext uri="{BB962C8B-B14F-4D97-AF65-F5344CB8AC3E}">
        <p14:creationId xmlns:p14="http://schemas.microsoft.com/office/powerpoint/2010/main" val="1658052443"/>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363</Words>
  <Application>Microsoft Office PowerPoint</Application>
  <PresentationFormat>Widescreen</PresentationFormat>
  <Paragraphs>37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App store mobile</dc:creator>
  <cp:lastModifiedBy>App store mobile</cp:lastModifiedBy>
  <cp:revision>11</cp:revision>
  <dcterms:created xsi:type="dcterms:W3CDTF">2019-07-27T17:04:37Z</dcterms:created>
  <dcterms:modified xsi:type="dcterms:W3CDTF">2019-08-28T06:47:16Z</dcterms:modified>
</cp:coreProperties>
</file>