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853" autoAdjust="0"/>
    <p:restoredTop sz="94660"/>
  </p:normalViewPr>
  <p:slideViewPr>
    <p:cSldViewPr>
      <p:cViewPr varScale="1">
        <p:scale>
          <a:sx n="63" d="100"/>
          <a:sy n="63" d="100"/>
        </p:scale>
        <p:origin x="-153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9109ECF-134D-4DCE-94A5-B5C766C15A31}"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3F7C82-EB97-48EE-9D9A-5CC97B6C1A4B}" type="slidenum">
              <a:rPr lang="ar-IQ" smtClean="0"/>
              <a:t>‹#›</a:t>
            </a:fld>
            <a:endParaRPr lang="ar-IQ"/>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109ECF-134D-4DCE-94A5-B5C766C15A31}"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109ECF-134D-4DCE-94A5-B5C766C15A31}"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109ECF-134D-4DCE-94A5-B5C766C15A31}"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9109ECF-134D-4DCE-94A5-B5C766C15A31}" type="datetimeFigureOut">
              <a:rPr lang="ar-IQ" smtClean="0"/>
              <a:t>08/06/1441</a:t>
            </a:fld>
            <a:endParaRPr lang="ar-IQ"/>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C3F7C82-EB97-48EE-9D9A-5CC97B6C1A4B}" type="slidenum">
              <a:rPr lang="ar-IQ" smtClean="0"/>
              <a:t>‹#›</a:t>
            </a:fld>
            <a:endParaRPr lang="ar-IQ"/>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109ECF-134D-4DCE-94A5-B5C766C15A31}" type="datetimeFigureOut">
              <a:rPr lang="ar-IQ" smtClean="0"/>
              <a:t>08/06/1441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109ECF-134D-4DCE-94A5-B5C766C15A31}" type="datetimeFigureOut">
              <a:rPr lang="ar-IQ" smtClean="0"/>
              <a:t>08/06/1441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109ECF-134D-4DCE-94A5-B5C766C15A31}" type="datetimeFigureOut">
              <a:rPr lang="ar-IQ" smtClean="0"/>
              <a:t>08/06/1441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109ECF-134D-4DCE-94A5-B5C766C15A31}" type="datetimeFigureOut">
              <a:rPr lang="ar-IQ" smtClean="0"/>
              <a:t>08/06/1441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C3F7C82-EB97-48EE-9D9A-5CC97B6C1A4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109ECF-134D-4DCE-94A5-B5C766C15A31}" type="datetimeFigureOut">
              <a:rPr lang="ar-IQ" smtClean="0"/>
              <a:t>08/06/1441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C3F7C82-EB97-48EE-9D9A-5CC97B6C1A4B}" type="slidenum">
              <a:rPr lang="ar-IQ" smtClean="0"/>
              <a:t>‹#›</a:t>
            </a:fld>
            <a:endParaRPr lang="ar-IQ"/>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9109ECF-134D-4DCE-94A5-B5C766C15A31}" type="datetimeFigureOut">
              <a:rPr lang="ar-IQ" smtClean="0"/>
              <a:t>08/06/1441</a:t>
            </a:fld>
            <a:endParaRPr lang="ar-IQ"/>
          </a:p>
        </p:txBody>
      </p:sp>
      <p:sp>
        <p:nvSpPr>
          <p:cNvPr id="7" name="Slide Number Placeholder 6"/>
          <p:cNvSpPr>
            <a:spLocks noGrp="1"/>
          </p:cNvSpPr>
          <p:nvPr>
            <p:ph type="sldNum" sz="quarter" idx="12"/>
          </p:nvPr>
        </p:nvSpPr>
        <p:spPr/>
        <p:txBody>
          <a:bodyPr/>
          <a:lstStyle/>
          <a:p>
            <a:fld id="{2C3F7C82-EB97-48EE-9D9A-5CC97B6C1A4B}" type="slidenum">
              <a:rPr lang="ar-IQ" smtClean="0"/>
              <a:t>‹#›</a:t>
            </a:fld>
            <a:endParaRPr lang="ar-IQ"/>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ar-IQ"/>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39109ECF-134D-4DCE-94A5-B5C766C15A31}" type="datetimeFigureOut">
              <a:rPr lang="ar-IQ" smtClean="0"/>
              <a:t>08/06/1441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C3F7C82-EB97-48EE-9D9A-5CC97B6C1A4B}" type="slidenum">
              <a:rPr lang="ar-IQ" smtClean="0"/>
              <a:t>‹#›</a:t>
            </a:fld>
            <a:endParaRPr lang="ar-IQ"/>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r" defTabSz="914400" rtl="1"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r" defTabSz="914400" rtl="1"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ar-IQ" dirty="0" smtClean="0"/>
              <a:t>م.م رؤى طارق كمال </a:t>
            </a:r>
            <a:endParaRPr lang="ar-IQ" dirty="0"/>
          </a:p>
        </p:txBody>
      </p:sp>
      <p:sp>
        <p:nvSpPr>
          <p:cNvPr id="2" name="Title 1"/>
          <p:cNvSpPr>
            <a:spLocks noGrp="1"/>
          </p:cNvSpPr>
          <p:nvPr>
            <p:ph type="ctrTitle"/>
          </p:nvPr>
        </p:nvSpPr>
        <p:spPr/>
        <p:txBody>
          <a:bodyPr/>
          <a:lstStyle/>
          <a:p>
            <a:r>
              <a:rPr lang="ar-IQ" dirty="0" smtClean="0"/>
              <a:t>تاريخ ظهور صناعة الضيافة</a:t>
            </a:r>
            <a:endParaRPr lang="ar-IQ" dirty="0"/>
          </a:p>
        </p:txBody>
      </p:sp>
    </p:spTree>
    <p:extLst>
      <p:ext uri="{BB962C8B-B14F-4D97-AF65-F5344CB8AC3E}">
        <p14:creationId xmlns:p14="http://schemas.microsoft.com/office/powerpoint/2010/main" val="730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ar-IQ" sz="1600" b="0" i="0" dirty="0" smtClean="0">
                <a:solidFill>
                  <a:srgbClr val="0C0C0D"/>
                </a:solidFill>
                <a:effectLst/>
                <a:latin typeface="Tahoma"/>
              </a:rPr>
              <a:t>اريخ صناعة الفنادق وتطور وسائل الاقامة:-</a:t>
            </a:r>
            <a:r>
              <a:rPr lang="ar-IQ" sz="1600" dirty="0" smtClean="0"/>
              <a:t/>
            </a:r>
            <a:br>
              <a:rPr lang="ar-IQ" sz="1600" dirty="0" smtClean="0"/>
            </a:br>
            <a:r>
              <a:rPr lang="ar-IQ" sz="1600" b="0" i="0" dirty="0" smtClean="0">
                <a:solidFill>
                  <a:srgbClr val="0C0C0D"/>
                </a:solidFill>
                <a:effectLst/>
                <a:latin typeface="Tahoma"/>
              </a:rPr>
              <a:t>تعتبر مصر منذ العصور القديمة اول من انشأ الفنادق لايواء النزلاء. فقد كانت بيوت البيرة والفنادق الصغيرة الملحق بها مطاعم فى الطرق الرئيسية فى مصر القديمة مؤثثة بالحصر والمقاعد العالية المخصصة للراغبين فى</a:t>
            </a:r>
            <a:r>
              <a:rPr lang="ar-IQ" sz="1600" dirty="0"/>
              <a:t> </a:t>
            </a:r>
            <a:r>
              <a:rPr lang="ar-IQ" sz="1600" dirty="0" smtClean="0"/>
              <a:t>ا</a:t>
            </a:r>
            <a:r>
              <a:rPr lang="ar-IQ" sz="1600" b="0" i="0" dirty="0" smtClean="0">
                <a:solidFill>
                  <a:srgbClr val="0C0C0D"/>
                </a:solidFill>
                <a:effectLst/>
                <a:latin typeface="Tahoma"/>
              </a:rPr>
              <a:t>لشراب والارائك المريحة التى كان يجلس عليها النزلاء يتناولون كئوس البيرة وغيرذلك من المشروبات كما ان الفنادق والحانات فى دولة بابل بفلسطين كانت موجودة وكان يباع فيها المشروبات كما ان الفنادق والحانات وجدت فى الاراضى المقدسة وفى روما القديمة كانت الطرق الرئيسية التى تقود الى روما تقع على مسافات فيها بيوت اعدت لكى تستقبل الجياد المتعبة من مشقة الطريق فتبقى فيها وتستبدل بها جياد اخرى تكمل الطريق الى المحطة التالية وكانت تسمى بيوت البريد وكانت تابعة للحكومة. وفى العصور الوسطى وجد بالقاهرة اماكن مريحة لايواء النزلاء كالحمامات والفنادق ( كانت الحمامات منتشرة وكان الاستحمام بالبخار ولكى لا يمرض الشخص عند الخروج للهواء فكان بجانب الحمام ينشأ مكان معد للراحة وهو الفندق) وفى العراق كان عدد الحمامات والفنادق من الكثرة الى حد ان اهالى المناطق البعيدة كانت تغريهم على القدوم اليها. وذكرت الفنادق فى كتاب ابى عبيد البكرى الذى وضعه 1607-1608 ففى وصفه لرحلتهمن مصر الى شمال افريقيا اشار الى انه وجد عند وصوله الى اجدابيا( ليبيا) ان بها حمامات وفنادق كثيرة</a:t>
            </a:r>
            <a:r>
              <a:rPr lang="ar-IQ" sz="1600" dirty="0" smtClean="0"/>
              <a:t/>
            </a:r>
            <a:br>
              <a:rPr lang="ar-IQ" sz="1600" dirty="0" smtClean="0"/>
            </a:br>
            <a:r>
              <a:rPr lang="ar-IQ" sz="1600" b="0" i="0" dirty="0" smtClean="0">
                <a:solidFill>
                  <a:srgbClr val="0C0C0D"/>
                </a:solidFill>
                <a:effectLst/>
                <a:latin typeface="Tahoma"/>
              </a:rPr>
              <a:t>ولما وصل الى مدينة قابس (تونس) وجد ان بها ايضا حمامات وفنادق كثيرة وكتب انه وجد فى قرية الدواميس بعد ان اجتاز قرطاجه فندق يسمى ( ريحان) ووجد بالجزائر ايضا وفى المغرب وذكر كثير من الرحالة العرب وجود هذه الفنادق فى معظم بلاد الوطن العربى. ويذكر ان المسافر كان عليه الايحمل الا اقل وزن ممكن وان يوفر لنفسه الحماية اثناء الليل من اللصوص وقطاع الطرق. وانه مادام لم يكن فى امكانه ان يحمل الطعام للرحلة التى يقوم بها فكان لزاما عليه ان يجد هذا الطعام عبر الطريق ومن هنا يتضح ان الفندق الانجليزى المعروف باسم </a:t>
            </a:r>
            <a:r>
              <a:rPr lang="en-US" sz="1600" b="0" i="0" dirty="0" smtClean="0">
                <a:solidFill>
                  <a:srgbClr val="0C0C0D"/>
                </a:solidFill>
                <a:effectLst/>
                <a:latin typeface="Tahoma"/>
              </a:rPr>
              <a:t>inn </a:t>
            </a:r>
            <a:r>
              <a:rPr lang="ar-IQ" sz="1600" b="0" i="0" dirty="0" smtClean="0">
                <a:solidFill>
                  <a:srgbClr val="0C0C0D"/>
                </a:solidFill>
                <a:effectLst/>
                <a:latin typeface="Tahoma"/>
              </a:rPr>
              <a:t>انما انشأ لسد حاجات المسافر من بلد الى بلد اخر وقد روعى فى انشاء هذا الفندق ان يسد حاجات هذا المسافر ويسليه وان يقدم الطعام والشراب له وللحيوان الذى يستخدمه فى السفر كما يقدم الراحة والامن اثناء الليل.</a:t>
            </a:r>
            <a:r>
              <a:rPr lang="ar-IQ" sz="1600" dirty="0" smtClean="0"/>
              <a:t/>
            </a:r>
            <a:br>
              <a:rPr lang="ar-IQ" sz="1600" dirty="0" smtClean="0"/>
            </a:br>
            <a:r>
              <a:rPr lang="ar-IQ" sz="1600" b="0" i="0" dirty="0" smtClean="0">
                <a:solidFill>
                  <a:srgbClr val="0C0C0D"/>
                </a:solidFill>
                <a:effectLst/>
                <a:latin typeface="Tahoma"/>
              </a:rPr>
              <a:t>التطور فى وسائل الاقامة</a:t>
            </a:r>
            <a:r>
              <a:rPr lang="ar-IQ" sz="1600" dirty="0" smtClean="0"/>
              <a:t/>
            </a:r>
            <a:br>
              <a:rPr lang="ar-IQ" sz="1600" dirty="0" smtClean="0"/>
            </a:br>
            <a:r>
              <a:rPr lang="ar-IQ" sz="1600" b="0" i="0" dirty="0" smtClean="0">
                <a:solidFill>
                  <a:srgbClr val="0C0C0D"/>
                </a:solidFill>
                <a:effectLst/>
                <a:latin typeface="Tahoma"/>
              </a:rPr>
              <a:t>منذ اوائل الخمسينات شهدت صناعة الفنادق فى كثير من دول العلم تغييرا جذريا تمثل فى الاتجاهات التالية:</a:t>
            </a:r>
            <a:r>
              <a:rPr lang="ar-IQ" sz="1600" dirty="0" smtClean="0"/>
              <a:t/>
            </a:r>
            <a:br>
              <a:rPr lang="ar-IQ" sz="1600" dirty="0" smtClean="0"/>
            </a:br>
            <a:r>
              <a:rPr lang="ar-IQ" sz="1600" b="0" i="0" dirty="0" smtClean="0">
                <a:solidFill>
                  <a:srgbClr val="0C0C0D"/>
                </a:solidFill>
                <a:effectLst/>
                <a:latin typeface="Tahoma"/>
              </a:rPr>
              <a:t>1- موقع وسيلة الاقامة</a:t>
            </a:r>
            <a:r>
              <a:rPr lang="ar-IQ" sz="1600" dirty="0" smtClean="0"/>
              <a:t/>
            </a:r>
            <a:br>
              <a:rPr lang="ar-IQ" sz="1600" dirty="0" smtClean="0"/>
            </a:br>
            <a:r>
              <a:rPr lang="ar-IQ" sz="1600" b="0" i="0" dirty="0" smtClean="0">
                <a:solidFill>
                  <a:srgbClr val="0C0C0D"/>
                </a:solidFill>
                <a:effectLst/>
                <a:latin typeface="Tahoma"/>
              </a:rPr>
              <a:t>2- السلاسل الفندقية</a:t>
            </a:r>
            <a:r>
              <a:rPr lang="ar-IQ" sz="1600" dirty="0" smtClean="0"/>
              <a:t/>
            </a:r>
            <a:br>
              <a:rPr lang="ar-IQ" sz="1600" dirty="0" smtClean="0"/>
            </a:br>
            <a:r>
              <a:rPr lang="ar-IQ" sz="1600" b="0" i="0" dirty="0" smtClean="0">
                <a:solidFill>
                  <a:srgbClr val="0C0C0D"/>
                </a:solidFill>
                <a:effectLst/>
                <a:latin typeface="Tahoma"/>
              </a:rPr>
              <a:t>3- نوعية وسيلة الاقامة</a:t>
            </a:r>
            <a:r>
              <a:rPr lang="ar-IQ" sz="1600" dirty="0" smtClean="0"/>
              <a:t/>
            </a:r>
            <a:br>
              <a:rPr lang="ar-IQ" sz="1600" dirty="0" smtClean="0"/>
            </a:br>
            <a:r>
              <a:rPr lang="ar-IQ" sz="1600" b="0" i="0" dirty="0" smtClean="0">
                <a:solidFill>
                  <a:srgbClr val="0C0C0D"/>
                </a:solidFill>
                <a:effectLst/>
                <a:latin typeface="Tahoma"/>
              </a:rPr>
              <a:t>1- موقع وسيلة الاقامة وطاقاتها:-</a:t>
            </a:r>
            <a:r>
              <a:rPr lang="ar-IQ" sz="1600" dirty="0" smtClean="0"/>
              <a:t/>
            </a:r>
            <a:br>
              <a:rPr lang="ar-IQ" sz="1600" dirty="0" smtClean="0"/>
            </a:br>
            <a:endParaRPr lang="ar-IQ" sz="1600" dirty="0"/>
          </a:p>
        </p:txBody>
      </p:sp>
    </p:spTree>
    <p:extLst>
      <p:ext uri="{BB962C8B-B14F-4D97-AF65-F5344CB8AC3E}">
        <p14:creationId xmlns:p14="http://schemas.microsoft.com/office/powerpoint/2010/main" val="410041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lvl="0" indent="0">
              <a:buNone/>
            </a:pPr>
            <a:r>
              <a:rPr lang="ar-IQ" sz="1600" dirty="0" smtClean="0">
                <a:solidFill>
                  <a:srgbClr val="0C0C0D"/>
                </a:solidFill>
                <a:latin typeface="Tahoma"/>
              </a:rPr>
              <a:t>منذ </a:t>
            </a:r>
            <a:r>
              <a:rPr lang="ar-IQ" sz="1600" dirty="0">
                <a:solidFill>
                  <a:srgbClr val="0C0C0D"/>
                </a:solidFill>
                <a:latin typeface="Tahoma"/>
              </a:rPr>
              <a:t>الخمسينات كانت وسائل الاقامة تتركز فى المدن الكبيرة حيث كانت هذه الاخيرة تمثل نقطة جذب رئيسية بما توفره لزائريها من معالم سياحية ووسائل ترفيه وثقافة بالاضافة الى امكانيات لعقد المؤتمرات المحدودة العد نسبيا فى ذلك الوقت وحتى بالنسبة لوسائل الاقامة الموجودة على الشواطىء او قرب الينابيع الكبريتية وغيرها من وسائل الاقامة العلاج والاستشفاء فقد تركز معظمها بالمثل فى قلب مناطق اهله بالسكان الا انه بمرور السنين والغيير الذى طرأ على شخصية السائح ودوافع سفره فقد برز اتجاه جديد يهدف فى المقام الاول الى توفير اجازة يقضيها النزيل فى منطقة بعيدة عن المدن المزدحمة تتسم بالهدوء والسكينة مما يسمح له بالتخلص من الضغوط العصبية وتجديد نمط حياته ولما كان الاقبال على السياحة الثقافية قد بدأ بالتراجع اعتبارا من الخمسينات فقد </a:t>
            </a:r>
            <a:r>
              <a:rPr lang="ar-IQ" sz="1600" dirty="0" smtClean="0">
                <a:solidFill>
                  <a:srgbClr val="0C0C0D"/>
                </a:solidFill>
                <a:latin typeface="Tahoma"/>
              </a:rPr>
              <a:t>تم</a:t>
            </a:r>
            <a:r>
              <a:rPr lang="ar-IQ" sz="1600" dirty="0" smtClean="0">
                <a:solidFill>
                  <a:prstClr val="black"/>
                </a:solidFill>
              </a:rPr>
              <a:t> </a:t>
            </a:r>
            <a:r>
              <a:rPr lang="ar-IQ" sz="1600" dirty="0" smtClean="0">
                <a:solidFill>
                  <a:srgbClr val="0C0C0D"/>
                </a:solidFill>
                <a:latin typeface="Tahoma"/>
              </a:rPr>
              <a:t>اختيار </a:t>
            </a:r>
            <a:r>
              <a:rPr lang="ar-IQ" sz="1600" dirty="0">
                <a:solidFill>
                  <a:srgbClr val="0C0C0D"/>
                </a:solidFill>
                <a:latin typeface="Tahoma"/>
              </a:rPr>
              <a:t>مواقع وسائل الاقامة ليكون فى مقدور النزيل الانغماس فى السياحة التفيهية وممارسة شتى انواع الرياضة وعلى هذا الاساس بدأت اجهزة السياحة الرسمية فى الدول السياحية تشجع الاستثمارات فى بناء وسائل الاقامة على الشواطىء سواء البحار او البحيرات او الانهار وتعتبر اسبانيا من الدول الرائدة فى هذا المجال فقد عنيت بتحويل العديد من شواطئها الى نقاط جذب للسياحة المحلية والعالمية وذلك عن طريق تشجيع الاستثمارات للسياحة وذلك بعد ان قامت الدولة باعداد البنية الاساسية بما فى ذلك المطارات والموانىء والطرق البرية. من ناحية اخرى فقد زاد الاتجاه الى بناء فنادق ذات طاقة ايوائية ضخمة يزيد عدد غرفها على بضعة الاف خصوصا فى المدن الهامة التى تجتذب مؤتمرات ومعارض دولية او تمثل عامل جذب سياحى.</a:t>
            </a:r>
            <a:r>
              <a:rPr lang="ar-IQ" sz="1600" dirty="0">
                <a:solidFill>
                  <a:prstClr val="black"/>
                </a:solidFill>
              </a:rPr>
              <a:t/>
            </a:r>
            <a:br>
              <a:rPr lang="ar-IQ" sz="1600" dirty="0">
                <a:solidFill>
                  <a:prstClr val="black"/>
                </a:solidFill>
              </a:rPr>
            </a:br>
            <a:r>
              <a:rPr lang="ar-IQ" sz="1600" dirty="0">
                <a:solidFill>
                  <a:srgbClr val="0C0C0D"/>
                </a:solidFill>
                <a:latin typeface="Tahoma"/>
              </a:rPr>
              <a:t>2- السلاسل الفندقية:-</a:t>
            </a:r>
            <a:r>
              <a:rPr lang="ar-IQ" sz="1600" dirty="0">
                <a:solidFill>
                  <a:prstClr val="black"/>
                </a:solidFill>
              </a:rPr>
              <a:t/>
            </a:r>
            <a:br>
              <a:rPr lang="ar-IQ" sz="1600" dirty="0">
                <a:solidFill>
                  <a:prstClr val="black"/>
                </a:solidFill>
              </a:rPr>
            </a:br>
            <a:r>
              <a:rPr lang="ar-IQ" sz="1600" dirty="0">
                <a:solidFill>
                  <a:srgbClr val="0C0C0D"/>
                </a:solidFill>
                <a:latin typeface="Tahoma"/>
              </a:rPr>
              <a:t>برز الاتجاه الى انشاء عدد من الفنادق التى تتبع سلسلة واحدة تحمل اسما تجاريا ولقد بدأ هذا الاتجاه داخل الدولة الواحدة ثم تطور الوضع ليمتد نشاط هذه السلاسل لتتواجد فنادقها فى عدة دول ومن اهم هذه السلاسل شركات هيلتون وشيراتون وماريوت وهوليداى ان و فورتى جراند وميريديان وتبرم هذه الشركات فى الدول الاجنبية عقود ادارة مع المستثمرين المحليين سواء كانوا يتبعون الدولة او القطاع الخاص وتحصل بمقتضى العقد على نسبة من الارباح.</a:t>
            </a:r>
            <a:r>
              <a:rPr lang="ar-IQ" sz="1600" dirty="0">
                <a:solidFill>
                  <a:prstClr val="black"/>
                </a:solidFill>
              </a:rPr>
              <a:t/>
            </a:r>
            <a:br>
              <a:rPr lang="ar-IQ" sz="1600" dirty="0">
                <a:solidFill>
                  <a:prstClr val="black"/>
                </a:solidFill>
              </a:rPr>
            </a:br>
            <a:endParaRPr lang="ar-IQ" sz="1600" dirty="0"/>
          </a:p>
        </p:txBody>
      </p:sp>
    </p:spTree>
    <p:extLst>
      <p:ext uri="{BB962C8B-B14F-4D97-AF65-F5344CB8AC3E}">
        <p14:creationId xmlns:p14="http://schemas.microsoft.com/office/powerpoint/2010/main" val="57726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ar-IQ" sz="1600" dirty="0">
                <a:solidFill>
                  <a:srgbClr val="0C0C0D"/>
                </a:solidFill>
                <a:latin typeface="Tahoma"/>
              </a:rPr>
              <a:t>واذا نظرنا الى مصر كمثال فسوف نجد ان اول تجربة للسلاسل الفندقية العالمية بدأت عندما قامت شركة هيلتون بادارة فندق النيل هيلتون عام 1960 ومنذ ذلك الوقت امتد نشاط الشركة ليشمل فنادق اخرى بالقاهرة وشرم الشيخ والقصر وطابا ونوبيع بالاضافة الى المراكب النيليةوقد مدت هذه السلاسل الفندقية نشاطها الى الاسواق الاجنبية بتحقيق المزايا التالية:-</a:t>
            </a:r>
            <a:r>
              <a:rPr lang="ar-IQ" sz="1600" dirty="0">
                <a:solidFill>
                  <a:prstClr val="black"/>
                </a:solidFill>
              </a:rPr>
              <a:t/>
            </a:r>
            <a:br>
              <a:rPr lang="ar-IQ" sz="1600" dirty="0">
                <a:solidFill>
                  <a:prstClr val="black"/>
                </a:solidFill>
              </a:rPr>
            </a:br>
            <a:r>
              <a:rPr lang="ar-IQ" sz="1600" dirty="0">
                <a:solidFill>
                  <a:srgbClr val="0C0C0D"/>
                </a:solidFill>
                <a:latin typeface="Tahoma"/>
              </a:rPr>
              <a:t>1- ان عميل الفندق التابع لسلسة فندقية عالمية يتوقع نفس المستوى من التجهيزات والخدمات فى كل الفنادق التى تحمل اسم السلسلة مما يشجعه على الاقامة بها فى اى مكان تتواجد فيه.</a:t>
            </a:r>
            <a:r>
              <a:rPr lang="ar-IQ" sz="1600" dirty="0">
                <a:solidFill>
                  <a:prstClr val="black"/>
                </a:solidFill>
              </a:rPr>
              <a:t/>
            </a:r>
            <a:br>
              <a:rPr lang="ar-IQ" sz="1600" dirty="0">
                <a:solidFill>
                  <a:prstClr val="black"/>
                </a:solidFill>
              </a:rPr>
            </a:br>
            <a:r>
              <a:rPr lang="ar-IQ" sz="1600" dirty="0">
                <a:solidFill>
                  <a:srgbClr val="0C0C0D"/>
                </a:solidFill>
                <a:latin typeface="Tahoma"/>
              </a:rPr>
              <a:t>2- امكانية اتمام الحجوزات لنفس العميل فى فنادق اخرى تابعة للسلسة خلال اقامته فى الفندق مما يرفع عن كاهله اجراءات البحث عن فندق والحجز به فى المدن التى ينوى زيارتها.</a:t>
            </a:r>
            <a:r>
              <a:rPr lang="ar-IQ" sz="1600" dirty="0">
                <a:solidFill>
                  <a:prstClr val="black"/>
                </a:solidFill>
              </a:rPr>
              <a:t/>
            </a:r>
            <a:br>
              <a:rPr lang="ar-IQ" sz="1600" dirty="0">
                <a:solidFill>
                  <a:prstClr val="black"/>
                </a:solidFill>
              </a:rPr>
            </a:br>
            <a:r>
              <a:rPr lang="ar-IQ" sz="1600" dirty="0">
                <a:solidFill>
                  <a:srgbClr val="0C0C0D"/>
                </a:solidFill>
                <a:latin typeface="Tahoma"/>
              </a:rPr>
              <a:t>3- توحيد نظم الادارة المحاسبية فى جميع الفنادق التابعة للسلسة مما يضمن مستوى اعلى من الاشراف يسمح بالتالى من تحقيق معدلات ارباح متزايدة.</a:t>
            </a:r>
            <a:r>
              <a:rPr lang="ar-IQ" sz="1600" dirty="0">
                <a:solidFill>
                  <a:prstClr val="black"/>
                </a:solidFill>
              </a:rPr>
              <a:t/>
            </a:r>
            <a:br>
              <a:rPr lang="ar-IQ" sz="1600" dirty="0">
                <a:solidFill>
                  <a:prstClr val="black"/>
                </a:solidFill>
              </a:rPr>
            </a:br>
            <a:r>
              <a:rPr lang="ar-IQ" sz="1600" dirty="0">
                <a:solidFill>
                  <a:srgbClr val="0C0C0D"/>
                </a:solidFill>
                <a:latin typeface="Tahoma"/>
              </a:rPr>
              <a:t>4- عملية تدريب العاملين وكذلك اختبارهم تتم طبقا لاسس يتم تطبيقها على المستوى الدولى مما يساعد على الحفاظ على نوعية متميزة من الخدمات.</a:t>
            </a:r>
            <a:r>
              <a:rPr lang="ar-IQ" sz="1600" dirty="0">
                <a:solidFill>
                  <a:prstClr val="black"/>
                </a:solidFill>
              </a:rPr>
              <a:t/>
            </a:r>
            <a:br>
              <a:rPr lang="ar-IQ" sz="1600" dirty="0">
                <a:solidFill>
                  <a:prstClr val="black"/>
                </a:solidFill>
              </a:rPr>
            </a:br>
            <a:r>
              <a:rPr lang="ar-IQ" sz="1600" dirty="0">
                <a:solidFill>
                  <a:srgbClr val="0C0C0D"/>
                </a:solidFill>
                <a:latin typeface="Tahoma"/>
              </a:rPr>
              <a:t>5- انشاء مراكز بيع وحجز اقليمية لتنشيط مبيعات الفنادق التابعة لها عن طريق تكثيف الاتصالات مع مصادر العملاء سواء وكالات السياحة او الافراد او الشركات او غيرهم.</a:t>
            </a:r>
            <a:r>
              <a:rPr lang="ar-IQ" sz="1600" dirty="0">
                <a:solidFill>
                  <a:prstClr val="black"/>
                </a:solidFill>
              </a:rPr>
              <a:t/>
            </a:r>
            <a:br>
              <a:rPr lang="ar-IQ" sz="1600" dirty="0">
                <a:solidFill>
                  <a:prstClr val="black"/>
                </a:solidFill>
              </a:rPr>
            </a:br>
            <a:r>
              <a:rPr lang="ar-IQ" sz="1600" dirty="0">
                <a:solidFill>
                  <a:srgbClr val="0C0C0D"/>
                </a:solidFill>
                <a:latin typeface="Tahoma"/>
              </a:rPr>
              <a:t>6- ان الاعلانات التى تظهر فى وسائل الاعلان المختلفة غالبا ما تشير الى شبكة الفنادق التابعة لنفس السلسلة وتوفر بيانات عن طريق الاتصال بها.</a:t>
            </a:r>
            <a:r>
              <a:rPr lang="ar-IQ" sz="1600" dirty="0">
                <a:solidFill>
                  <a:prstClr val="black"/>
                </a:solidFill>
              </a:rPr>
              <a:t/>
            </a:r>
            <a:br>
              <a:rPr lang="ar-IQ" sz="1600" dirty="0">
                <a:solidFill>
                  <a:prstClr val="black"/>
                </a:solidFill>
              </a:rPr>
            </a:br>
            <a:r>
              <a:rPr lang="ar-IQ" sz="1600" dirty="0">
                <a:solidFill>
                  <a:srgbClr val="0C0C0D"/>
                </a:solidFill>
                <a:latin typeface="Tahoma"/>
              </a:rPr>
              <a:t>7- تتواجد داخل الفندق الواحد مواد دعائية تشير الى الفنادق الاخرى التابعة للسلسة وطريقة الحجز بها.</a:t>
            </a:r>
            <a:r>
              <a:rPr lang="ar-IQ" sz="1600" dirty="0">
                <a:solidFill>
                  <a:prstClr val="black"/>
                </a:solidFill>
              </a:rPr>
              <a:t/>
            </a:r>
            <a:br>
              <a:rPr lang="ar-IQ" sz="1600" dirty="0">
                <a:solidFill>
                  <a:prstClr val="black"/>
                </a:solidFill>
              </a:rPr>
            </a:br>
            <a:endParaRPr lang="ar-IQ" dirty="0"/>
          </a:p>
        </p:txBody>
      </p:sp>
    </p:spTree>
    <p:extLst>
      <p:ext uri="{BB962C8B-B14F-4D97-AF65-F5344CB8AC3E}">
        <p14:creationId xmlns:p14="http://schemas.microsoft.com/office/powerpoint/2010/main" val="10755560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TotalTime>
  <Words>307</Words>
  <Application>Microsoft Office PowerPoint</Application>
  <PresentationFormat>On-screen Show (4:3)</PresentationFormat>
  <Paragraphs>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Apothecary</vt:lpstr>
      <vt:lpstr>تاريخ ظهور صناعة الضيافة</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ظهور صناعة الضيافة</dc:title>
  <dc:creator>Ruaa</dc:creator>
  <cp:lastModifiedBy>Ruaa</cp:lastModifiedBy>
  <cp:revision>1</cp:revision>
  <dcterms:created xsi:type="dcterms:W3CDTF">2020-02-02T18:15:40Z</dcterms:created>
  <dcterms:modified xsi:type="dcterms:W3CDTF">2020-02-02T18:20:10Z</dcterms:modified>
</cp:coreProperties>
</file>