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1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885FFA97-FD37-4A54-A2E3-0E1C2EE7C3A0}" type="datetimeFigureOut">
              <a:rPr lang="ar-IQ" smtClean="0"/>
              <a:t>08/06/1441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3AEF56A-41A2-4ED8-8CC9-1EBFAAB8B6A2}" type="slidenum">
              <a:rPr lang="ar-IQ" smtClean="0"/>
              <a:t>‹#›</a:t>
            </a:fld>
            <a:endParaRPr lang="ar-IQ"/>
          </a:p>
        </p:txBody>
      </p:sp>
    </p:spTree>
    <p:extLst>
      <p:ext uri="{BB962C8B-B14F-4D97-AF65-F5344CB8AC3E}">
        <p14:creationId xmlns:p14="http://schemas.microsoft.com/office/powerpoint/2010/main" val="3914489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885FFA97-FD37-4A54-A2E3-0E1C2EE7C3A0}" type="datetimeFigureOut">
              <a:rPr lang="ar-IQ" smtClean="0"/>
              <a:t>08/06/1441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3AEF56A-41A2-4ED8-8CC9-1EBFAAB8B6A2}" type="slidenum">
              <a:rPr lang="ar-IQ" smtClean="0"/>
              <a:t>‹#›</a:t>
            </a:fld>
            <a:endParaRPr lang="ar-IQ"/>
          </a:p>
        </p:txBody>
      </p:sp>
    </p:spTree>
    <p:extLst>
      <p:ext uri="{BB962C8B-B14F-4D97-AF65-F5344CB8AC3E}">
        <p14:creationId xmlns:p14="http://schemas.microsoft.com/office/powerpoint/2010/main" val="3489673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885FFA97-FD37-4A54-A2E3-0E1C2EE7C3A0}" type="datetimeFigureOut">
              <a:rPr lang="ar-IQ" smtClean="0"/>
              <a:t>08/06/1441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3AEF56A-41A2-4ED8-8CC9-1EBFAAB8B6A2}" type="slidenum">
              <a:rPr lang="ar-IQ" smtClean="0"/>
              <a:t>‹#›</a:t>
            </a:fld>
            <a:endParaRPr lang="ar-IQ"/>
          </a:p>
        </p:txBody>
      </p:sp>
    </p:spTree>
    <p:extLst>
      <p:ext uri="{BB962C8B-B14F-4D97-AF65-F5344CB8AC3E}">
        <p14:creationId xmlns:p14="http://schemas.microsoft.com/office/powerpoint/2010/main" val="2961835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885FFA97-FD37-4A54-A2E3-0E1C2EE7C3A0}" type="datetimeFigureOut">
              <a:rPr lang="ar-IQ" smtClean="0"/>
              <a:t>08/06/1441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3AEF56A-41A2-4ED8-8CC9-1EBFAAB8B6A2}" type="slidenum">
              <a:rPr lang="ar-IQ" smtClean="0"/>
              <a:t>‹#›</a:t>
            </a:fld>
            <a:endParaRPr lang="ar-IQ"/>
          </a:p>
        </p:txBody>
      </p:sp>
    </p:spTree>
    <p:extLst>
      <p:ext uri="{BB962C8B-B14F-4D97-AF65-F5344CB8AC3E}">
        <p14:creationId xmlns:p14="http://schemas.microsoft.com/office/powerpoint/2010/main" val="2813032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5FFA97-FD37-4A54-A2E3-0E1C2EE7C3A0}" type="datetimeFigureOut">
              <a:rPr lang="ar-IQ" smtClean="0"/>
              <a:t>08/06/1441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3AEF56A-41A2-4ED8-8CC9-1EBFAAB8B6A2}" type="slidenum">
              <a:rPr lang="ar-IQ" smtClean="0"/>
              <a:t>‹#›</a:t>
            </a:fld>
            <a:endParaRPr lang="ar-IQ"/>
          </a:p>
        </p:txBody>
      </p:sp>
    </p:spTree>
    <p:extLst>
      <p:ext uri="{BB962C8B-B14F-4D97-AF65-F5344CB8AC3E}">
        <p14:creationId xmlns:p14="http://schemas.microsoft.com/office/powerpoint/2010/main" val="1535500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885FFA97-FD37-4A54-A2E3-0E1C2EE7C3A0}" type="datetimeFigureOut">
              <a:rPr lang="ar-IQ" smtClean="0"/>
              <a:t>08/06/1441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3AEF56A-41A2-4ED8-8CC9-1EBFAAB8B6A2}" type="slidenum">
              <a:rPr lang="ar-IQ" smtClean="0"/>
              <a:t>‹#›</a:t>
            </a:fld>
            <a:endParaRPr lang="ar-IQ"/>
          </a:p>
        </p:txBody>
      </p:sp>
    </p:spTree>
    <p:extLst>
      <p:ext uri="{BB962C8B-B14F-4D97-AF65-F5344CB8AC3E}">
        <p14:creationId xmlns:p14="http://schemas.microsoft.com/office/powerpoint/2010/main" val="4271289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885FFA97-FD37-4A54-A2E3-0E1C2EE7C3A0}" type="datetimeFigureOut">
              <a:rPr lang="ar-IQ" smtClean="0"/>
              <a:t>08/06/1441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3AEF56A-41A2-4ED8-8CC9-1EBFAAB8B6A2}" type="slidenum">
              <a:rPr lang="ar-IQ" smtClean="0"/>
              <a:t>‹#›</a:t>
            </a:fld>
            <a:endParaRPr lang="ar-IQ"/>
          </a:p>
        </p:txBody>
      </p:sp>
    </p:spTree>
    <p:extLst>
      <p:ext uri="{BB962C8B-B14F-4D97-AF65-F5344CB8AC3E}">
        <p14:creationId xmlns:p14="http://schemas.microsoft.com/office/powerpoint/2010/main" val="4087191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885FFA97-FD37-4A54-A2E3-0E1C2EE7C3A0}" type="datetimeFigureOut">
              <a:rPr lang="ar-IQ" smtClean="0"/>
              <a:t>08/06/1441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3AEF56A-41A2-4ED8-8CC9-1EBFAAB8B6A2}" type="slidenum">
              <a:rPr lang="ar-IQ" smtClean="0"/>
              <a:t>‹#›</a:t>
            </a:fld>
            <a:endParaRPr lang="ar-IQ"/>
          </a:p>
        </p:txBody>
      </p:sp>
    </p:spTree>
    <p:extLst>
      <p:ext uri="{BB962C8B-B14F-4D97-AF65-F5344CB8AC3E}">
        <p14:creationId xmlns:p14="http://schemas.microsoft.com/office/powerpoint/2010/main" val="1497392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5FFA97-FD37-4A54-A2E3-0E1C2EE7C3A0}" type="datetimeFigureOut">
              <a:rPr lang="ar-IQ" smtClean="0"/>
              <a:t>08/06/1441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3AEF56A-41A2-4ED8-8CC9-1EBFAAB8B6A2}" type="slidenum">
              <a:rPr lang="ar-IQ" smtClean="0"/>
              <a:t>‹#›</a:t>
            </a:fld>
            <a:endParaRPr lang="ar-IQ"/>
          </a:p>
        </p:txBody>
      </p:sp>
    </p:spTree>
    <p:extLst>
      <p:ext uri="{BB962C8B-B14F-4D97-AF65-F5344CB8AC3E}">
        <p14:creationId xmlns:p14="http://schemas.microsoft.com/office/powerpoint/2010/main" val="3236848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5FFA97-FD37-4A54-A2E3-0E1C2EE7C3A0}" type="datetimeFigureOut">
              <a:rPr lang="ar-IQ" smtClean="0"/>
              <a:t>08/06/1441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3AEF56A-41A2-4ED8-8CC9-1EBFAAB8B6A2}" type="slidenum">
              <a:rPr lang="ar-IQ" smtClean="0"/>
              <a:t>‹#›</a:t>
            </a:fld>
            <a:endParaRPr lang="ar-IQ"/>
          </a:p>
        </p:txBody>
      </p:sp>
    </p:spTree>
    <p:extLst>
      <p:ext uri="{BB962C8B-B14F-4D97-AF65-F5344CB8AC3E}">
        <p14:creationId xmlns:p14="http://schemas.microsoft.com/office/powerpoint/2010/main" val="3293389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5FFA97-FD37-4A54-A2E3-0E1C2EE7C3A0}" type="datetimeFigureOut">
              <a:rPr lang="ar-IQ" smtClean="0"/>
              <a:t>08/06/1441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3AEF56A-41A2-4ED8-8CC9-1EBFAAB8B6A2}" type="slidenum">
              <a:rPr lang="ar-IQ" smtClean="0"/>
              <a:t>‹#›</a:t>
            </a:fld>
            <a:endParaRPr lang="ar-IQ"/>
          </a:p>
        </p:txBody>
      </p:sp>
    </p:spTree>
    <p:extLst>
      <p:ext uri="{BB962C8B-B14F-4D97-AF65-F5344CB8AC3E}">
        <p14:creationId xmlns:p14="http://schemas.microsoft.com/office/powerpoint/2010/main" val="2972846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0000"/>
            <a:lum/>
          </a:blip>
          <a:srcRect/>
          <a:stretch>
            <a:fillRect t="-39000" b="-39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85FFA97-FD37-4A54-A2E3-0E1C2EE7C3A0}" type="datetimeFigureOut">
              <a:rPr lang="ar-IQ" smtClean="0"/>
              <a:t>08/06/1441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3AEF56A-41A2-4ED8-8CC9-1EBFAAB8B6A2}" type="slidenum">
              <a:rPr lang="ar-IQ" smtClean="0"/>
              <a:t>‹#›</a:t>
            </a:fld>
            <a:endParaRPr lang="ar-IQ"/>
          </a:p>
        </p:txBody>
      </p:sp>
    </p:spTree>
    <p:extLst>
      <p:ext uri="{BB962C8B-B14F-4D97-AF65-F5344CB8AC3E}">
        <p14:creationId xmlns:p14="http://schemas.microsoft.com/office/powerpoint/2010/main" val="20860070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صناعة الضيافة الحديثة</a:t>
            </a:r>
            <a:endParaRPr lang="ar-IQ" dirty="0"/>
          </a:p>
        </p:txBody>
      </p:sp>
      <p:sp>
        <p:nvSpPr>
          <p:cNvPr id="3" name="Subtitle 2"/>
          <p:cNvSpPr>
            <a:spLocks noGrp="1"/>
          </p:cNvSpPr>
          <p:nvPr>
            <p:ph type="subTitle" idx="1"/>
          </p:nvPr>
        </p:nvSpPr>
        <p:spPr>
          <a:xfrm>
            <a:off x="20960" y="5445224"/>
            <a:ext cx="6400800" cy="766936"/>
          </a:xfrm>
        </p:spPr>
        <p:txBody>
          <a:bodyPr/>
          <a:lstStyle/>
          <a:p>
            <a:r>
              <a:rPr lang="ar-IQ" dirty="0" smtClean="0">
                <a:solidFill>
                  <a:srgbClr val="FF0000"/>
                </a:solidFill>
              </a:rPr>
              <a:t>م.م رؤى طارق كمال </a:t>
            </a:r>
            <a:endParaRPr lang="ar-IQ" dirty="0">
              <a:solidFill>
                <a:srgbClr val="FF0000"/>
              </a:solidFill>
            </a:endParaRPr>
          </a:p>
        </p:txBody>
      </p:sp>
    </p:spTree>
    <p:extLst>
      <p:ext uri="{BB962C8B-B14F-4D97-AF65-F5344CB8AC3E}">
        <p14:creationId xmlns:p14="http://schemas.microsoft.com/office/powerpoint/2010/main" val="3561569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r>
              <a:rPr lang="ar-IQ" b="0" i="0" dirty="0" smtClean="0">
                <a:solidFill>
                  <a:srgbClr val="0C0C0D"/>
                </a:solidFill>
                <a:effectLst/>
                <a:latin typeface="Tahoma"/>
              </a:rPr>
              <a:t>ماهو مفهموم الضيافة؟</a:t>
            </a:r>
            <a:r>
              <a:rPr lang="ar-IQ" dirty="0" smtClean="0"/>
              <a:t/>
            </a:r>
            <a:br>
              <a:rPr lang="ar-IQ" dirty="0" smtClean="0"/>
            </a:br>
            <a:r>
              <a:rPr lang="ar-IQ" b="0" i="0" dirty="0" smtClean="0">
                <a:solidFill>
                  <a:srgbClr val="0C0C0D"/>
                </a:solidFill>
                <a:effectLst/>
                <a:latin typeface="Tahoma"/>
              </a:rPr>
              <a:t>طبقا لقاموس اكسفورد فان الضيافة </a:t>
            </a:r>
            <a:r>
              <a:rPr lang="en-US" b="0" i="0" dirty="0" smtClean="0">
                <a:solidFill>
                  <a:srgbClr val="0C0C0D"/>
                </a:solidFill>
                <a:effectLst/>
                <a:latin typeface="Tahoma"/>
              </a:rPr>
              <a:t>hospitality </a:t>
            </a:r>
            <a:r>
              <a:rPr lang="ar-IQ" b="0" i="0" dirty="0" smtClean="0">
                <a:solidFill>
                  <a:srgbClr val="0C0C0D"/>
                </a:solidFill>
                <a:effectLst/>
                <a:latin typeface="Tahoma"/>
              </a:rPr>
              <a:t>تعنى استقبال الزائرين او المسافرين والترفيه عنهم بكل رحب وسعة وكلمة ضيافة مشتقة من الاصل اليونانى </a:t>
            </a:r>
            <a:r>
              <a:rPr lang="en-US" b="0" i="0" dirty="0" smtClean="0">
                <a:solidFill>
                  <a:srgbClr val="0C0C0D"/>
                </a:solidFill>
                <a:effectLst/>
                <a:latin typeface="Tahoma"/>
              </a:rPr>
              <a:t>hospice </a:t>
            </a:r>
            <a:r>
              <a:rPr lang="ar-IQ" b="0" i="0" dirty="0" smtClean="0">
                <a:solidFill>
                  <a:srgbClr val="0C0C0D"/>
                </a:solidFill>
                <a:effectLst/>
                <a:latin typeface="Tahoma"/>
              </a:rPr>
              <a:t>وتعنى نزل للفقراء او الرحالة. ويمكن اعتبار الضيافة ضمن اقدم الوظائف التى اهتم بها الانسان حيث تعنى الاهتمام بالضيف او النزيل والعمل على توفير الراحة له.</a:t>
            </a:r>
            <a:r>
              <a:rPr lang="ar-IQ" dirty="0" smtClean="0"/>
              <a:t/>
            </a:r>
            <a:br>
              <a:rPr lang="ar-IQ" dirty="0" smtClean="0"/>
            </a:br>
            <a:r>
              <a:rPr lang="ar-IQ" b="0" i="0" dirty="0" smtClean="0">
                <a:solidFill>
                  <a:srgbClr val="0C0C0D"/>
                </a:solidFill>
                <a:effectLst/>
                <a:latin typeface="Tahoma"/>
              </a:rPr>
              <a:t>شركات الادارة المحترفة:-</a:t>
            </a:r>
            <a:r>
              <a:rPr lang="ar-IQ" dirty="0" smtClean="0"/>
              <a:t/>
            </a:r>
            <a:br>
              <a:rPr lang="ar-IQ" dirty="0" smtClean="0"/>
            </a:br>
            <a:r>
              <a:rPr lang="ar-IQ" b="0" i="0" dirty="0" smtClean="0">
                <a:solidFill>
                  <a:srgbClr val="0C0C0D"/>
                </a:solidFill>
                <a:effectLst/>
                <a:latin typeface="Tahoma"/>
              </a:rPr>
              <a:t>بتطور صناعة السياحة بعد الحرب العالمية الثانية وظهور سياحة الجماهير نتيجة لتغير الخريطة السياسية للعالم لاسيما فى اوربا وتكون النقابات والاتحادات وتطور صناعة الطائرات وظهور الانواع العريضة ذات السعة الكبيرة مما ادى لانخفاض تكلفة النقل الجوى وعليه فانه نتيجة لسن قوانين العمل وتحديد ساعاتة وحق العاملين فى اجازات اسبوعية وسنوية وارتفاع دخولهم زادت الحاجة الى السفر وزيارة البلاد المحيطة سواء كان ذلك بغرض الترفيه او الاستجمام او لاهداف ثقافية وغيرها. ونتيجة للنمو المضطرد فى حركة السياحة ظهرت الحاجة الى اماكن اقامة فى المقاصد السياحية ذات مستويات مختلفة لذا نمت حركة انشاء الفنادق الضخمة ذات الغرف المتعددة وبمستويات مختلفة تناسب رغبات السائحين الاثرياء منهم ومتوسطى الدخل</a:t>
            </a:r>
            <a:endParaRPr lang="ar-IQ" dirty="0"/>
          </a:p>
        </p:txBody>
      </p:sp>
    </p:spTree>
    <p:extLst>
      <p:ext uri="{BB962C8B-B14F-4D97-AF65-F5344CB8AC3E}">
        <p14:creationId xmlns:p14="http://schemas.microsoft.com/office/powerpoint/2010/main" val="3415139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lvl="0" indent="0">
              <a:buNone/>
            </a:pPr>
            <a:r>
              <a:rPr lang="ar-IQ" sz="2000" dirty="0">
                <a:solidFill>
                  <a:srgbClr val="0C0C0D"/>
                </a:solidFill>
                <a:latin typeface="Tahoma"/>
              </a:rPr>
              <a:t>ووجد ملاك الفنادق انهم فى حاجة الى استئجار ادارة محترفة تدير ممتلكاتهم واول ما ظهر هذا الاتجاه بوضوح كان فى الولايات المتحدة فى بداية الخمسينات وانتشر بعد ذلك الى بقية دول العالم ومما هو جدير بالذكر ان التقدم السريع فى حركة السفر علاوة على كبر حجم الاستثمارات فى صناعة الفنادق والتملك الجماعى لها ادى الى استقلال الملكية عن الادارة وظهور شركات متخصصة فى الادارة الفندقية.</a:t>
            </a:r>
            <a:r>
              <a:rPr lang="ar-IQ" sz="2000" dirty="0">
                <a:solidFill>
                  <a:prstClr val="black"/>
                </a:solidFill>
              </a:rPr>
              <a:t/>
            </a:r>
            <a:br>
              <a:rPr lang="ar-IQ" sz="2000" dirty="0">
                <a:solidFill>
                  <a:prstClr val="black"/>
                </a:solidFill>
              </a:rPr>
            </a:br>
            <a:r>
              <a:rPr lang="ar-IQ" sz="2000" dirty="0">
                <a:solidFill>
                  <a:srgbClr val="0C0C0D"/>
                </a:solidFill>
                <a:latin typeface="Tahoma"/>
              </a:rPr>
              <a:t>ويمكن تلخيص مزايا شركات الادارة الفندقية المحترفة فيما يلى:-</a:t>
            </a:r>
            <a:r>
              <a:rPr lang="ar-IQ" sz="2000" dirty="0">
                <a:solidFill>
                  <a:prstClr val="black"/>
                </a:solidFill>
              </a:rPr>
              <a:t/>
            </a:r>
            <a:br>
              <a:rPr lang="ar-IQ" sz="2000" dirty="0">
                <a:solidFill>
                  <a:prstClr val="black"/>
                </a:solidFill>
              </a:rPr>
            </a:br>
            <a:r>
              <a:rPr lang="ar-IQ" sz="2000" dirty="0">
                <a:solidFill>
                  <a:srgbClr val="0C0C0D"/>
                </a:solidFill>
                <a:latin typeface="Tahoma"/>
              </a:rPr>
              <a:t>1- وضع نظم واجراءات تشغيل ثابتة لمرافق الفندق تتضمن حسن سير العمل وجودة الخدمة الفندقية.</a:t>
            </a:r>
            <a:r>
              <a:rPr lang="ar-IQ" sz="2000" dirty="0">
                <a:solidFill>
                  <a:prstClr val="black"/>
                </a:solidFill>
              </a:rPr>
              <a:t/>
            </a:r>
            <a:br>
              <a:rPr lang="ar-IQ" sz="2000" dirty="0">
                <a:solidFill>
                  <a:prstClr val="black"/>
                </a:solidFill>
              </a:rPr>
            </a:br>
            <a:r>
              <a:rPr lang="ar-IQ" sz="2000" dirty="0">
                <a:solidFill>
                  <a:srgbClr val="0C0C0D"/>
                </a:solidFill>
                <a:latin typeface="Tahoma"/>
              </a:rPr>
              <a:t>2- تطبيق نظم فعالة فى التسويق والترويج.</a:t>
            </a:r>
            <a:r>
              <a:rPr lang="ar-IQ" sz="2000" dirty="0">
                <a:solidFill>
                  <a:prstClr val="black"/>
                </a:solidFill>
              </a:rPr>
              <a:t/>
            </a:r>
            <a:br>
              <a:rPr lang="ar-IQ" sz="2000" dirty="0">
                <a:solidFill>
                  <a:prstClr val="black"/>
                </a:solidFill>
              </a:rPr>
            </a:br>
            <a:r>
              <a:rPr lang="ar-IQ" sz="2000" dirty="0">
                <a:solidFill>
                  <a:srgbClr val="0C0C0D"/>
                </a:solidFill>
                <a:latin typeface="Tahoma"/>
              </a:rPr>
              <a:t>3- استفادة الفنادق من خدمات الحجز المركزى الخاص بشركة الادارة.</a:t>
            </a:r>
            <a:r>
              <a:rPr lang="ar-IQ" sz="2000" dirty="0">
                <a:solidFill>
                  <a:prstClr val="black"/>
                </a:solidFill>
              </a:rPr>
              <a:t/>
            </a:r>
            <a:br>
              <a:rPr lang="ar-IQ" sz="2000" dirty="0">
                <a:solidFill>
                  <a:prstClr val="black"/>
                </a:solidFill>
              </a:rPr>
            </a:br>
            <a:r>
              <a:rPr lang="ar-IQ" sz="2000" dirty="0">
                <a:solidFill>
                  <a:srgbClr val="0C0C0D"/>
                </a:solidFill>
                <a:latin typeface="Tahoma"/>
              </a:rPr>
              <a:t>4- توظيف افضل العناصر المؤهلة ذات الخبرة العالية.</a:t>
            </a:r>
            <a:r>
              <a:rPr lang="ar-IQ" sz="2000" dirty="0">
                <a:solidFill>
                  <a:prstClr val="black"/>
                </a:solidFill>
              </a:rPr>
              <a:t/>
            </a:r>
            <a:br>
              <a:rPr lang="ar-IQ" sz="2000" dirty="0">
                <a:solidFill>
                  <a:prstClr val="black"/>
                </a:solidFill>
              </a:rPr>
            </a:br>
            <a:r>
              <a:rPr lang="ar-IQ" sz="2000" dirty="0">
                <a:solidFill>
                  <a:srgbClr val="0C0C0D"/>
                </a:solidFill>
                <a:latin typeface="Tahoma"/>
              </a:rPr>
              <a:t>5- خفض تكلفة الشراء والحصول على اسعار مناسبة.</a:t>
            </a:r>
            <a:r>
              <a:rPr lang="ar-IQ" sz="2000" dirty="0">
                <a:solidFill>
                  <a:prstClr val="black"/>
                </a:solidFill>
              </a:rPr>
              <a:t/>
            </a:r>
            <a:br>
              <a:rPr lang="ar-IQ" sz="2000" dirty="0">
                <a:solidFill>
                  <a:prstClr val="black"/>
                </a:solidFill>
              </a:rPr>
            </a:br>
            <a:r>
              <a:rPr lang="ar-IQ" sz="2000" dirty="0">
                <a:solidFill>
                  <a:srgbClr val="0C0C0D"/>
                </a:solidFill>
                <a:latin typeface="Tahoma"/>
              </a:rPr>
              <a:t>6- وضع نظم تدريب مناسبة للوظائف المختلفة وتوسيع فرص ترقى العاملين فى سلم وظائف الشركة.</a:t>
            </a:r>
            <a:r>
              <a:rPr lang="ar-IQ" sz="2000" dirty="0">
                <a:solidFill>
                  <a:prstClr val="black"/>
                </a:solidFill>
              </a:rPr>
              <a:t/>
            </a:r>
            <a:br>
              <a:rPr lang="ar-IQ" sz="2000" dirty="0">
                <a:solidFill>
                  <a:prstClr val="black"/>
                </a:solidFill>
              </a:rPr>
            </a:br>
            <a:r>
              <a:rPr lang="ar-IQ" sz="2000" dirty="0">
                <a:solidFill>
                  <a:srgbClr val="0C0C0D"/>
                </a:solidFill>
                <a:latin typeface="Tahoma"/>
              </a:rPr>
              <a:t>7- خفض تكلفة الدعاية والاعلان نتيجة لتوحيد اسم الشركة على الفنادق المختلفة.</a:t>
            </a:r>
            <a:endParaRPr lang="ar-IQ" sz="2000" dirty="0">
              <a:solidFill>
                <a:prstClr val="black"/>
              </a:solidFill>
            </a:endParaRPr>
          </a:p>
          <a:p>
            <a:pPr marL="0" indent="0">
              <a:buNone/>
            </a:pPr>
            <a:endParaRPr lang="ar-IQ" dirty="0"/>
          </a:p>
        </p:txBody>
      </p:sp>
    </p:spTree>
    <p:extLst>
      <p:ext uri="{BB962C8B-B14F-4D97-AF65-F5344CB8AC3E}">
        <p14:creationId xmlns:p14="http://schemas.microsoft.com/office/powerpoint/2010/main" val="20856653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77</Words>
  <Application>Microsoft Office PowerPoint</Application>
  <PresentationFormat>On-screen Show (4:3)</PresentationFormat>
  <Paragraphs>4</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صناعة الضيافة الحديثة</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صناعة الضيافة الحديثة</dc:title>
  <dc:creator>Ruaa</dc:creator>
  <cp:lastModifiedBy>Ruaa</cp:lastModifiedBy>
  <cp:revision>1</cp:revision>
  <dcterms:created xsi:type="dcterms:W3CDTF">2020-02-02T18:12:44Z</dcterms:created>
  <dcterms:modified xsi:type="dcterms:W3CDTF">2020-02-02T18:15:31Z</dcterms:modified>
</cp:coreProperties>
</file>