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1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6F35CC88-CB8B-4EC5-B54F-CD3FFD5D7686}" type="datetimeFigureOut">
              <a:rPr lang="ar-IQ" smtClean="0"/>
              <a:t>08/06/1441</a:t>
            </a:fld>
            <a:endParaRPr lang="ar-IQ"/>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ar-IQ"/>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07E874CD-DD44-4730-94BF-CB54C2F0A858}"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F35CC88-CB8B-4EC5-B54F-CD3FFD5D7686}" type="datetimeFigureOut">
              <a:rPr lang="ar-IQ" smtClean="0"/>
              <a:t>08/06/1441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7E874CD-DD44-4730-94BF-CB54C2F0A858}"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F35CC88-CB8B-4EC5-B54F-CD3FFD5D7686}" type="datetimeFigureOut">
              <a:rPr lang="ar-IQ" smtClean="0"/>
              <a:t>08/06/1441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7E874CD-DD44-4730-94BF-CB54C2F0A858}"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6F35CC88-CB8B-4EC5-B54F-CD3FFD5D7686}" type="datetimeFigureOut">
              <a:rPr lang="ar-IQ" smtClean="0"/>
              <a:t>08/06/1441</a:t>
            </a:fld>
            <a:endParaRPr lang="ar-IQ"/>
          </a:p>
        </p:txBody>
      </p:sp>
      <p:sp>
        <p:nvSpPr>
          <p:cNvPr id="5" name="Footer Placeholder 4"/>
          <p:cNvSpPr>
            <a:spLocks noGrp="1"/>
          </p:cNvSpPr>
          <p:nvPr>
            <p:ph type="ftr" sz="quarter" idx="11"/>
          </p:nvPr>
        </p:nvSpPr>
        <p:spPr>
          <a:xfrm>
            <a:off x="457200" y="6480969"/>
            <a:ext cx="4260056" cy="300831"/>
          </a:xfrm>
        </p:spPr>
        <p:txBody>
          <a:bodyPr/>
          <a:lstStyle/>
          <a:p>
            <a:endParaRPr lang="ar-IQ"/>
          </a:p>
        </p:txBody>
      </p:sp>
      <p:sp>
        <p:nvSpPr>
          <p:cNvPr id="6" name="Slide Number Placeholder 5"/>
          <p:cNvSpPr>
            <a:spLocks noGrp="1"/>
          </p:cNvSpPr>
          <p:nvPr>
            <p:ph type="sldNum" sz="quarter" idx="12"/>
          </p:nvPr>
        </p:nvSpPr>
        <p:spPr/>
        <p:txBody>
          <a:bodyPr/>
          <a:lstStyle/>
          <a:p>
            <a:fld id="{07E874CD-DD44-4730-94BF-CB54C2F0A858}"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6F35CC88-CB8B-4EC5-B54F-CD3FFD5D7686}" type="datetimeFigureOut">
              <a:rPr lang="ar-IQ" smtClean="0"/>
              <a:t>08/06/1441</a:t>
            </a:fld>
            <a:endParaRPr lang="ar-IQ"/>
          </a:p>
        </p:txBody>
      </p:sp>
      <p:sp>
        <p:nvSpPr>
          <p:cNvPr id="5" name="Footer Placeholder 4"/>
          <p:cNvSpPr>
            <a:spLocks noGrp="1"/>
          </p:cNvSpPr>
          <p:nvPr>
            <p:ph type="ftr" sz="quarter" idx="11"/>
          </p:nvPr>
        </p:nvSpPr>
        <p:spPr>
          <a:xfrm>
            <a:off x="2619376" y="6480969"/>
            <a:ext cx="4260056" cy="300831"/>
          </a:xfrm>
        </p:spPr>
        <p:txBody>
          <a:bodyPr/>
          <a:lstStyle/>
          <a:p>
            <a:endParaRPr lang="ar-IQ"/>
          </a:p>
        </p:txBody>
      </p:sp>
      <p:sp>
        <p:nvSpPr>
          <p:cNvPr id="6" name="Slide Number Placeholder 5"/>
          <p:cNvSpPr>
            <a:spLocks noGrp="1"/>
          </p:cNvSpPr>
          <p:nvPr>
            <p:ph type="sldNum" sz="quarter" idx="12"/>
          </p:nvPr>
        </p:nvSpPr>
        <p:spPr>
          <a:xfrm>
            <a:off x="8451056" y="809624"/>
            <a:ext cx="502920" cy="300831"/>
          </a:xfrm>
        </p:spPr>
        <p:txBody>
          <a:bodyPr/>
          <a:lstStyle/>
          <a:p>
            <a:fld id="{07E874CD-DD44-4730-94BF-CB54C2F0A858}" type="slidenum">
              <a:rPr lang="ar-IQ" smtClean="0"/>
              <a:t>‹#›</a:t>
            </a:fld>
            <a:endParaRPr lang="ar-IQ"/>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6F35CC88-CB8B-4EC5-B54F-CD3FFD5D7686}" type="datetimeFigureOut">
              <a:rPr lang="ar-IQ" smtClean="0"/>
              <a:t>08/06/1441</a:t>
            </a:fld>
            <a:endParaRPr lang="ar-IQ"/>
          </a:p>
        </p:txBody>
      </p:sp>
      <p:sp>
        <p:nvSpPr>
          <p:cNvPr id="6" name="Footer Placeholder 5"/>
          <p:cNvSpPr>
            <a:spLocks noGrp="1"/>
          </p:cNvSpPr>
          <p:nvPr>
            <p:ph type="ftr" sz="quarter" idx="11"/>
          </p:nvPr>
        </p:nvSpPr>
        <p:spPr>
          <a:xfrm>
            <a:off x="457200" y="6480969"/>
            <a:ext cx="4260056" cy="301752"/>
          </a:xfrm>
        </p:spPr>
        <p:txBody>
          <a:bodyPr/>
          <a:lstStyle/>
          <a:p>
            <a:endParaRPr lang="ar-IQ"/>
          </a:p>
        </p:txBody>
      </p:sp>
      <p:sp>
        <p:nvSpPr>
          <p:cNvPr id="7" name="Slide Number Placeholder 6"/>
          <p:cNvSpPr>
            <a:spLocks noGrp="1"/>
          </p:cNvSpPr>
          <p:nvPr>
            <p:ph type="sldNum" sz="quarter" idx="12"/>
          </p:nvPr>
        </p:nvSpPr>
        <p:spPr>
          <a:xfrm>
            <a:off x="7589520" y="6480969"/>
            <a:ext cx="502920" cy="301752"/>
          </a:xfrm>
        </p:spPr>
        <p:txBody>
          <a:bodyPr/>
          <a:lstStyle/>
          <a:p>
            <a:fld id="{07E874CD-DD44-4730-94BF-CB54C2F0A858}"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6F35CC88-CB8B-4EC5-B54F-CD3FFD5D7686}" type="datetimeFigureOut">
              <a:rPr lang="ar-IQ" smtClean="0"/>
              <a:t>08/06/1441</a:t>
            </a:fld>
            <a:endParaRPr lang="ar-IQ"/>
          </a:p>
        </p:txBody>
      </p:sp>
      <p:sp>
        <p:nvSpPr>
          <p:cNvPr id="8" name="Footer Placeholder 7"/>
          <p:cNvSpPr>
            <a:spLocks noGrp="1"/>
          </p:cNvSpPr>
          <p:nvPr>
            <p:ph type="ftr" sz="quarter" idx="11"/>
          </p:nvPr>
        </p:nvSpPr>
        <p:spPr>
          <a:xfrm>
            <a:off x="457200" y="6480969"/>
            <a:ext cx="4261104" cy="301752"/>
          </a:xfrm>
        </p:spPr>
        <p:txBody>
          <a:bodyPr/>
          <a:lstStyle/>
          <a:p>
            <a:endParaRPr lang="ar-IQ"/>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07E874CD-DD44-4730-94BF-CB54C2F0A858}"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F35CC88-CB8B-4EC5-B54F-CD3FFD5D7686}" type="datetimeFigureOut">
              <a:rPr lang="ar-IQ" smtClean="0"/>
              <a:t>08/06/1441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07E874CD-DD44-4730-94BF-CB54C2F0A858}"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6F35CC88-CB8B-4EC5-B54F-CD3FFD5D7686}" type="datetimeFigureOut">
              <a:rPr lang="ar-IQ" smtClean="0"/>
              <a:t>08/06/1441</a:t>
            </a:fld>
            <a:endParaRPr lang="ar-IQ"/>
          </a:p>
        </p:txBody>
      </p:sp>
      <p:sp>
        <p:nvSpPr>
          <p:cNvPr id="3" name="Footer Placeholder 2"/>
          <p:cNvSpPr>
            <a:spLocks noGrp="1"/>
          </p:cNvSpPr>
          <p:nvPr>
            <p:ph type="ftr" sz="quarter" idx="11"/>
          </p:nvPr>
        </p:nvSpPr>
        <p:spPr>
          <a:xfrm>
            <a:off x="457200" y="6481890"/>
            <a:ext cx="4260056" cy="300831"/>
          </a:xfrm>
        </p:spPr>
        <p:txBody>
          <a:bodyPr/>
          <a:lstStyle/>
          <a:p>
            <a:endParaRPr lang="ar-IQ"/>
          </a:p>
        </p:txBody>
      </p:sp>
      <p:sp>
        <p:nvSpPr>
          <p:cNvPr id="4" name="Slide Number Placeholder 3"/>
          <p:cNvSpPr>
            <a:spLocks noGrp="1"/>
          </p:cNvSpPr>
          <p:nvPr>
            <p:ph type="sldNum" sz="quarter" idx="12"/>
          </p:nvPr>
        </p:nvSpPr>
        <p:spPr>
          <a:xfrm>
            <a:off x="7589520" y="6480969"/>
            <a:ext cx="502920" cy="301752"/>
          </a:xfrm>
        </p:spPr>
        <p:txBody>
          <a:bodyPr/>
          <a:lstStyle/>
          <a:p>
            <a:fld id="{07E874CD-DD44-4730-94BF-CB54C2F0A858}"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6F35CC88-CB8B-4EC5-B54F-CD3FFD5D7686}" type="datetimeFigureOut">
              <a:rPr lang="ar-IQ" smtClean="0"/>
              <a:t>08/06/1441</a:t>
            </a:fld>
            <a:endParaRPr lang="ar-IQ"/>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ar-IQ"/>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07E874CD-DD44-4730-94BF-CB54C2F0A858}"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6F35CC88-CB8B-4EC5-B54F-CD3FFD5D7686}" type="datetimeFigureOut">
              <a:rPr lang="ar-IQ" smtClean="0"/>
              <a:t>08/06/1441</a:t>
            </a:fld>
            <a:endParaRPr lang="ar-IQ"/>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ar-IQ"/>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07E874CD-DD44-4730-94BF-CB54C2F0A858}"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6F35CC88-CB8B-4EC5-B54F-CD3FFD5D7686}" type="datetimeFigureOut">
              <a:rPr lang="ar-IQ" smtClean="0"/>
              <a:t>08/06/1441</a:t>
            </a:fld>
            <a:endParaRPr lang="ar-IQ"/>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ar-IQ"/>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07E874CD-DD44-4730-94BF-CB54C2F0A858}" type="slidenum">
              <a:rPr lang="ar-IQ" smtClean="0"/>
              <a:t>‹#›</a:t>
            </a:fld>
            <a:endParaRPr lang="ar-IQ"/>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eb.facebook.com/431855370191942/photos/a.915635735147234/2510783335632458/?type=3&amp;eid=ARAjUMiZENaHNGWj1ieyzCIgXVgJK5PEpBs0bsXEiEHsmFUoCc3M3XtRqwg8-NAkvMGiY0tXFZwb4ARc&amp;__xts__%5B0%5D=68.ARAKZBOJ7mBsC-qy4iUWf6THe7dH33KEuCs8L4TKBZQd9MEE6Jy-fz0noNTrrep0Kmv9Q4fLzNph1JGzdTwkbveL_aRxxLjwV1CvBs4FbLAzoHI_jJIC8vaCREn5rkYEmm3FH9yj5PI6oKn8sorvwkADRjiBIWjW4yOw1uXihms5XvRA7kyRsE2N9iXQ9hmUsrWGMHVgSjbyeMPg33zS5ciaxNtizEJ_BY2wUthx2_ugZKIrL7Lc_SEx6nd33jZrg5Z269XFKqjddJkicCUnvBIyq2kFaCncTbrtCsvSdTTpzO9OF2X1XGobZXOv9iZGUJ91g4acqyXR54bm4wO_XT3mbw&amp;__tn__=EHH-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صناعة الضيافة اليوم</a:t>
            </a:r>
            <a:endParaRPr lang="ar-IQ" dirty="0"/>
          </a:p>
        </p:txBody>
      </p:sp>
      <p:sp>
        <p:nvSpPr>
          <p:cNvPr id="3" name="Subtitle 2"/>
          <p:cNvSpPr>
            <a:spLocks noGrp="1"/>
          </p:cNvSpPr>
          <p:nvPr>
            <p:ph type="subTitle" idx="1"/>
          </p:nvPr>
        </p:nvSpPr>
        <p:spPr>
          <a:xfrm>
            <a:off x="539552" y="3429000"/>
            <a:ext cx="8062912" cy="1752600"/>
          </a:xfrm>
        </p:spPr>
        <p:txBody>
          <a:bodyPr/>
          <a:lstStyle/>
          <a:p>
            <a:r>
              <a:rPr lang="ar-IQ" dirty="0" smtClean="0"/>
              <a:t>م.م رؤى طارق كمال </a:t>
            </a:r>
            <a:endParaRPr lang="ar-IQ" dirty="0"/>
          </a:p>
        </p:txBody>
      </p:sp>
    </p:spTree>
    <p:extLst>
      <p:ext uri="{BB962C8B-B14F-4D97-AF65-F5344CB8AC3E}">
        <p14:creationId xmlns:p14="http://schemas.microsoft.com/office/powerpoint/2010/main" val="4028367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62500" lnSpcReduction="20000"/>
          </a:bodyPr>
          <a:lstStyle/>
          <a:p>
            <a:pPr algn="r" rtl="0"/>
            <a:r>
              <a:rPr lang="ar-IQ" b="0" i="0" dirty="0" smtClean="0">
                <a:effectLst/>
                <a:latin typeface="inherit"/>
              </a:rPr>
              <a:t>لاتجاهات الحديثة في خدمة الضيافة :</a:t>
            </a:r>
            <a:br>
              <a:rPr lang="ar-IQ" b="0" i="0" dirty="0" smtClean="0">
                <a:effectLst/>
                <a:latin typeface="inherit"/>
              </a:rPr>
            </a:br>
            <a:r>
              <a:rPr lang="ar-IQ" b="0" i="0" dirty="0" smtClean="0">
                <a:effectLst/>
                <a:latin typeface="inherit"/>
              </a:rPr>
              <a:t>لقد مرت صناعة الضيافة بالعديد من التغيرات خلال العقود الماضية مثل الاعتماد على التكنولوجيا والاتصالات الالكترونية او من ناحية تطوير الخدمات وتحسين نستوها من خلال توقع مايرغب العملاء والعمل على تحقيقه لهم.وهنا نورد بعض من الاتجاهات الحديثة فى صناعة الضيافة خلال السنوات القليلة الماضية :</a:t>
            </a:r>
            <a:br>
              <a:rPr lang="ar-IQ" b="0" i="0" dirty="0" smtClean="0">
                <a:effectLst/>
                <a:latin typeface="inherit"/>
              </a:rPr>
            </a:br>
            <a:r>
              <a:rPr lang="ar-IQ" b="0" i="0" dirty="0" smtClean="0">
                <a:effectLst/>
                <a:latin typeface="inherit"/>
              </a:rPr>
              <a:t>1- من احدث الاتجاهات فى الفنادق هو عمل المنتجع او المركز الصحي </a:t>
            </a:r>
            <a:r>
              <a:rPr lang="en-US" b="0" i="0" dirty="0" smtClean="0">
                <a:effectLst/>
                <a:latin typeface="inherit"/>
              </a:rPr>
              <a:t> </a:t>
            </a:r>
          </a:p>
          <a:p>
            <a:pPr algn="r" rtl="0"/>
            <a:r>
              <a:rPr lang="en-US" b="0" i="0" dirty="0" smtClean="0">
                <a:effectLst/>
                <a:latin typeface="inherit"/>
              </a:rPr>
              <a:t>spa</a:t>
            </a:r>
            <a:r>
              <a:rPr lang="ar-IQ" b="0" i="0" dirty="0" smtClean="0">
                <a:effectLst/>
                <a:latin typeface="inherit"/>
              </a:rPr>
              <a:t>الذي يشمل عمل المساج والساونا والجاكوزي وغيرها من الخدمات.</a:t>
            </a:r>
            <a:br>
              <a:rPr lang="ar-IQ" b="0" i="0" dirty="0" smtClean="0">
                <a:effectLst/>
                <a:latin typeface="inherit"/>
              </a:rPr>
            </a:br>
            <a:r>
              <a:rPr lang="ar-IQ" b="0" i="0" dirty="0" smtClean="0">
                <a:effectLst/>
                <a:latin typeface="inherit"/>
              </a:rPr>
              <a:t>2- توجه العديد من الشركات الى عقد اجتماعاتها ومناسبتها بالفنادق .</a:t>
            </a:r>
            <a:br>
              <a:rPr lang="ar-IQ" b="0" i="0" dirty="0" smtClean="0">
                <a:effectLst/>
                <a:latin typeface="inherit"/>
              </a:rPr>
            </a:br>
            <a:r>
              <a:rPr lang="ar-IQ" b="0" i="0" dirty="0" smtClean="0">
                <a:effectLst/>
                <a:latin typeface="inherit"/>
              </a:rPr>
              <a:t>3- توقع العملاء للفخامة فى اماكن الاقامة فقد اصبحت شاشات التلفزيون البلازما والمستلزمات الفخمة لدورات المياه بالغرفة ليست مقصورة علىي الفنادق الفخمة فقط .</a:t>
            </a:r>
            <a:br>
              <a:rPr lang="ar-IQ" b="0" i="0" dirty="0" smtClean="0">
                <a:effectLst/>
                <a:latin typeface="inherit"/>
              </a:rPr>
            </a:br>
            <a:r>
              <a:rPr lang="ar-IQ" b="0" i="0" dirty="0" smtClean="0">
                <a:effectLst/>
                <a:latin typeface="inherit"/>
              </a:rPr>
              <a:t>4- اصبح الان بمقدور اى شخص امتلاك كمبيوتر محمول ورغبته فى الدخول الى الانترنت فى مكان يكون فيه ,لذا فقد اصبحت خدمة الاتصال اللاسلكى بالانترنت مطلب رئيسي يجب توفره .</a:t>
            </a:r>
            <a:br>
              <a:rPr lang="ar-IQ" b="0" i="0" dirty="0" smtClean="0">
                <a:effectLst/>
                <a:latin typeface="inherit"/>
              </a:rPr>
            </a:br>
            <a:r>
              <a:rPr lang="ar-IQ" b="0" i="0" dirty="0" smtClean="0">
                <a:effectLst/>
                <a:latin typeface="inherit"/>
              </a:rPr>
              <a:t>5- زيادة الاعتماد على التصال المباشر بالعملاء خلال الانترنت عن التصل غير المباشر بهم باعتباره اقل تكلفة(ويقصد بالاتصال غير المباشر هو العتماد علي ما يسمى </a:t>
            </a:r>
            <a:r>
              <a:rPr lang="en-US" b="0" i="0" dirty="0" smtClean="0">
                <a:effectLst/>
                <a:latin typeface="inherit"/>
              </a:rPr>
              <a:t>global distribution system ,</a:t>
            </a:r>
            <a:r>
              <a:rPr lang="ar-IQ" b="0" i="0" dirty="0" smtClean="0">
                <a:effectLst/>
                <a:latin typeface="inherit"/>
              </a:rPr>
              <a:t>او الاتصال المباشر فهو عمل موقع خاص الفندق او شركة الطيران لعمل الحجوزات .</a:t>
            </a:r>
          </a:p>
          <a:p>
            <a:pPr algn="r" rtl="0"/>
            <a:r>
              <a:rPr lang="ar-IQ" b="0" i="0" dirty="0" smtClean="0">
                <a:effectLst/>
                <a:latin typeface="inherit"/>
              </a:rPr>
              <a:t>6- الاتجاه الى تطبيق الخدمة الذاتية فى صناعة الضيافة ,فنلاحظ العديد من شركات الطيران ومن خلال الاستخدام الامثل للتكنولوجيا اصبح كل عميل قادر على عمل الحجوزات دفع تكلفة السفر واختيار المقعد الذى يرغب الجلو سبه بالاضافة الى اختيار الوجب التى تناسبه وكل ذلك من دون تدخل من اى من العلين بشركة الطيران.</a:t>
            </a:r>
          </a:p>
          <a:p>
            <a:pPr algn="l" rtl="0"/>
            <a:r>
              <a:rPr lang="ar-IQ" b="0" i="0" u="none" strike="noStrike" dirty="0" smtClean="0">
                <a:effectLst/>
                <a:latin typeface="inherit"/>
                <a:hlinkClick r:id="rId2"/>
              </a:rPr>
              <a:t/>
            </a:r>
            <a:br>
              <a:rPr lang="ar-IQ" b="0" i="0" u="none" strike="noStrike" dirty="0" smtClean="0">
                <a:effectLst/>
                <a:latin typeface="inherit"/>
                <a:hlinkClick r:id="rId2"/>
              </a:rPr>
            </a:br>
            <a:endParaRPr lang="ar-IQ" dirty="0"/>
          </a:p>
        </p:txBody>
      </p:sp>
    </p:spTree>
    <p:extLst>
      <p:ext uri="{BB962C8B-B14F-4D97-AF65-F5344CB8AC3E}">
        <p14:creationId xmlns:p14="http://schemas.microsoft.com/office/powerpoint/2010/main" val="6988059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TotalTime>
  <Words>13</Words>
  <Application>Microsoft Office PowerPoint</Application>
  <PresentationFormat>On-screen Show (4:3)</PresentationFormat>
  <Paragraphs>6</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Verve</vt:lpstr>
      <vt:lpstr>صناعة الضيافة اليوم</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صناعة الضيافة اليوم</dc:title>
  <dc:creator>Ruaa</dc:creator>
  <cp:lastModifiedBy>Ruaa</cp:lastModifiedBy>
  <cp:revision>1</cp:revision>
  <dcterms:created xsi:type="dcterms:W3CDTF">2020-02-02T17:54:47Z</dcterms:created>
  <dcterms:modified xsi:type="dcterms:W3CDTF">2020-02-02T17:57:39Z</dcterms:modified>
</cp:coreProperties>
</file>