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10D07513-8FAC-426E-B306-A3CA393A35B6}" type="datetimeFigureOut">
              <a:rPr lang="ar-IQ" smtClean="0"/>
              <a:t>03/06/1441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571655-3118-43F5-B130-C114E8AEE698}" type="slidenum">
              <a:rPr lang="ar-IQ" smtClean="0"/>
              <a:t>‹#›</a:t>
            </a:fld>
            <a:endParaRPr lang="ar-IQ"/>
          </a:p>
        </p:txBody>
      </p:sp>
    </p:spTree>
    <p:extLst>
      <p:ext uri="{BB962C8B-B14F-4D97-AF65-F5344CB8AC3E}">
        <p14:creationId xmlns:p14="http://schemas.microsoft.com/office/powerpoint/2010/main" val="999041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0D07513-8FAC-426E-B306-A3CA393A35B6}" type="datetimeFigureOut">
              <a:rPr lang="ar-IQ" smtClean="0"/>
              <a:t>03/06/1441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571655-3118-43F5-B130-C114E8AEE698}" type="slidenum">
              <a:rPr lang="ar-IQ" smtClean="0"/>
              <a:t>‹#›</a:t>
            </a:fld>
            <a:endParaRPr lang="ar-IQ"/>
          </a:p>
        </p:txBody>
      </p:sp>
    </p:spTree>
    <p:extLst>
      <p:ext uri="{BB962C8B-B14F-4D97-AF65-F5344CB8AC3E}">
        <p14:creationId xmlns:p14="http://schemas.microsoft.com/office/powerpoint/2010/main" val="2830025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0D07513-8FAC-426E-B306-A3CA393A35B6}" type="datetimeFigureOut">
              <a:rPr lang="ar-IQ" smtClean="0"/>
              <a:t>03/06/1441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571655-3118-43F5-B130-C114E8AEE698}" type="slidenum">
              <a:rPr lang="ar-IQ" smtClean="0"/>
              <a:t>‹#›</a:t>
            </a:fld>
            <a:endParaRPr lang="ar-IQ"/>
          </a:p>
        </p:txBody>
      </p:sp>
    </p:spTree>
    <p:extLst>
      <p:ext uri="{BB962C8B-B14F-4D97-AF65-F5344CB8AC3E}">
        <p14:creationId xmlns:p14="http://schemas.microsoft.com/office/powerpoint/2010/main" val="421106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10D07513-8FAC-426E-B306-A3CA393A35B6}" type="datetimeFigureOut">
              <a:rPr lang="ar-IQ" smtClean="0"/>
              <a:t>03/06/1441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571655-3118-43F5-B130-C114E8AEE698}" type="slidenum">
              <a:rPr lang="ar-IQ" smtClean="0"/>
              <a:t>‹#›</a:t>
            </a:fld>
            <a:endParaRPr lang="ar-IQ"/>
          </a:p>
        </p:txBody>
      </p:sp>
    </p:spTree>
    <p:extLst>
      <p:ext uri="{BB962C8B-B14F-4D97-AF65-F5344CB8AC3E}">
        <p14:creationId xmlns:p14="http://schemas.microsoft.com/office/powerpoint/2010/main" val="667594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D07513-8FAC-426E-B306-A3CA393A35B6}" type="datetimeFigureOut">
              <a:rPr lang="ar-IQ" smtClean="0"/>
              <a:t>03/06/1441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D571655-3118-43F5-B130-C114E8AEE698}" type="slidenum">
              <a:rPr lang="ar-IQ" smtClean="0"/>
              <a:t>‹#›</a:t>
            </a:fld>
            <a:endParaRPr lang="ar-IQ"/>
          </a:p>
        </p:txBody>
      </p:sp>
    </p:spTree>
    <p:extLst>
      <p:ext uri="{BB962C8B-B14F-4D97-AF65-F5344CB8AC3E}">
        <p14:creationId xmlns:p14="http://schemas.microsoft.com/office/powerpoint/2010/main" val="401913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10D07513-8FAC-426E-B306-A3CA393A35B6}" type="datetimeFigureOut">
              <a:rPr lang="ar-IQ" smtClean="0"/>
              <a:t>03/06/1441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D571655-3118-43F5-B130-C114E8AEE698}" type="slidenum">
              <a:rPr lang="ar-IQ" smtClean="0"/>
              <a:t>‹#›</a:t>
            </a:fld>
            <a:endParaRPr lang="ar-IQ"/>
          </a:p>
        </p:txBody>
      </p:sp>
    </p:spTree>
    <p:extLst>
      <p:ext uri="{BB962C8B-B14F-4D97-AF65-F5344CB8AC3E}">
        <p14:creationId xmlns:p14="http://schemas.microsoft.com/office/powerpoint/2010/main" val="143066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10D07513-8FAC-426E-B306-A3CA393A35B6}" type="datetimeFigureOut">
              <a:rPr lang="ar-IQ" smtClean="0"/>
              <a:t>03/06/1441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D571655-3118-43F5-B130-C114E8AEE698}" type="slidenum">
              <a:rPr lang="ar-IQ" smtClean="0"/>
              <a:t>‹#›</a:t>
            </a:fld>
            <a:endParaRPr lang="ar-IQ"/>
          </a:p>
        </p:txBody>
      </p:sp>
    </p:spTree>
    <p:extLst>
      <p:ext uri="{BB962C8B-B14F-4D97-AF65-F5344CB8AC3E}">
        <p14:creationId xmlns:p14="http://schemas.microsoft.com/office/powerpoint/2010/main" val="937043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10D07513-8FAC-426E-B306-A3CA393A35B6}" type="datetimeFigureOut">
              <a:rPr lang="ar-IQ" smtClean="0"/>
              <a:t>03/06/1441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D571655-3118-43F5-B130-C114E8AEE698}" type="slidenum">
              <a:rPr lang="ar-IQ" smtClean="0"/>
              <a:t>‹#›</a:t>
            </a:fld>
            <a:endParaRPr lang="ar-IQ"/>
          </a:p>
        </p:txBody>
      </p:sp>
    </p:spTree>
    <p:extLst>
      <p:ext uri="{BB962C8B-B14F-4D97-AF65-F5344CB8AC3E}">
        <p14:creationId xmlns:p14="http://schemas.microsoft.com/office/powerpoint/2010/main" val="118185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D07513-8FAC-426E-B306-A3CA393A35B6}" type="datetimeFigureOut">
              <a:rPr lang="ar-IQ" smtClean="0"/>
              <a:t>03/06/1441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D571655-3118-43F5-B130-C114E8AEE698}" type="slidenum">
              <a:rPr lang="ar-IQ" smtClean="0"/>
              <a:t>‹#›</a:t>
            </a:fld>
            <a:endParaRPr lang="ar-IQ"/>
          </a:p>
        </p:txBody>
      </p:sp>
    </p:spTree>
    <p:extLst>
      <p:ext uri="{BB962C8B-B14F-4D97-AF65-F5344CB8AC3E}">
        <p14:creationId xmlns:p14="http://schemas.microsoft.com/office/powerpoint/2010/main" val="4090832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D07513-8FAC-426E-B306-A3CA393A35B6}" type="datetimeFigureOut">
              <a:rPr lang="ar-IQ" smtClean="0"/>
              <a:t>03/06/1441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D571655-3118-43F5-B130-C114E8AEE698}" type="slidenum">
              <a:rPr lang="ar-IQ" smtClean="0"/>
              <a:t>‹#›</a:t>
            </a:fld>
            <a:endParaRPr lang="ar-IQ"/>
          </a:p>
        </p:txBody>
      </p:sp>
    </p:spTree>
    <p:extLst>
      <p:ext uri="{BB962C8B-B14F-4D97-AF65-F5344CB8AC3E}">
        <p14:creationId xmlns:p14="http://schemas.microsoft.com/office/powerpoint/2010/main" val="2141179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D07513-8FAC-426E-B306-A3CA393A35B6}" type="datetimeFigureOut">
              <a:rPr lang="ar-IQ" smtClean="0"/>
              <a:t>03/06/1441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D571655-3118-43F5-B130-C114E8AEE698}" type="slidenum">
              <a:rPr lang="ar-IQ" smtClean="0"/>
              <a:t>‹#›</a:t>
            </a:fld>
            <a:endParaRPr lang="ar-IQ"/>
          </a:p>
        </p:txBody>
      </p:sp>
    </p:spTree>
    <p:extLst>
      <p:ext uri="{BB962C8B-B14F-4D97-AF65-F5344CB8AC3E}">
        <p14:creationId xmlns:p14="http://schemas.microsoft.com/office/powerpoint/2010/main" val="246831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0D07513-8FAC-426E-B306-A3CA393A35B6}" type="datetimeFigureOut">
              <a:rPr lang="ar-IQ" smtClean="0"/>
              <a:t>03/06/1441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D571655-3118-43F5-B130-C114E8AEE698}" type="slidenum">
              <a:rPr lang="ar-IQ" smtClean="0"/>
              <a:t>‹#›</a:t>
            </a:fld>
            <a:endParaRPr lang="ar-IQ"/>
          </a:p>
        </p:txBody>
      </p:sp>
    </p:spTree>
    <p:extLst>
      <p:ext uri="{BB962C8B-B14F-4D97-AF65-F5344CB8AC3E}">
        <p14:creationId xmlns:p14="http://schemas.microsoft.com/office/powerpoint/2010/main" val="96707513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صناعة الضيافة الحديثة</a:t>
            </a:r>
            <a:endParaRPr lang="ar-IQ" dirty="0"/>
          </a:p>
        </p:txBody>
      </p:sp>
      <p:sp>
        <p:nvSpPr>
          <p:cNvPr id="3" name="Subtitle 2"/>
          <p:cNvSpPr>
            <a:spLocks noGrp="1"/>
          </p:cNvSpPr>
          <p:nvPr>
            <p:ph type="subTitle" idx="1"/>
          </p:nvPr>
        </p:nvSpPr>
        <p:spPr/>
        <p:txBody>
          <a:bodyPr/>
          <a:lstStyle/>
          <a:p>
            <a:r>
              <a:rPr lang="ar-IQ" dirty="0" smtClean="0"/>
              <a:t>م.م . رؤى طارق كمال التكمةجي</a:t>
            </a:r>
            <a:endParaRPr lang="ar-IQ"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rot="822383">
            <a:off x="734629" y="3202053"/>
            <a:ext cx="1414780" cy="2424430"/>
          </a:xfrm>
          <a:prstGeom prst="rect">
            <a:avLst/>
          </a:prstGeom>
          <a:noFill/>
          <a:ln>
            <a:noFill/>
          </a:ln>
        </p:spPr>
      </p:pic>
    </p:spTree>
    <p:extLst>
      <p:ext uri="{BB962C8B-B14F-4D97-AF65-F5344CB8AC3E}">
        <p14:creationId xmlns:p14="http://schemas.microsoft.com/office/powerpoint/2010/main" val="3743073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40000" lnSpcReduction="20000"/>
          </a:bodyPr>
          <a:lstStyle/>
          <a:p>
            <a:pPr marL="0" indent="0" algn="just">
              <a:lnSpc>
                <a:spcPct val="115000"/>
              </a:lnSpc>
              <a:spcAft>
                <a:spcPts val="1000"/>
              </a:spcAft>
              <a:buNone/>
            </a:pPr>
            <a:r>
              <a:rPr lang="ar-SA" dirty="0">
                <a:ea typeface="Times New Roman"/>
              </a:rPr>
              <a:t>أطلق عليها مساكن المحطة وهذا أدى بطبيعة الأمر إلى زيادة إقبال المسافرين على استخدام هذه النزل كمكان للإقامة .</a:t>
            </a:r>
            <a:endParaRPr lang="en-US" sz="2400" dirty="0">
              <a:ea typeface="Times New Roman"/>
              <a:cs typeface="Arial"/>
            </a:endParaRPr>
          </a:p>
          <a:p>
            <a:pPr marL="0" indent="0" algn="just">
              <a:lnSpc>
                <a:spcPct val="115000"/>
              </a:lnSpc>
              <a:spcAft>
                <a:spcPts val="1000"/>
              </a:spcAft>
              <a:buNone/>
            </a:pPr>
            <a:r>
              <a:rPr lang="ar-SA" dirty="0">
                <a:ea typeface="Times New Roman"/>
              </a:rPr>
              <a:t>مما لاشك فيه أن غريزة السفر والتنقل هي من أحد الغرائز الإنسانية المتواجدة للعديد من الأفراد وأصبح واقع السفر والتنقل لتحقيق أهداف معينة أهمها إشباع رغبة أو الوصول إلى هدف محدد مثل الترفيه والاسترخاء أو لإتمام العديد من الأعمال التجارية أو للتعلم أو القيام بالدراسات الجغرافية والاستكشافية وقد ساعد ذلك كله في تطور وإثراء صناعة الضيافة والتوسع في إنشاء الفنادق ومن جانب آخر ساعد على ذلك التطور السريع في إنشاء الطرق ووسائل الانتقال التي تحولت على مر التاريخ من استخدام الدواب كالخيل والجمال إلى استخدام المراكب والسفن البحرية ثم أدي اكتشاف البخار في مجال السكك الحديدية إلى حدوث طفرة هائلة في الإقبال على السفر والترحال تلي ذلك اختراع السيارات ووسائل النقل البرية كالحافلات والدرجات النارية والتي ساعدت بشدة على زيادة الإقبال على السفر وكان لإنتاج الطائرات بأنواعها وأشكالها المختلفة دوراً هاماً في القضاء تماماً على طول فترة الانتقال والسفر حيث أدي هذا إلى اختصار وقت التنقل من مكان إلى آخر إلى جانب توفر الراحة التامة خلال فترة التنقل وبالرغم من تفوق وسائل النقل الجوي على وسائل الانتقال الأخرى إلا أنها لم تقضي على استخدام هذه الوسائل نظراً لأن بعض الأفراد يفضل استخدام بعض الوسائل الأخرى عن استخدام وسيلة التنقل جواً لتوفير مصاريف الانتقال أو للخوف من استخدام الطائرات كوسيلة للسفر والتنقل أو بهدف التأمل والاسترخاء والترفيه كما يحدث عند السفر باستخدام البواخر السياحية التي تجوب معظم مواني المدن السياحية .</a:t>
            </a:r>
            <a:endParaRPr lang="en-US" sz="2400" dirty="0">
              <a:ea typeface="Times New Roman"/>
              <a:cs typeface="Arial"/>
            </a:endParaRPr>
          </a:p>
          <a:p>
            <a:pPr marL="0" indent="0" algn="just">
              <a:lnSpc>
                <a:spcPct val="115000"/>
              </a:lnSpc>
              <a:spcAft>
                <a:spcPts val="1000"/>
              </a:spcAft>
              <a:buNone/>
            </a:pPr>
            <a:r>
              <a:rPr lang="ar-SA" dirty="0">
                <a:ea typeface="Times New Roman"/>
              </a:rPr>
              <a:t>كل تلك العوامل ساعدت وبشدة على تطور صناعة الضيافة وأثرت هذه الصناعة في جميع بلاد العالم ولذا فقد تم إنشاء العديد من الفنادق الكبرى في عواصم ومواني أغلب بلاد العالم وظهرت لأول مرة كلمة فندق </a:t>
            </a:r>
            <a:r>
              <a:rPr lang="en-US" dirty="0">
                <a:ea typeface="Times New Roman"/>
                <a:cs typeface="Arial"/>
              </a:rPr>
              <a:t>Hotel </a:t>
            </a:r>
            <a:r>
              <a:rPr lang="ar-SA" dirty="0">
                <a:ea typeface="Times New Roman"/>
              </a:rPr>
              <a:t> على واجهة مباني الإيواء والإقامة والتي تقدم العديد من الخدمات للنزلاء وتشعرهم بالراحة والأمان .</a:t>
            </a:r>
            <a:endParaRPr lang="en-US" sz="2400" dirty="0">
              <a:ea typeface="Times New Roman"/>
              <a:cs typeface="Arial"/>
            </a:endParaRPr>
          </a:p>
          <a:p>
            <a:pPr marL="0" indent="0" algn="just">
              <a:lnSpc>
                <a:spcPct val="115000"/>
              </a:lnSpc>
              <a:spcAft>
                <a:spcPts val="1000"/>
              </a:spcAft>
              <a:buNone/>
            </a:pPr>
            <a:r>
              <a:rPr lang="ar-SA" dirty="0">
                <a:ea typeface="Times New Roman"/>
              </a:rPr>
              <a:t>وأدى تنافس العديد من رجال صناعة الضيافة والمهتمين بهذه المهنة إلى إضفاء مميزات للشكل العام للفنادق المشيدة لاستقبال المسافرين .</a:t>
            </a:r>
            <a:endParaRPr lang="en-US" sz="2400" dirty="0">
              <a:ea typeface="Times New Roman"/>
              <a:cs typeface="Arial"/>
            </a:endParaRPr>
          </a:p>
          <a:p>
            <a:pPr marL="0" indent="0" algn="just">
              <a:lnSpc>
                <a:spcPct val="115000"/>
              </a:lnSpc>
              <a:spcAft>
                <a:spcPts val="1000"/>
              </a:spcAft>
              <a:buNone/>
            </a:pPr>
            <a:r>
              <a:rPr lang="ar-SA" dirty="0">
                <a:ea typeface="Times New Roman"/>
              </a:rPr>
              <a:t>وقد تطورت صناعة الفنادق في الوقت الحالي تطوراً هائلاً وتحولت ملكية العديد من هذه الفنادق من أفراد إلى شركات تقوم بإدارتها وتأسس تبعاً لذلك سلسلة الفنادق </a:t>
            </a:r>
            <a:r>
              <a:rPr lang="en-US" dirty="0">
                <a:ea typeface="Times New Roman"/>
                <a:cs typeface="Arial"/>
              </a:rPr>
              <a:t>Hotel Chain</a:t>
            </a:r>
            <a:r>
              <a:rPr lang="ar-SA" dirty="0">
                <a:ea typeface="Times New Roman"/>
              </a:rPr>
              <a:t> ذات الشهرة العالمية والتي تقدم العديد من الخدمات لنزلائها مثل خدمة الإقامة ، خدمات الأغذية والمشروبات ، الخدمات الترفيهية والترويجية ، خدمة عقد المؤتمرات والحفلات والندوات ، خدمات سياحية تتمثل في حجز تذاكر السفر ، تغيير العملات ، وترويج منتجات سياحية تخص حضارة وثقافة هذه البلدان والعديد من الخدمات الأخرى. </a:t>
            </a:r>
            <a:endParaRPr lang="en-US" sz="2400" dirty="0">
              <a:ea typeface="Times New Roman"/>
              <a:cs typeface="Arial"/>
            </a:endParaRPr>
          </a:p>
          <a:p>
            <a:pPr algn="just">
              <a:lnSpc>
                <a:spcPct val="115000"/>
              </a:lnSpc>
              <a:spcAft>
                <a:spcPts val="1000"/>
              </a:spcAft>
            </a:pPr>
            <a:r>
              <a:rPr lang="ar-SA" dirty="0">
                <a:ea typeface="Times New Roman"/>
              </a:rPr>
              <a:t>ومن أشهر السلاسل العالمية للفنادق المنتشرة في العالم: </a:t>
            </a:r>
            <a:endParaRPr lang="en-US" sz="2400" dirty="0">
              <a:ea typeface="Times New Roman"/>
              <a:cs typeface="Arial"/>
            </a:endParaRPr>
          </a:p>
          <a:p>
            <a:pPr lvl="0" algn="just">
              <a:lnSpc>
                <a:spcPct val="115000"/>
              </a:lnSpc>
              <a:buFont typeface="Symbol"/>
              <a:buChar char=""/>
            </a:pPr>
            <a:r>
              <a:rPr lang="en-US" dirty="0">
                <a:ea typeface="Times New Roman"/>
                <a:cs typeface="Arial"/>
              </a:rPr>
              <a:t>Choice Hotels Europe </a:t>
            </a:r>
            <a:endParaRPr lang="en-US" sz="2400" dirty="0">
              <a:ea typeface="Times New Roman"/>
              <a:cs typeface="Arial"/>
            </a:endParaRPr>
          </a:p>
          <a:p>
            <a:pPr lvl="0" algn="just">
              <a:lnSpc>
                <a:spcPct val="115000"/>
              </a:lnSpc>
              <a:buFont typeface="Symbol"/>
              <a:buChar char=""/>
            </a:pPr>
            <a:r>
              <a:rPr lang="en-US" dirty="0">
                <a:ea typeface="Times New Roman"/>
                <a:cs typeface="Arial"/>
              </a:rPr>
              <a:t>Hilton Corporation</a:t>
            </a:r>
            <a:endParaRPr lang="en-US" sz="2400" dirty="0">
              <a:ea typeface="Times New Roman"/>
              <a:cs typeface="Arial"/>
            </a:endParaRPr>
          </a:p>
          <a:p>
            <a:pPr lvl="0" algn="just">
              <a:lnSpc>
                <a:spcPct val="115000"/>
              </a:lnSpc>
              <a:buFont typeface="Symbol"/>
              <a:buChar char=""/>
            </a:pPr>
            <a:r>
              <a:rPr lang="en-US" dirty="0">
                <a:ea typeface="Times New Roman"/>
                <a:cs typeface="Arial"/>
              </a:rPr>
              <a:t>Starwood Hotels</a:t>
            </a:r>
            <a:endParaRPr lang="en-US" sz="2400" dirty="0">
              <a:ea typeface="Times New Roman"/>
              <a:cs typeface="Arial"/>
            </a:endParaRPr>
          </a:p>
          <a:p>
            <a:pPr lvl="0" algn="just">
              <a:lnSpc>
                <a:spcPct val="115000"/>
              </a:lnSpc>
              <a:buFont typeface="Symbol"/>
              <a:buChar char=""/>
            </a:pPr>
            <a:r>
              <a:rPr lang="en-US" dirty="0" err="1">
                <a:ea typeface="Times New Roman"/>
                <a:cs typeface="Arial"/>
              </a:rPr>
              <a:t>Spains</a:t>
            </a:r>
            <a:r>
              <a:rPr lang="en-US" dirty="0">
                <a:ea typeface="Times New Roman"/>
                <a:cs typeface="Arial"/>
              </a:rPr>
              <a:t> NH Hotels SA</a:t>
            </a:r>
            <a:endParaRPr lang="en-US" sz="2400" dirty="0">
              <a:ea typeface="Times New Roman"/>
              <a:cs typeface="Arial"/>
            </a:endParaRPr>
          </a:p>
          <a:p>
            <a:pPr lvl="0" algn="just">
              <a:lnSpc>
                <a:spcPct val="115000"/>
              </a:lnSpc>
              <a:buFont typeface="Symbol"/>
              <a:buChar char=""/>
            </a:pPr>
            <a:r>
              <a:rPr lang="en-US" dirty="0">
                <a:ea typeface="Times New Roman"/>
                <a:cs typeface="Arial"/>
              </a:rPr>
              <a:t>Accor Hotel Chains</a:t>
            </a:r>
            <a:endParaRPr lang="en-US" sz="2400" dirty="0">
              <a:ea typeface="Times New Roman"/>
              <a:cs typeface="Arial"/>
            </a:endParaRPr>
          </a:p>
          <a:p>
            <a:pPr lvl="0" algn="just">
              <a:lnSpc>
                <a:spcPct val="115000"/>
              </a:lnSpc>
              <a:buFont typeface="Symbol"/>
              <a:buChar char=""/>
            </a:pPr>
            <a:r>
              <a:rPr lang="en-US" dirty="0">
                <a:ea typeface="Times New Roman"/>
                <a:cs typeface="Arial"/>
              </a:rPr>
              <a:t>Hyatt Corporation </a:t>
            </a:r>
            <a:endParaRPr lang="en-US" sz="2400" dirty="0">
              <a:ea typeface="Times New Roman"/>
              <a:cs typeface="Arial"/>
            </a:endParaRPr>
          </a:p>
          <a:p>
            <a:pPr lvl="0" algn="just">
              <a:lnSpc>
                <a:spcPct val="115000"/>
              </a:lnSpc>
              <a:buFont typeface="Symbol"/>
              <a:buChar char=""/>
            </a:pPr>
            <a:r>
              <a:rPr lang="en-US" dirty="0">
                <a:ea typeface="Times New Roman"/>
                <a:cs typeface="Arial"/>
              </a:rPr>
              <a:t>Marriot Hotels</a:t>
            </a:r>
            <a:endParaRPr lang="en-US" sz="2400" dirty="0">
              <a:ea typeface="Times New Roman"/>
              <a:cs typeface="Arial"/>
            </a:endParaRPr>
          </a:p>
          <a:p>
            <a:pPr lvl="0" algn="just">
              <a:lnSpc>
                <a:spcPct val="115000"/>
              </a:lnSpc>
              <a:spcAft>
                <a:spcPts val="1000"/>
              </a:spcAft>
              <a:buFont typeface="Symbol"/>
              <a:buChar char=""/>
            </a:pPr>
            <a:r>
              <a:rPr lang="en-US" dirty="0">
                <a:ea typeface="Times New Roman"/>
                <a:cs typeface="Arial"/>
              </a:rPr>
              <a:t>Rosewood Hotels</a:t>
            </a:r>
            <a:endParaRPr lang="en-US" sz="2400" dirty="0">
              <a:ea typeface="Times New Roman"/>
              <a:cs typeface="Arial"/>
            </a:endParaRPr>
          </a:p>
          <a:p>
            <a:endParaRPr lang="ar-IQ" dirty="0"/>
          </a:p>
        </p:txBody>
      </p:sp>
    </p:spTree>
    <p:extLst>
      <p:ext uri="{BB962C8B-B14F-4D97-AF65-F5344CB8AC3E}">
        <p14:creationId xmlns:p14="http://schemas.microsoft.com/office/powerpoint/2010/main" val="2311609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40000" lnSpcReduction="20000"/>
          </a:bodyPr>
          <a:lstStyle/>
          <a:p>
            <a:pPr marL="0" indent="0" algn="just">
              <a:lnSpc>
                <a:spcPct val="115000"/>
              </a:lnSpc>
              <a:spcAft>
                <a:spcPts val="1000"/>
              </a:spcAft>
              <a:buNone/>
            </a:pPr>
            <a:r>
              <a:rPr lang="en-US" dirty="0" smtClean="0">
                <a:effectLst/>
                <a:latin typeface="Arial"/>
                <a:ea typeface="Times New Roman"/>
                <a:cs typeface="Arial"/>
              </a:rPr>
              <a:t> </a:t>
            </a:r>
            <a:r>
              <a:rPr lang="ar-SA" sz="3600" b="1" dirty="0">
                <a:ea typeface="Times New Roman"/>
              </a:rPr>
              <a:t>شخصيات بارزه في عالم الضيافة :</a:t>
            </a:r>
            <a:endParaRPr lang="en-US" sz="2400" dirty="0">
              <a:ea typeface="Times New Roman"/>
              <a:cs typeface="Arial"/>
            </a:endParaRPr>
          </a:p>
          <a:p>
            <a:pPr marL="0" lvl="0" indent="0" algn="just">
              <a:lnSpc>
                <a:spcPct val="115000"/>
              </a:lnSpc>
              <a:buNone/>
            </a:pPr>
            <a:r>
              <a:rPr lang="ar-SA" dirty="0">
                <a:ea typeface="Times New Roman"/>
              </a:rPr>
              <a:t>إلقاء الضوء على أهم الشخصيات البارزة التي أثرت صناعة الضيافة وقامت بإنشاء الفنادق والمطاعم وكان لها الأثر الفعال لما وصلت إليه صناعة الضيافة الآن حيث أصبحت من الصناعات ذات المراكز المتقدمة في زيادة الدخل القومي للعديد من بلاد العالم .</a:t>
            </a:r>
            <a:endParaRPr lang="en-US" sz="2400" dirty="0">
              <a:ea typeface="Times New Roman"/>
              <a:cs typeface="Arial"/>
            </a:endParaRPr>
          </a:p>
          <a:p>
            <a:pPr marL="0" lvl="0" indent="0" algn="just">
              <a:lnSpc>
                <a:spcPct val="115000"/>
              </a:lnSpc>
              <a:buNone/>
            </a:pPr>
            <a:r>
              <a:rPr lang="ar-SA" dirty="0">
                <a:ea typeface="Times New Roman"/>
              </a:rPr>
              <a:t>نشأة هذه الشخصيات وإلقاء الضوء على حياتهم الشخصية ومساهمتهم في تطوير صناعة الضيافة وهم :</a:t>
            </a:r>
            <a:endParaRPr lang="en-US" sz="2400" dirty="0">
              <a:ea typeface="Times New Roman"/>
              <a:cs typeface="Arial"/>
            </a:endParaRPr>
          </a:p>
          <a:p>
            <a:pPr marL="514350" lvl="0" indent="-514350" algn="just">
              <a:lnSpc>
                <a:spcPct val="115000"/>
              </a:lnSpc>
              <a:buFont typeface="+mj-lt"/>
              <a:buAutoNum type="arabicPeriod"/>
            </a:pPr>
            <a:r>
              <a:rPr lang="ar-SA" dirty="0">
                <a:ea typeface="Times New Roman"/>
              </a:rPr>
              <a:t>هنري مورسون فلاجلير                            </a:t>
            </a:r>
            <a:r>
              <a:rPr lang="en-US" dirty="0">
                <a:ea typeface="Times New Roman"/>
                <a:cs typeface="Arial"/>
              </a:rPr>
              <a:t>Henry Morrison Flagler</a:t>
            </a:r>
            <a:endParaRPr lang="en-US" sz="2400" dirty="0">
              <a:ea typeface="Times New Roman"/>
              <a:cs typeface="Arial"/>
            </a:endParaRPr>
          </a:p>
          <a:p>
            <a:pPr marL="514350" lvl="0" indent="-514350" algn="just">
              <a:lnSpc>
                <a:spcPct val="115000"/>
              </a:lnSpc>
              <a:buFont typeface="+mj-lt"/>
              <a:buAutoNum type="arabicPeriod"/>
            </a:pPr>
            <a:r>
              <a:rPr lang="ar-SA" dirty="0">
                <a:ea typeface="Times New Roman"/>
              </a:rPr>
              <a:t>سيزر ريتز                                                            </a:t>
            </a:r>
            <a:r>
              <a:rPr lang="en-US" dirty="0">
                <a:ea typeface="Times New Roman"/>
                <a:cs typeface="Arial"/>
              </a:rPr>
              <a:t>Caesar Ritz</a:t>
            </a:r>
            <a:endParaRPr lang="en-US" sz="2400" dirty="0">
              <a:ea typeface="Times New Roman"/>
              <a:cs typeface="Arial"/>
            </a:endParaRPr>
          </a:p>
          <a:p>
            <a:pPr marL="514350" lvl="0" indent="-514350" algn="just">
              <a:lnSpc>
                <a:spcPct val="115000"/>
              </a:lnSpc>
              <a:buFont typeface="+mj-lt"/>
              <a:buAutoNum type="arabicPeriod"/>
            </a:pPr>
            <a:r>
              <a:rPr lang="ar-SA" dirty="0">
                <a:ea typeface="Times New Roman"/>
              </a:rPr>
              <a:t>جورجيس أوجست أسكوفير                      </a:t>
            </a:r>
            <a:r>
              <a:rPr lang="en-US" dirty="0">
                <a:ea typeface="Times New Roman"/>
                <a:cs typeface="Arial"/>
              </a:rPr>
              <a:t>Georges August Escoffier</a:t>
            </a:r>
            <a:endParaRPr lang="en-US" sz="2400" dirty="0">
              <a:ea typeface="Times New Roman"/>
              <a:cs typeface="Arial"/>
            </a:endParaRPr>
          </a:p>
          <a:p>
            <a:pPr marL="514350" lvl="0" indent="-514350" algn="just">
              <a:lnSpc>
                <a:spcPct val="115000"/>
              </a:lnSpc>
              <a:spcAft>
                <a:spcPts val="1000"/>
              </a:spcAft>
              <a:buFont typeface="+mj-lt"/>
              <a:buAutoNum type="arabicPeriod"/>
            </a:pPr>
            <a:r>
              <a:rPr lang="ar-SA" dirty="0">
                <a:ea typeface="Times New Roman"/>
              </a:rPr>
              <a:t>جون ويلارد ماريوت                                  </a:t>
            </a:r>
            <a:r>
              <a:rPr lang="en-US" dirty="0">
                <a:ea typeface="Times New Roman"/>
                <a:cs typeface="Arial"/>
              </a:rPr>
              <a:t>John Willard Marriott</a:t>
            </a:r>
            <a:endParaRPr lang="en-US" sz="2400" dirty="0">
              <a:ea typeface="Times New Roman"/>
              <a:cs typeface="Arial"/>
            </a:endParaRPr>
          </a:p>
          <a:p>
            <a:pPr marL="0" indent="0" algn="just">
              <a:lnSpc>
                <a:spcPct val="115000"/>
              </a:lnSpc>
              <a:spcAft>
                <a:spcPts val="1000"/>
              </a:spcAft>
              <a:buNone/>
            </a:pPr>
            <a:r>
              <a:rPr lang="ar-SA" b="1" dirty="0">
                <a:ea typeface="Times New Roman"/>
              </a:rPr>
              <a:t> </a:t>
            </a:r>
            <a:endParaRPr lang="en-US" sz="2400" dirty="0">
              <a:ea typeface="Times New Roman"/>
              <a:cs typeface="Arial"/>
            </a:endParaRPr>
          </a:p>
          <a:p>
            <a:pPr marL="0" indent="0" algn="just">
              <a:lnSpc>
                <a:spcPct val="115000"/>
              </a:lnSpc>
              <a:spcAft>
                <a:spcPts val="1000"/>
              </a:spcAft>
              <a:buNone/>
            </a:pPr>
            <a:r>
              <a:rPr lang="ar-SA" b="1" dirty="0">
                <a:ea typeface="Times New Roman"/>
              </a:rPr>
              <a:t>هنري مورسون فلاجلير : </a:t>
            </a:r>
            <a:endParaRPr lang="en-US" sz="2400" dirty="0">
              <a:ea typeface="Times New Roman"/>
              <a:cs typeface="Arial"/>
            </a:endParaRPr>
          </a:p>
          <a:p>
            <a:pPr marL="0" indent="0" algn="just">
              <a:lnSpc>
                <a:spcPct val="115000"/>
              </a:lnSpc>
              <a:spcAft>
                <a:spcPts val="1000"/>
              </a:spcAft>
              <a:buNone/>
            </a:pPr>
            <a:r>
              <a:rPr lang="ar-SA" dirty="0">
                <a:ea typeface="Times New Roman"/>
              </a:rPr>
              <a:t>ولد فلاجلير في 2 يناير 1830 في نيويورك وتوفي 20 مايو 1913 في عام 1885 أي حينما وصل عمره 55 عاماً بداً في بناء فندق على ساحل الشواطئ الشرقية لفلوريدا تكون هذا الفندق من 540 غرفة أطلق عليها دي ليون بالرغم من بقاءه بمجلس إدارة شركة النفط هذا الفندق الآن أصبح جزء من الكلية التي افتتحت بإسمه في ولية فلوريدا ووضع في مدخلها تمثالاً له .</a:t>
            </a:r>
            <a:endParaRPr lang="en-US" sz="2400" dirty="0">
              <a:ea typeface="Times New Roman"/>
              <a:cs typeface="Arial"/>
            </a:endParaRPr>
          </a:p>
          <a:p>
            <a:pPr marL="0" indent="0" algn="just">
              <a:lnSpc>
                <a:spcPct val="115000"/>
              </a:lnSpc>
              <a:spcAft>
                <a:spcPts val="1000"/>
              </a:spcAft>
              <a:buNone/>
            </a:pPr>
            <a:r>
              <a:rPr lang="ar-SA" dirty="0">
                <a:ea typeface="Times New Roman"/>
              </a:rPr>
              <a:t>إلى جانب ذلك فقد قام فلاجلير بشراء خط سكة حديد قصير نظراً لإدراكه لأهمية وجود نظام نقل صحيح ولتدعيم مغامرته الفندقية وقد عرف هذا الخط الحديدي لأحقا باسم خط سكة حديد ساحل فلوريدا الشرقي .</a:t>
            </a:r>
            <a:endParaRPr lang="en-US" sz="2400" dirty="0">
              <a:ea typeface="Times New Roman"/>
              <a:cs typeface="Arial"/>
            </a:endParaRPr>
          </a:p>
          <a:p>
            <a:pPr marL="0" indent="0" algn="just">
              <a:lnSpc>
                <a:spcPct val="115000"/>
              </a:lnSpc>
              <a:spcAft>
                <a:spcPts val="1000"/>
              </a:spcAft>
              <a:buNone/>
            </a:pPr>
            <a:r>
              <a:rPr lang="ar-SA" dirty="0">
                <a:ea typeface="Times New Roman"/>
              </a:rPr>
              <a:t>وفي عام 1888 ونظراً للنجاح الساحق الذي حققه فلاجير أثار فيه ذلك إنشاء شاطئ جديد على نطاق شاطئ الريفيرا الفرنسي أطلق عليه شاطئ الريفيرا الأمريكي الجديد ثم قام بشراء فندق أورمنت وزيادة في مغامرات فلاجلير فقد قام ببناء جسر يمر فوقه خط سكة حديد ليربط بين ولاية فلوريدا وولاية ميامي لإتاحة الفرصة للدخول إلى فلوريدا من النصف الجنوبي للولاية .</a:t>
            </a:r>
            <a:endParaRPr lang="en-US" sz="2400" dirty="0">
              <a:ea typeface="Times New Roman"/>
              <a:cs typeface="Arial"/>
            </a:endParaRPr>
          </a:p>
          <a:p>
            <a:pPr marL="0" indent="0" algn="just">
              <a:lnSpc>
                <a:spcPct val="115000"/>
              </a:lnSpc>
              <a:spcAft>
                <a:spcPts val="1000"/>
              </a:spcAft>
              <a:buNone/>
            </a:pPr>
            <a:r>
              <a:rPr lang="ar-SA" dirty="0">
                <a:ea typeface="Times New Roman"/>
              </a:rPr>
              <a:t>على مدار ثلاثون عاما استثمر فلاجلير خمسون مليون دولار دون مساعدة أي جهة في بناء الفنادق وتشييد خطوط السكك الحديدية وشق الطرق وتمهيد الشوارع وإنشاء ولاية جديدة ازدهرت بالنمو الاقتصادي هي ولاية ميامي .</a:t>
            </a:r>
            <a:endParaRPr lang="en-US" sz="2400" dirty="0">
              <a:ea typeface="Times New Roman"/>
              <a:cs typeface="Arial"/>
            </a:endParaRPr>
          </a:p>
          <a:p>
            <a:pPr marL="0" indent="0" algn="just">
              <a:lnSpc>
                <a:spcPct val="115000"/>
              </a:lnSpc>
              <a:spcAft>
                <a:spcPts val="1000"/>
              </a:spcAft>
              <a:buNone/>
            </a:pPr>
            <a:r>
              <a:rPr lang="ar-SA" dirty="0">
                <a:ea typeface="Times New Roman"/>
              </a:rPr>
              <a:t>وحينما سأله عميد كلية رولنز عن جهوده المحبة للبشرية أجاب " اعتقد أن هذا المكان " يقصد ميامي " تستطيع رجاله أن يكتسبون فيه معيشتهم بسهولة وأنا أعتقد أن أي شخص آخر غيري كان يستطيع تطويره وأنني أتمنى أن أعيش لمدة طويلة وبما فيه الكفاية لأثبت أنني رجل أعمال جيد قبل أن أكون رجل أستثمار:</a:t>
            </a:r>
            <a:endParaRPr lang="en-US" sz="2400" dirty="0">
              <a:ea typeface="Times New Roman"/>
              <a:cs typeface="Arial"/>
            </a:endParaRPr>
          </a:p>
          <a:p>
            <a:pPr marL="0" indent="0" algn="just">
              <a:lnSpc>
                <a:spcPct val="115000"/>
              </a:lnSpc>
              <a:spcAft>
                <a:spcPts val="1000"/>
              </a:spcAft>
              <a:buNone/>
            </a:pPr>
            <a:r>
              <a:rPr lang="ar-SA" dirty="0">
                <a:ea typeface="Times New Roman"/>
              </a:rPr>
              <a:t>وقد مات هنري فلاجلير في 20 مايو 1913 عن عمر يناهز 83 عاما ودفن في سانت أوجستين بولاية فلوريدا.</a:t>
            </a:r>
            <a:endParaRPr lang="en-US" sz="2400" dirty="0">
              <a:ea typeface="Times New Roman"/>
              <a:cs typeface="Arial"/>
            </a:endParaRPr>
          </a:p>
          <a:p>
            <a:pPr marL="0" indent="0" algn="just">
              <a:lnSpc>
                <a:spcPct val="115000"/>
              </a:lnSpc>
              <a:spcAft>
                <a:spcPts val="1000"/>
              </a:spcAft>
              <a:buNone/>
            </a:pPr>
            <a:r>
              <a:rPr lang="ar-SA" dirty="0">
                <a:ea typeface="Times New Roman"/>
              </a:rPr>
              <a:t>عندما ننظر إلى الوراء في أعماق حياة هنري فلاجلير نجد تخليد لأسمه : </a:t>
            </a:r>
            <a:endParaRPr lang="en-US" sz="2400" dirty="0">
              <a:ea typeface="Times New Roman"/>
              <a:cs typeface="Arial"/>
            </a:endParaRPr>
          </a:p>
          <a:p>
            <a:pPr marL="0" indent="0">
              <a:buNone/>
            </a:pPr>
            <a:endParaRPr lang="ar-IQ" dirty="0"/>
          </a:p>
        </p:txBody>
      </p:sp>
    </p:spTree>
    <p:extLst>
      <p:ext uri="{BB962C8B-B14F-4D97-AF65-F5344CB8AC3E}">
        <p14:creationId xmlns:p14="http://schemas.microsoft.com/office/powerpoint/2010/main" val="1836454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55000" lnSpcReduction="20000"/>
          </a:bodyPr>
          <a:lstStyle/>
          <a:p>
            <a:pPr marL="0" indent="0" algn="just">
              <a:lnSpc>
                <a:spcPct val="115000"/>
              </a:lnSpc>
              <a:spcAft>
                <a:spcPts val="1000"/>
              </a:spcAft>
              <a:buNone/>
            </a:pPr>
            <a:r>
              <a:rPr lang="ar-SA" b="1" dirty="0">
                <a:ea typeface="Times New Roman"/>
              </a:rPr>
              <a:t>سيزر ريتز</a:t>
            </a:r>
            <a:endParaRPr lang="en-US" sz="2400" dirty="0">
              <a:ea typeface="Times New Roman"/>
              <a:cs typeface="Arial"/>
            </a:endParaRPr>
          </a:p>
          <a:p>
            <a:pPr marL="0" indent="0" algn="just">
              <a:lnSpc>
                <a:spcPct val="115000"/>
              </a:lnSpc>
              <a:spcAft>
                <a:spcPts val="1000"/>
              </a:spcAft>
              <a:buNone/>
            </a:pPr>
            <a:r>
              <a:rPr lang="ar-SA" dirty="0">
                <a:ea typeface="Times New Roman"/>
              </a:rPr>
              <a:t>ولد سيزر في نيدروالد بسويسرا عام 1850 وكان ترتيبه هو الأبن الثالث عشر لأب يعمل في مهنة الرعي وعمل ريتز بصناعة الضيافة لفترات طويلة متنقلاً خلال أعمال كثيرة تخص الفنادق وحينما وصل عمره 39 عام شارك مشاركة فعالة في تصميم فندق سافوي بلندن .</a:t>
            </a:r>
            <a:endParaRPr lang="en-US" sz="2400" dirty="0">
              <a:ea typeface="Times New Roman"/>
              <a:cs typeface="Arial"/>
            </a:endParaRPr>
          </a:p>
          <a:p>
            <a:pPr marL="0" indent="0" algn="just">
              <a:lnSpc>
                <a:spcPct val="115000"/>
              </a:lnSpc>
              <a:spcAft>
                <a:spcPts val="1000"/>
              </a:spcAft>
              <a:buNone/>
            </a:pPr>
            <a:r>
              <a:rPr lang="ar-SA" dirty="0">
                <a:ea typeface="Times New Roman"/>
              </a:rPr>
              <a:t>تقابل ريتز في باريس مع الشيف الفرنسي الشهير أوجست أسكوفير عام 1898 على شاطئ الريفيرا الفرنسي وبالتعاون معه ثم افتتاح فندق الريتز بباريس والذي كان في ذلك الوقت ثورة في عالم الفنادق بكل المقاييس على المستوى العالمي وكان اشهر فندق في العالم حيث كان فندق الريتز بباريس هو أو فندق من نوعه في أوربا كلها أجري تصميمه بحيث يكون لكل غرفة حمام خاص بها .</a:t>
            </a:r>
            <a:endParaRPr lang="en-US" sz="2400" dirty="0">
              <a:ea typeface="Times New Roman"/>
              <a:cs typeface="Arial"/>
            </a:endParaRPr>
          </a:p>
          <a:p>
            <a:pPr marL="0" indent="0" algn="just">
              <a:lnSpc>
                <a:spcPct val="115000"/>
              </a:lnSpc>
              <a:spcAft>
                <a:spcPts val="1000"/>
              </a:spcAft>
              <a:buNone/>
            </a:pPr>
            <a:r>
              <a:rPr lang="ar-SA" dirty="0">
                <a:ea typeface="Times New Roman"/>
              </a:rPr>
              <a:t>وكان سيزر ريتز يؤمن بأن النزيل هو من أهم عناصر نجاح أي فندق ولذا كان هدف تعاونه مع اسكوفير هو تصميم المطاعم الخاصة بهذا الفندق بحيث تتيح أكبر حرية حركة للنزيل من خلال أكبر مساحة .</a:t>
            </a:r>
            <a:endParaRPr lang="en-US" sz="2400" dirty="0">
              <a:ea typeface="Times New Roman"/>
              <a:cs typeface="Arial"/>
            </a:endParaRPr>
          </a:p>
          <a:p>
            <a:pPr marL="0" indent="0" algn="just">
              <a:lnSpc>
                <a:spcPct val="115000"/>
              </a:lnSpc>
              <a:spcAft>
                <a:spcPts val="1000"/>
              </a:spcAft>
              <a:buNone/>
            </a:pPr>
            <a:r>
              <a:rPr lang="ar-SA" dirty="0">
                <a:ea typeface="Times New Roman"/>
              </a:rPr>
              <a:t>ونظراً لأن ريتز ظل لفترات طويلة يخدم العائلات الملكية فقد أطلق عليه أسم " ملك الفنادق وفندقي الملوك " وبعد مرور اثنان وعشرون عاما من نشاط فنادق الريتز وبالتحديد عام 1920 آلت أنشطة هذه الفنادق إلى شركة الريتز كارلتون الاستثمارية والتي قامت بمنح توكيلات الأسم في الولايات المتحدة الأمريكية لذا يعتبر الريتز – كارلتون بوسطن هو أقدم فروع الريتز – كارلتون حيث تم افتتاحه في مايو 1927 وقد كانت أكبر فترة ازدهار لهذا الفندق واقعة مابين 1930 – 1940 حيث خلال تلك السنوات العشر لعب فندق الريتز كارلتون ببوسطن دوراً مميزا في استضافة العديد من مشاهير العالم.</a:t>
            </a:r>
            <a:endParaRPr lang="en-US" sz="2400" dirty="0">
              <a:ea typeface="Times New Roman"/>
              <a:cs typeface="Arial"/>
            </a:endParaRPr>
          </a:p>
          <a:p>
            <a:pPr marL="0" indent="0" algn="just">
              <a:lnSpc>
                <a:spcPct val="115000"/>
              </a:lnSpc>
              <a:spcAft>
                <a:spcPts val="1000"/>
              </a:spcAft>
              <a:buNone/>
            </a:pPr>
            <a:r>
              <a:rPr lang="ar-SA" dirty="0">
                <a:ea typeface="Times New Roman"/>
              </a:rPr>
              <a:t>في عام 1983 تم بيع حق استخدام اسم الريتز – كارلتون من الشركة المساهمة إلى شركة جديدة تحت مسمى شركة فنادق الريتز – كارلتون وخلال تلك الفترة ازداد عدد فنادق هذه الشركة ليصل إلى 30 فندق على مستوى العالم وقد اشتهرت سلسلة هذه الفنادق بتقديم أرقي أنواع الخدمة كل ذلك يرجع إلى جهد وفضل سيزر ريتز في تطوير صناعة الضيافة.</a:t>
            </a:r>
            <a:endParaRPr lang="en-US" sz="2400" dirty="0">
              <a:ea typeface="Times New Roman"/>
              <a:cs typeface="Arial"/>
            </a:endParaRPr>
          </a:p>
          <a:p>
            <a:pPr marL="0" indent="0">
              <a:buNone/>
            </a:pPr>
            <a:r>
              <a:rPr lang="ar-SA" dirty="0">
                <a:ea typeface="Times New Roman"/>
              </a:rPr>
              <a:t>هذه نبذة عن حياة ريتز الذي يعتبر واحداً من أكبر مديري الفنادق احتراماً في أروبا خلال عصر النهضة حيث استغل قدراته الإدارية في أقناع أثرياء أوربا في المساهمة في تطوير صناعة الضيافة مما أدى إلى زيادة حماس موظفيه على وضع مبادئ جديدة في الإدارة وتقديم </a:t>
            </a:r>
            <a:endParaRPr lang="ar-IQ" dirty="0"/>
          </a:p>
        </p:txBody>
      </p:sp>
    </p:spTree>
    <p:extLst>
      <p:ext uri="{BB962C8B-B14F-4D97-AF65-F5344CB8AC3E}">
        <p14:creationId xmlns:p14="http://schemas.microsoft.com/office/powerpoint/2010/main" val="3488137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32500" lnSpcReduction="20000"/>
          </a:bodyPr>
          <a:lstStyle/>
          <a:p>
            <a:pPr marL="0" indent="0" algn="just">
              <a:lnSpc>
                <a:spcPct val="115000"/>
              </a:lnSpc>
              <a:spcAft>
                <a:spcPts val="1000"/>
              </a:spcAft>
              <a:buNone/>
            </a:pPr>
            <a:r>
              <a:rPr lang="ar-SA" dirty="0">
                <a:ea typeface="Times New Roman"/>
              </a:rPr>
              <a:t>الخدمة وتنظيم عمليات الترفيه بصورة رائعة وفاخرة وعلى أعلى المستويات مما رفع ربحية الفنادق التي أدارها .  </a:t>
            </a:r>
            <a:endParaRPr lang="en-US" sz="2400" dirty="0">
              <a:ea typeface="Times New Roman"/>
              <a:cs typeface="Arial"/>
            </a:endParaRPr>
          </a:p>
          <a:p>
            <a:pPr marL="0" indent="0" algn="just">
              <a:lnSpc>
                <a:spcPct val="115000"/>
              </a:lnSpc>
              <a:spcAft>
                <a:spcPts val="1000"/>
              </a:spcAft>
              <a:buNone/>
            </a:pPr>
            <a:r>
              <a:rPr lang="ar-SA" dirty="0">
                <a:ea typeface="Times New Roman"/>
              </a:rPr>
              <a:t> </a:t>
            </a:r>
            <a:endParaRPr lang="en-US" sz="2400" dirty="0">
              <a:ea typeface="Times New Roman"/>
              <a:cs typeface="Arial"/>
            </a:endParaRPr>
          </a:p>
          <a:p>
            <a:pPr marL="0" indent="0" algn="just">
              <a:lnSpc>
                <a:spcPct val="115000"/>
              </a:lnSpc>
              <a:spcAft>
                <a:spcPts val="1000"/>
              </a:spcAft>
              <a:buNone/>
            </a:pPr>
            <a:r>
              <a:rPr lang="ar-SA" b="1" dirty="0">
                <a:ea typeface="Times New Roman"/>
              </a:rPr>
              <a:t>جورجيس أوجست أسكوفير </a:t>
            </a:r>
            <a:endParaRPr lang="en-US" sz="2400" dirty="0">
              <a:ea typeface="Times New Roman"/>
              <a:cs typeface="Arial"/>
            </a:endParaRPr>
          </a:p>
          <a:p>
            <a:pPr marL="0" indent="0" algn="just">
              <a:lnSpc>
                <a:spcPct val="115000"/>
              </a:lnSpc>
              <a:spcAft>
                <a:spcPts val="1000"/>
              </a:spcAft>
              <a:buNone/>
            </a:pPr>
            <a:r>
              <a:rPr lang="ar-SA" dirty="0">
                <a:ea typeface="Times New Roman"/>
              </a:rPr>
              <a:t>ولد أسكوفير في إحدى القرى القريبة من مدينة نيس بفرنسا في 28 أكتوبر عام 1846م وتوفي في 12 فبراير 1935 م</a:t>
            </a:r>
            <a:endParaRPr lang="en-US" sz="2400" dirty="0">
              <a:ea typeface="Times New Roman"/>
              <a:cs typeface="Arial"/>
            </a:endParaRPr>
          </a:p>
          <a:p>
            <a:pPr marL="0" indent="0" algn="just">
              <a:lnSpc>
                <a:spcPct val="115000"/>
              </a:lnSpc>
              <a:spcAft>
                <a:spcPts val="1000"/>
              </a:spcAft>
              <a:buNone/>
            </a:pPr>
            <a:r>
              <a:rPr lang="ar-SA" dirty="0">
                <a:ea typeface="Times New Roman"/>
              </a:rPr>
              <a:t>وكان من ابرز ماقام به جورجيس أوجست أوسكوفير كبير الطهاه الفرنسي على الإطلاق وهو :</a:t>
            </a:r>
            <a:endParaRPr lang="en-US" sz="2400" dirty="0">
              <a:ea typeface="Times New Roman"/>
              <a:cs typeface="Arial"/>
            </a:endParaRPr>
          </a:p>
          <a:p>
            <a:pPr marL="0" lvl="0" indent="0" algn="just">
              <a:lnSpc>
                <a:spcPct val="115000"/>
              </a:lnSpc>
              <a:buNone/>
            </a:pPr>
            <a:r>
              <a:rPr lang="ar-SA" dirty="0">
                <a:ea typeface="Times New Roman"/>
              </a:rPr>
              <a:t>صاحب أول مطعم خاص انشاء في مدينة كان بفرنسا .</a:t>
            </a:r>
            <a:endParaRPr lang="en-US" sz="2400" dirty="0">
              <a:ea typeface="Times New Roman"/>
              <a:cs typeface="Arial"/>
            </a:endParaRPr>
          </a:p>
          <a:p>
            <a:pPr marL="0" lvl="0" indent="0" algn="just">
              <a:lnSpc>
                <a:spcPct val="115000"/>
              </a:lnSpc>
              <a:buNone/>
            </a:pPr>
            <a:r>
              <a:rPr lang="ar-SA" dirty="0">
                <a:ea typeface="Times New Roman"/>
              </a:rPr>
              <a:t>أول من نشر دليل مرشد في صورة كتاب كامل عن طريق تبسيط الطهي الكلاسيكي .</a:t>
            </a:r>
            <a:endParaRPr lang="en-US" sz="2400" dirty="0">
              <a:ea typeface="Times New Roman"/>
              <a:cs typeface="Arial"/>
            </a:endParaRPr>
          </a:p>
          <a:p>
            <a:pPr marL="0" lvl="0" indent="0" algn="just">
              <a:lnSpc>
                <a:spcPct val="115000"/>
              </a:lnSpc>
              <a:buNone/>
            </a:pPr>
            <a:r>
              <a:rPr lang="ar-SA" dirty="0">
                <a:ea typeface="Times New Roman"/>
              </a:rPr>
              <a:t>أول من حدد طرق الطهي الفرنسية التقليدية .</a:t>
            </a:r>
            <a:endParaRPr lang="en-US" sz="2400" dirty="0">
              <a:ea typeface="Times New Roman"/>
              <a:cs typeface="Arial"/>
            </a:endParaRPr>
          </a:p>
          <a:p>
            <a:pPr marL="0" lvl="0" indent="0" algn="just">
              <a:lnSpc>
                <a:spcPct val="115000"/>
              </a:lnSpc>
              <a:buNone/>
            </a:pPr>
            <a:r>
              <a:rPr lang="ar-SA" dirty="0">
                <a:ea typeface="Times New Roman"/>
              </a:rPr>
              <a:t>أول من قام بتقديم صور قوائم الطعام .</a:t>
            </a:r>
            <a:endParaRPr lang="en-US" sz="2400" dirty="0">
              <a:ea typeface="Times New Roman"/>
              <a:cs typeface="Arial"/>
            </a:endParaRPr>
          </a:p>
          <a:p>
            <a:pPr marL="0" lvl="0" indent="0" algn="just">
              <a:lnSpc>
                <a:spcPct val="115000"/>
              </a:lnSpc>
              <a:buNone/>
            </a:pPr>
            <a:r>
              <a:rPr lang="ar-SA" dirty="0">
                <a:ea typeface="Times New Roman"/>
              </a:rPr>
              <a:t>أول من قام بتكنولوجيا تعليب الأغذية .</a:t>
            </a:r>
            <a:endParaRPr lang="en-US" sz="2400" dirty="0">
              <a:ea typeface="Times New Roman"/>
              <a:cs typeface="Arial"/>
            </a:endParaRPr>
          </a:p>
          <a:p>
            <a:pPr marL="0" lvl="0" indent="0" algn="just">
              <a:lnSpc>
                <a:spcPct val="115000"/>
              </a:lnSpc>
              <a:buNone/>
            </a:pPr>
            <a:r>
              <a:rPr lang="ar-SA" dirty="0">
                <a:ea typeface="Times New Roman"/>
              </a:rPr>
              <a:t>كان من إنجازاته تبسيط كتاب أنتوني كاريمي في الطبخ الفرنسي .</a:t>
            </a:r>
            <a:endParaRPr lang="en-US" sz="2400" dirty="0">
              <a:ea typeface="Times New Roman"/>
              <a:cs typeface="Arial"/>
            </a:endParaRPr>
          </a:p>
          <a:p>
            <a:pPr marL="0" lvl="0" indent="0" algn="just">
              <a:lnSpc>
                <a:spcPct val="115000"/>
              </a:lnSpc>
              <a:buNone/>
            </a:pPr>
            <a:r>
              <a:rPr lang="ar-SA" dirty="0">
                <a:ea typeface="Times New Roman"/>
              </a:rPr>
              <a:t>هو من أعاده تنظيم أعمال موظفوا المطبخ .</a:t>
            </a:r>
            <a:endParaRPr lang="en-US" sz="2400" dirty="0">
              <a:ea typeface="Times New Roman"/>
              <a:cs typeface="Arial"/>
            </a:endParaRPr>
          </a:p>
          <a:p>
            <a:pPr marL="0" lvl="0" indent="0" algn="just">
              <a:lnSpc>
                <a:spcPct val="115000"/>
              </a:lnSpc>
              <a:buNone/>
            </a:pPr>
            <a:r>
              <a:rPr lang="ar-SA" dirty="0">
                <a:ea typeface="Times New Roman"/>
              </a:rPr>
              <a:t>وبسط خدمة تقديم الطعام.</a:t>
            </a:r>
            <a:endParaRPr lang="en-US" sz="2400" dirty="0">
              <a:ea typeface="Times New Roman"/>
              <a:cs typeface="Arial"/>
            </a:endParaRPr>
          </a:p>
          <a:p>
            <a:pPr marL="0" lvl="0" indent="0" algn="just">
              <a:lnSpc>
                <a:spcPct val="115000"/>
              </a:lnSpc>
              <a:buNone/>
            </a:pPr>
            <a:r>
              <a:rPr lang="ar-SA" dirty="0">
                <a:ea typeface="Times New Roman"/>
              </a:rPr>
              <a:t>واختراع أسماء لأطباق المؤكلات بأسماء مشاهير العالم.</a:t>
            </a:r>
            <a:endParaRPr lang="en-US" sz="2400" dirty="0">
              <a:ea typeface="Times New Roman"/>
              <a:cs typeface="Arial"/>
            </a:endParaRPr>
          </a:p>
          <a:p>
            <a:pPr marL="0" lvl="0" indent="0" algn="just">
              <a:lnSpc>
                <a:spcPct val="115000"/>
              </a:lnSpc>
              <a:buNone/>
            </a:pPr>
            <a:r>
              <a:rPr lang="ar-SA" dirty="0">
                <a:ea typeface="Times New Roman"/>
              </a:rPr>
              <a:t>أشترك في تأسيس العديد من الفنادق مثل :</a:t>
            </a:r>
            <a:endParaRPr lang="en-US" sz="2400" dirty="0">
              <a:ea typeface="Times New Roman"/>
              <a:cs typeface="Arial"/>
            </a:endParaRPr>
          </a:p>
          <a:p>
            <a:pPr marL="114300" indent="0" algn="just">
              <a:lnSpc>
                <a:spcPct val="115000"/>
              </a:lnSpc>
              <a:buNone/>
            </a:pPr>
            <a:r>
              <a:rPr lang="en-US" dirty="0">
                <a:ea typeface="Times New Roman"/>
                <a:cs typeface="Arial"/>
              </a:rPr>
              <a:t>Savoy Hotel</a:t>
            </a:r>
            <a:r>
              <a:rPr lang="ar-SA" dirty="0">
                <a:ea typeface="Times New Roman"/>
              </a:rPr>
              <a:t>                        في لندن </a:t>
            </a:r>
            <a:endParaRPr lang="en-US" sz="2400" dirty="0">
              <a:ea typeface="Times New Roman"/>
              <a:cs typeface="Arial"/>
            </a:endParaRPr>
          </a:p>
          <a:p>
            <a:pPr marL="114300" indent="0" algn="just">
              <a:lnSpc>
                <a:spcPct val="115000"/>
              </a:lnSpc>
              <a:buNone/>
            </a:pPr>
            <a:r>
              <a:rPr lang="en-US" dirty="0">
                <a:ea typeface="Times New Roman"/>
                <a:cs typeface="Arial"/>
              </a:rPr>
              <a:t>Grand Hotel</a:t>
            </a:r>
            <a:r>
              <a:rPr lang="ar-SA" dirty="0">
                <a:ea typeface="Times New Roman"/>
              </a:rPr>
              <a:t>                       في مونت كارلو </a:t>
            </a:r>
            <a:endParaRPr lang="en-US" sz="2400" dirty="0">
              <a:ea typeface="Times New Roman"/>
              <a:cs typeface="Arial"/>
            </a:endParaRPr>
          </a:p>
          <a:p>
            <a:pPr marL="114300" indent="0" algn="just">
              <a:lnSpc>
                <a:spcPct val="115000"/>
              </a:lnSpc>
              <a:buNone/>
            </a:pPr>
            <a:r>
              <a:rPr lang="en-US" dirty="0">
                <a:ea typeface="Times New Roman"/>
                <a:cs typeface="Arial"/>
              </a:rPr>
              <a:t>Hotel Ritz Paris</a:t>
            </a:r>
            <a:r>
              <a:rPr lang="ar-SA" dirty="0">
                <a:ea typeface="Times New Roman"/>
              </a:rPr>
              <a:t>                   في فرنسا </a:t>
            </a:r>
            <a:endParaRPr lang="en-US" sz="2400" dirty="0">
              <a:ea typeface="Times New Roman"/>
              <a:cs typeface="Arial"/>
            </a:endParaRPr>
          </a:p>
          <a:p>
            <a:pPr marL="114300" indent="0" algn="just">
              <a:lnSpc>
                <a:spcPct val="115000"/>
              </a:lnSpc>
              <a:buNone/>
            </a:pPr>
            <a:r>
              <a:rPr lang="en-US" dirty="0">
                <a:ea typeface="Times New Roman"/>
                <a:cs typeface="Arial"/>
              </a:rPr>
              <a:t>Grand Hotel</a:t>
            </a:r>
            <a:r>
              <a:rPr lang="ar-SA" dirty="0">
                <a:ea typeface="Times New Roman"/>
              </a:rPr>
              <a:t>                       في روما </a:t>
            </a:r>
            <a:endParaRPr lang="en-US" sz="2400" dirty="0">
              <a:ea typeface="Times New Roman"/>
              <a:cs typeface="Arial"/>
            </a:endParaRPr>
          </a:p>
          <a:p>
            <a:pPr marL="114300" indent="0" algn="just">
              <a:lnSpc>
                <a:spcPct val="115000"/>
              </a:lnSpc>
              <a:buNone/>
            </a:pPr>
            <a:r>
              <a:rPr lang="ar-SA" dirty="0">
                <a:ea typeface="Times New Roman"/>
              </a:rPr>
              <a:t> </a:t>
            </a:r>
            <a:endParaRPr lang="en-US" sz="2400" dirty="0">
              <a:ea typeface="Times New Roman"/>
              <a:cs typeface="Arial"/>
            </a:endParaRPr>
          </a:p>
          <a:p>
            <a:pPr marL="114300" indent="0" algn="just">
              <a:lnSpc>
                <a:spcPct val="115000"/>
              </a:lnSpc>
              <a:buNone/>
            </a:pPr>
            <a:r>
              <a:rPr lang="ar-SA" dirty="0">
                <a:ea typeface="Times New Roman"/>
              </a:rPr>
              <a:t>ولذا يعتبر أسكوفير واحداً من أساطير أكبر الطهاه على المستوى العالمي وخبير في العديد من الأطعمة وابرز الزعماء الذين طور المطبخ الفرنسي الحديث .</a:t>
            </a:r>
            <a:endParaRPr lang="en-US" sz="2400" dirty="0">
              <a:ea typeface="Times New Roman"/>
              <a:cs typeface="Arial"/>
            </a:endParaRPr>
          </a:p>
          <a:p>
            <a:pPr marL="114300" indent="0" algn="just">
              <a:lnSpc>
                <a:spcPct val="115000"/>
              </a:lnSpc>
              <a:buNone/>
            </a:pPr>
            <a:r>
              <a:rPr lang="ar-SA" dirty="0">
                <a:ea typeface="Times New Roman"/>
              </a:rPr>
              <a:t> </a:t>
            </a:r>
            <a:endParaRPr lang="en-US" sz="2400" dirty="0">
              <a:ea typeface="Times New Roman"/>
              <a:cs typeface="Arial"/>
            </a:endParaRPr>
          </a:p>
          <a:p>
            <a:pPr marL="114300" indent="0" algn="just">
              <a:lnSpc>
                <a:spcPct val="115000"/>
              </a:lnSpc>
              <a:buNone/>
            </a:pPr>
            <a:r>
              <a:rPr lang="ar-SA" dirty="0">
                <a:ea typeface="Times New Roman"/>
              </a:rPr>
              <a:t> </a:t>
            </a:r>
            <a:endParaRPr lang="en-US" sz="2400" dirty="0">
              <a:ea typeface="Times New Roman"/>
              <a:cs typeface="Arial"/>
            </a:endParaRPr>
          </a:p>
          <a:p>
            <a:pPr marL="114300" indent="0" algn="just">
              <a:lnSpc>
                <a:spcPct val="115000"/>
              </a:lnSpc>
              <a:buNone/>
            </a:pPr>
            <a:r>
              <a:rPr lang="ar-SA" b="1" dirty="0">
                <a:ea typeface="Times New Roman"/>
              </a:rPr>
              <a:t>جون ويلارد ماريوت :</a:t>
            </a:r>
            <a:endParaRPr lang="en-US" sz="2400" dirty="0">
              <a:ea typeface="Times New Roman"/>
              <a:cs typeface="Arial"/>
            </a:endParaRPr>
          </a:p>
          <a:p>
            <a:pPr marL="114300" indent="0" algn="just">
              <a:lnSpc>
                <a:spcPct val="115000"/>
              </a:lnSpc>
              <a:buNone/>
            </a:pPr>
            <a:r>
              <a:rPr lang="ar-SA" b="1" dirty="0">
                <a:ea typeface="Times New Roman"/>
              </a:rPr>
              <a:t> </a:t>
            </a:r>
            <a:endParaRPr lang="en-US" sz="2400" dirty="0">
              <a:ea typeface="Times New Roman"/>
              <a:cs typeface="Arial"/>
            </a:endParaRPr>
          </a:p>
          <a:p>
            <a:pPr marL="114300" indent="0" algn="just">
              <a:lnSpc>
                <a:spcPct val="115000"/>
              </a:lnSpc>
              <a:buNone/>
            </a:pPr>
            <a:r>
              <a:rPr lang="ar-SA" dirty="0">
                <a:ea typeface="Times New Roman"/>
              </a:rPr>
              <a:t>ولد جون ويلارد ماريوت بمستوطنة ماريوت الواقعة بالقرب من مقاطعة أوجدن يوتا في 17 سبتمبر 1900 وكان في بداية حياته يقوم بالمساعدة في مزرعة في تربية الحيوانات التي كانت يمتلكها والده وقد منحه والده الثقة الكاملة لإدارة هذه المزرعة </a:t>
            </a:r>
            <a:endParaRPr lang="en-US" sz="2400" dirty="0">
              <a:ea typeface="Times New Roman"/>
              <a:cs typeface="Arial"/>
            </a:endParaRPr>
          </a:p>
          <a:p>
            <a:pPr marL="114300" indent="0" algn="just">
              <a:lnSpc>
                <a:spcPct val="115000"/>
              </a:lnSpc>
              <a:buNone/>
            </a:pPr>
            <a:r>
              <a:rPr lang="ar-SA" dirty="0">
                <a:ea typeface="Times New Roman"/>
              </a:rPr>
              <a:t>من أبرز الاعمال التي قام بها ماريوت : </a:t>
            </a:r>
            <a:endParaRPr lang="en-US" sz="2400" dirty="0">
              <a:ea typeface="Times New Roman"/>
              <a:cs typeface="Arial"/>
            </a:endParaRPr>
          </a:p>
          <a:p>
            <a:pPr marL="0" lvl="0" indent="0" algn="just">
              <a:lnSpc>
                <a:spcPct val="115000"/>
              </a:lnSpc>
              <a:buNone/>
            </a:pPr>
            <a:r>
              <a:rPr lang="ar-SA" dirty="0">
                <a:ea typeface="Times New Roman"/>
              </a:rPr>
              <a:t>في عام 1927 م اتفق جون ماريوت مع شريك له يدعى كولتون على شراء حقوق بيع البيرة بواشنطن من أحد الوكالات الأمريكية وقام بإفتتاح أول فرع لهذه الوكالة بشارع 14 بالمنطقة الشمالية الغربية لواشنطن .</a:t>
            </a:r>
            <a:endParaRPr lang="en-US" sz="2400" dirty="0">
              <a:ea typeface="Times New Roman"/>
              <a:cs typeface="Arial"/>
            </a:endParaRPr>
          </a:p>
          <a:p>
            <a:pPr marL="0" lvl="0" indent="0" algn="just">
              <a:lnSpc>
                <a:spcPct val="115000"/>
              </a:lnSpc>
              <a:spcAft>
                <a:spcPts val="1000"/>
              </a:spcAft>
              <a:buNone/>
            </a:pPr>
            <a:r>
              <a:rPr lang="ar-SA" dirty="0">
                <a:ea typeface="Times New Roman"/>
              </a:rPr>
              <a:t>في 9 يونيو 1927 م افتتح محل أخر لبيع البيرة وفي هذا العام في فصل الصيف قام بإضافة خدمة جديدة وهي الأغذية المكسيكية الساخنة وايضاً الأغذية الجنوبية الغربية .</a:t>
            </a:r>
            <a:endParaRPr lang="en-US" sz="2400" dirty="0">
              <a:ea typeface="Times New Roman"/>
              <a:cs typeface="Arial"/>
            </a:endParaRPr>
          </a:p>
          <a:p>
            <a:pPr marL="0" indent="0">
              <a:buNone/>
            </a:pPr>
            <a:r>
              <a:rPr lang="ar-SA" dirty="0">
                <a:ea typeface="Times New Roman"/>
              </a:rPr>
              <a:t>في عام 1928 م قرر شريكه </a:t>
            </a:r>
            <a:endParaRPr lang="ar-IQ" dirty="0"/>
          </a:p>
        </p:txBody>
      </p:sp>
    </p:spTree>
    <p:extLst>
      <p:ext uri="{BB962C8B-B14F-4D97-AF65-F5344CB8AC3E}">
        <p14:creationId xmlns:p14="http://schemas.microsoft.com/office/powerpoint/2010/main" val="2098677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77500" lnSpcReduction="20000"/>
          </a:bodyPr>
          <a:lstStyle/>
          <a:p>
            <a:pPr lvl="0" algn="just">
              <a:lnSpc>
                <a:spcPct val="115000"/>
              </a:lnSpc>
              <a:buFont typeface="Symbol"/>
              <a:buChar char=""/>
            </a:pPr>
            <a:r>
              <a:rPr lang="ar-SA" dirty="0">
                <a:ea typeface="Times New Roman"/>
              </a:rPr>
              <a:t>كولتون أن يبيع نصيبه الى ماريوت والذي قام بشراء بمبلغ 500 ألف دولار وفي نفس العام أفتتح ماريوت فرع أخر لبيع المواد الغذائية والمشروبات بشرق نهر المسيبي .</a:t>
            </a:r>
            <a:endParaRPr lang="en-US" sz="2400" dirty="0">
              <a:ea typeface="Times New Roman"/>
              <a:cs typeface="Arial"/>
            </a:endParaRPr>
          </a:p>
          <a:p>
            <a:pPr lvl="0" algn="just">
              <a:lnSpc>
                <a:spcPct val="115000"/>
              </a:lnSpc>
              <a:buFont typeface="Symbol"/>
              <a:buChar char=""/>
            </a:pPr>
            <a:r>
              <a:rPr lang="ar-SA" dirty="0">
                <a:ea typeface="Times New Roman"/>
              </a:rPr>
              <a:t>في عام 1929م وأثناء الحرب العالمية الاولى ونظراً لاحتياج الجيش والقطاع العسكري للعديد من الخدمات الغذائية توسع ماريوت في العمل حيث ادخل نظام تقديم الخدمة الغذائية في بعض المباني الحكومية .</a:t>
            </a:r>
            <a:endParaRPr lang="en-US" sz="2400" dirty="0">
              <a:ea typeface="Times New Roman"/>
              <a:cs typeface="Arial"/>
            </a:endParaRPr>
          </a:p>
          <a:p>
            <a:pPr lvl="0" algn="just">
              <a:lnSpc>
                <a:spcPct val="115000"/>
              </a:lnSpc>
              <a:buFont typeface="Symbol"/>
              <a:buChar char=""/>
            </a:pPr>
            <a:r>
              <a:rPr lang="ar-SA" dirty="0">
                <a:ea typeface="Times New Roman"/>
              </a:rPr>
              <a:t>في عام 1932 م أدخل ماريوت خدمة جديدة وهي توصيل الخدمة للزبائن داخل السيارات .</a:t>
            </a:r>
            <a:endParaRPr lang="en-US" sz="2400" dirty="0">
              <a:ea typeface="Times New Roman"/>
              <a:cs typeface="Arial"/>
            </a:endParaRPr>
          </a:p>
          <a:p>
            <a:pPr lvl="0" algn="just">
              <a:lnSpc>
                <a:spcPct val="115000"/>
              </a:lnSpc>
              <a:buFont typeface="Symbol"/>
              <a:buChar char=""/>
            </a:pPr>
            <a:r>
              <a:rPr lang="ar-SA" dirty="0">
                <a:ea typeface="Times New Roman"/>
              </a:rPr>
              <a:t>في عام 1939 م ابتكر ماريوت تقديم خدمة طهي الأطعمة لشركات الطيران .</a:t>
            </a:r>
            <a:endParaRPr lang="en-US" sz="2400" dirty="0">
              <a:ea typeface="Times New Roman"/>
              <a:cs typeface="Arial"/>
            </a:endParaRPr>
          </a:p>
          <a:p>
            <a:pPr lvl="0" algn="just">
              <a:lnSpc>
                <a:spcPct val="115000"/>
              </a:lnSpc>
              <a:buFont typeface="Symbol"/>
              <a:buChar char=""/>
            </a:pPr>
            <a:r>
              <a:rPr lang="ar-SA" dirty="0">
                <a:ea typeface="Times New Roman"/>
              </a:rPr>
              <a:t>في عام 1957 م توسعت شركات ماريوت الغذائية وهنا انتقل الى عالم صناعة الفنادق حيث أنشاء فندق ماريوت الأول في ولاية فرجينا .</a:t>
            </a:r>
            <a:endParaRPr lang="en-US" sz="2400" dirty="0">
              <a:ea typeface="Times New Roman"/>
              <a:cs typeface="Arial"/>
            </a:endParaRPr>
          </a:p>
          <a:p>
            <a:pPr lvl="0" algn="just">
              <a:lnSpc>
                <a:spcPct val="115000"/>
              </a:lnSpc>
              <a:buFont typeface="Symbol"/>
              <a:buChar char=""/>
            </a:pPr>
            <a:r>
              <a:rPr lang="ar-SA" dirty="0">
                <a:ea typeface="Times New Roman"/>
              </a:rPr>
              <a:t>مات جون ماريوت عن عمر يناهز 84 عام في 12 أغسطس عام 1985 م أثر نوبة قلبية في بيته الصيفي بمقاطعة نيو هامشير .</a:t>
            </a:r>
            <a:endParaRPr lang="en-US" sz="2400" dirty="0">
              <a:ea typeface="Times New Roman"/>
              <a:cs typeface="Arial"/>
            </a:endParaRPr>
          </a:p>
          <a:p>
            <a:pPr marL="571500" indent="0" algn="just">
              <a:lnSpc>
                <a:spcPct val="115000"/>
              </a:lnSpc>
              <a:spcAft>
                <a:spcPts val="1000"/>
              </a:spcAft>
              <a:buNone/>
              <a:tabLst>
                <a:tab pos="4331335" algn="l"/>
              </a:tabLst>
            </a:pPr>
            <a:r>
              <a:rPr lang="ar-SA" dirty="0">
                <a:ea typeface="Times New Roman"/>
              </a:rPr>
              <a:t>	</a:t>
            </a:r>
            <a:endParaRPr lang="en-US" sz="2400" dirty="0">
              <a:ea typeface="Times New Roman"/>
              <a:cs typeface="Arial"/>
            </a:endParaRPr>
          </a:p>
          <a:p>
            <a:pPr marL="0" indent="0">
              <a:lnSpc>
                <a:spcPct val="115000"/>
              </a:lnSpc>
              <a:spcAft>
                <a:spcPts val="1000"/>
              </a:spcAft>
              <a:buNone/>
            </a:pPr>
            <a:r>
              <a:rPr lang="ar-SA" sz="3600" b="1" dirty="0">
                <a:ea typeface="Times New Roman"/>
              </a:rPr>
              <a:t> </a:t>
            </a:r>
            <a:endParaRPr lang="en-US" sz="2400" dirty="0">
              <a:ea typeface="Times New Roman"/>
              <a:cs typeface="Arial"/>
            </a:endParaRPr>
          </a:p>
          <a:p>
            <a:pPr marL="0" indent="0">
              <a:lnSpc>
                <a:spcPct val="115000"/>
              </a:lnSpc>
              <a:spcAft>
                <a:spcPts val="1000"/>
              </a:spcAft>
              <a:buNone/>
            </a:pPr>
            <a:r>
              <a:rPr lang="ar-SA" dirty="0">
                <a:ea typeface="Times New Roman"/>
              </a:rPr>
              <a:t> </a:t>
            </a:r>
            <a:endParaRPr lang="en-US" sz="2400" dirty="0">
              <a:ea typeface="Times New Roman"/>
              <a:cs typeface="Arial"/>
            </a:endParaRPr>
          </a:p>
          <a:p>
            <a:endParaRPr lang="ar-IQ" dirty="0"/>
          </a:p>
        </p:txBody>
      </p:sp>
    </p:spTree>
    <p:extLst>
      <p:ext uri="{BB962C8B-B14F-4D97-AF65-F5344CB8AC3E}">
        <p14:creationId xmlns:p14="http://schemas.microsoft.com/office/powerpoint/2010/main" val="2015210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1013</Words>
  <Application>Microsoft Office PowerPoint</Application>
  <PresentationFormat>On-screen Show (4:3)</PresentationFormat>
  <Paragraphs>78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صناعة الضيافة الحديثة</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صناعة الضيافة الحديثة</dc:title>
  <dc:creator>Ruaa</dc:creator>
  <cp:lastModifiedBy>Ruaa</cp:lastModifiedBy>
  <cp:revision>2</cp:revision>
  <dcterms:created xsi:type="dcterms:W3CDTF">2020-01-28T18:14:31Z</dcterms:created>
  <dcterms:modified xsi:type="dcterms:W3CDTF">2020-01-28T18:27:20Z</dcterms:modified>
</cp:coreProperties>
</file>