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FED1A596-DAD6-4E3A-ACED-6054413B5B9D}" type="datetimeFigureOut">
              <a:rPr lang="ar-IQ" smtClean="0"/>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D73A87-4F58-4592-8B92-C1D79A330B26}" type="slidenum">
              <a:rPr lang="ar-IQ" smtClean="0"/>
              <a:t>‹#›</a:t>
            </a:fld>
            <a:endParaRPr lang="ar-IQ"/>
          </a:p>
        </p:txBody>
      </p:sp>
    </p:spTree>
    <p:extLst>
      <p:ext uri="{BB962C8B-B14F-4D97-AF65-F5344CB8AC3E}">
        <p14:creationId xmlns:p14="http://schemas.microsoft.com/office/powerpoint/2010/main" val="3609434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ED1A596-DAD6-4E3A-ACED-6054413B5B9D}" type="datetimeFigureOut">
              <a:rPr lang="ar-IQ" smtClean="0"/>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D73A87-4F58-4592-8B92-C1D79A330B26}" type="slidenum">
              <a:rPr lang="ar-IQ" smtClean="0"/>
              <a:t>‹#›</a:t>
            </a:fld>
            <a:endParaRPr lang="ar-IQ"/>
          </a:p>
        </p:txBody>
      </p:sp>
    </p:spTree>
    <p:extLst>
      <p:ext uri="{BB962C8B-B14F-4D97-AF65-F5344CB8AC3E}">
        <p14:creationId xmlns:p14="http://schemas.microsoft.com/office/powerpoint/2010/main" val="296189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ED1A596-DAD6-4E3A-ACED-6054413B5B9D}" type="datetimeFigureOut">
              <a:rPr lang="ar-IQ" smtClean="0"/>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D73A87-4F58-4592-8B92-C1D79A330B26}" type="slidenum">
              <a:rPr lang="ar-IQ" smtClean="0"/>
              <a:t>‹#›</a:t>
            </a:fld>
            <a:endParaRPr lang="ar-IQ"/>
          </a:p>
        </p:txBody>
      </p:sp>
    </p:spTree>
    <p:extLst>
      <p:ext uri="{BB962C8B-B14F-4D97-AF65-F5344CB8AC3E}">
        <p14:creationId xmlns:p14="http://schemas.microsoft.com/office/powerpoint/2010/main" val="83565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ED1A596-DAD6-4E3A-ACED-6054413B5B9D}" type="datetimeFigureOut">
              <a:rPr lang="ar-IQ" smtClean="0"/>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D73A87-4F58-4592-8B92-C1D79A330B26}" type="slidenum">
              <a:rPr lang="ar-IQ" smtClean="0"/>
              <a:t>‹#›</a:t>
            </a:fld>
            <a:endParaRPr lang="ar-IQ"/>
          </a:p>
        </p:txBody>
      </p:sp>
    </p:spTree>
    <p:extLst>
      <p:ext uri="{BB962C8B-B14F-4D97-AF65-F5344CB8AC3E}">
        <p14:creationId xmlns:p14="http://schemas.microsoft.com/office/powerpoint/2010/main" val="2963178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D1A596-DAD6-4E3A-ACED-6054413B5B9D}" type="datetimeFigureOut">
              <a:rPr lang="ar-IQ" smtClean="0"/>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D73A87-4F58-4592-8B92-C1D79A330B26}" type="slidenum">
              <a:rPr lang="ar-IQ" smtClean="0"/>
              <a:t>‹#›</a:t>
            </a:fld>
            <a:endParaRPr lang="ar-IQ"/>
          </a:p>
        </p:txBody>
      </p:sp>
    </p:spTree>
    <p:extLst>
      <p:ext uri="{BB962C8B-B14F-4D97-AF65-F5344CB8AC3E}">
        <p14:creationId xmlns:p14="http://schemas.microsoft.com/office/powerpoint/2010/main" val="3635935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FED1A596-DAD6-4E3A-ACED-6054413B5B9D}" type="datetimeFigureOut">
              <a:rPr lang="ar-IQ" smtClean="0"/>
              <a:t>01/06/1441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D73A87-4F58-4592-8B92-C1D79A330B26}" type="slidenum">
              <a:rPr lang="ar-IQ" smtClean="0"/>
              <a:t>‹#›</a:t>
            </a:fld>
            <a:endParaRPr lang="ar-IQ"/>
          </a:p>
        </p:txBody>
      </p:sp>
    </p:spTree>
    <p:extLst>
      <p:ext uri="{BB962C8B-B14F-4D97-AF65-F5344CB8AC3E}">
        <p14:creationId xmlns:p14="http://schemas.microsoft.com/office/powerpoint/2010/main" val="167797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FED1A596-DAD6-4E3A-ACED-6054413B5B9D}" type="datetimeFigureOut">
              <a:rPr lang="ar-IQ" smtClean="0"/>
              <a:t>01/06/1441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D73A87-4F58-4592-8B92-C1D79A330B26}" type="slidenum">
              <a:rPr lang="ar-IQ" smtClean="0"/>
              <a:t>‹#›</a:t>
            </a:fld>
            <a:endParaRPr lang="ar-IQ"/>
          </a:p>
        </p:txBody>
      </p:sp>
    </p:spTree>
    <p:extLst>
      <p:ext uri="{BB962C8B-B14F-4D97-AF65-F5344CB8AC3E}">
        <p14:creationId xmlns:p14="http://schemas.microsoft.com/office/powerpoint/2010/main" val="1007053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FED1A596-DAD6-4E3A-ACED-6054413B5B9D}" type="datetimeFigureOut">
              <a:rPr lang="ar-IQ" smtClean="0"/>
              <a:t>01/06/1441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D73A87-4F58-4592-8B92-C1D79A330B26}" type="slidenum">
              <a:rPr lang="ar-IQ" smtClean="0"/>
              <a:t>‹#›</a:t>
            </a:fld>
            <a:endParaRPr lang="ar-IQ"/>
          </a:p>
        </p:txBody>
      </p:sp>
    </p:spTree>
    <p:extLst>
      <p:ext uri="{BB962C8B-B14F-4D97-AF65-F5344CB8AC3E}">
        <p14:creationId xmlns:p14="http://schemas.microsoft.com/office/powerpoint/2010/main" val="1161951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D1A596-DAD6-4E3A-ACED-6054413B5B9D}" type="datetimeFigureOut">
              <a:rPr lang="ar-IQ" smtClean="0"/>
              <a:t>01/06/1441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D73A87-4F58-4592-8B92-C1D79A330B26}" type="slidenum">
              <a:rPr lang="ar-IQ" smtClean="0"/>
              <a:t>‹#›</a:t>
            </a:fld>
            <a:endParaRPr lang="ar-IQ"/>
          </a:p>
        </p:txBody>
      </p:sp>
    </p:spTree>
    <p:extLst>
      <p:ext uri="{BB962C8B-B14F-4D97-AF65-F5344CB8AC3E}">
        <p14:creationId xmlns:p14="http://schemas.microsoft.com/office/powerpoint/2010/main" val="1193132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1A596-DAD6-4E3A-ACED-6054413B5B9D}" type="datetimeFigureOut">
              <a:rPr lang="ar-IQ" smtClean="0"/>
              <a:t>01/06/1441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D73A87-4F58-4592-8B92-C1D79A330B26}" type="slidenum">
              <a:rPr lang="ar-IQ" smtClean="0"/>
              <a:t>‹#›</a:t>
            </a:fld>
            <a:endParaRPr lang="ar-IQ"/>
          </a:p>
        </p:txBody>
      </p:sp>
    </p:spTree>
    <p:extLst>
      <p:ext uri="{BB962C8B-B14F-4D97-AF65-F5344CB8AC3E}">
        <p14:creationId xmlns:p14="http://schemas.microsoft.com/office/powerpoint/2010/main" val="2423453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1A596-DAD6-4E3A-ACED-6054413B5B9D}" type="datetimeFigureOut">
              <a:rPr lang="ar-IQ" smtClean="0"/>
              <a:t>01/06/1441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D73A87-4F58-4592-8B92-C1D79A330B26}" type="slidenum">
              <a:rPr lang="ar-IQ" smtClean="0"/>
              <a:t>‹#›</a:t>
            </a:fld>
            <a:endParaRPr lang="ar-IQ"/>
          </a:p>
        </p:txBody>
      </p:sp>
    </p:spTree>
    <p:extLst>
      <p:ext uri="{BB962C8B-B14F-4D97-AF65-F5344CB8AC3E}">
        <p14:creationId xmlns:p14="http://schemas.microsoft.com/office/powerpoint/2010/main" val="4201000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ED1A596-DAD6-4E3A-ACED-6054413B5B9D}" type="datetimeFigureOut">
              <a:rPr lang="ar-IQ" smtClean="0"/>
              <a:t>01/06/1441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8D73A87-4F58-4592-8B92-C1D79A330B26}" type="slidenum">
              <a:rPr lang="ar-IQ" smtClean="0"/>
              <a:t>‹#›</a:t>
            </a:fld>
            <a:endParaRPr lang="ar-IQ"/>
          </a:p>
        </p:txBody>
      </p:sp>
    </p:spTree>
    <p:extLst>
      <p:ext uri="{BB962C8B-B14F-4D97-AF65-F5344CB8AC3E}">
        <p14:creationId xmlns:p14="http://schemas.microsoft.com/office/powerpoint/2010/main" val="3062845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صــناعة الضــيافــة</a:t>
            </a:r>
            <a:endParaRPr lang="ar-IQ" dirty="0"/>
          </a:p>
        </p:txBody>
      </p:sp>
      <p:sp>
        <p:nvSpPr>
          <p:cNvPr id="3" name="Subtitle 2"/>
          <p:cNvSpPr>
            <a:spLocks noGrp="1"/>
          </p:cNvSpPr>
          <p:nvPr>
            <p:ph type="subTitle" idx="1"/>
          </p:nvPr>
        </p:nvSpPr>
        <p:spPr>
          <a:xfrm>
            <a:off x="179512" y="5877272"/>
            <a:ext cx="4608512" cy="792088"/>
          </a:xfrm>
        </p:spPr>
        <p:txBody>
          <a:bodyPr/>
          <a:lstStyle/>
          <a:p>
            <a:r>
              <a:rPr lang="ar-IQ" dirty="0" smtClean="0">
                <a:solidFill>
                  <a:srgbClr val="C00000"/>
                </a:solidFill>
              </a:rPr>
              <a:t>م.م ؤى طارق كمال التكمة جي</a:t>
            </a:r>
            <a:endParaRPr lang="ar-IQ" dirty="0">
              <a:solidFill>
                <a:srgbClr val="C00000"/>
              </a:solidFill>
            </a:endParaRPr>
          </a:p>
        </p:txBody>
      </p:sp>
    </p:spTree>
    <p:extLst>
      <p:ext uri="{BB962C8B-B14F-4D97-AF65-F5344CB8AC3E}">
        <p14:creationId xmlns:p14="http://schemas.microsoft.com/office/powerpoint/2010/main" val="2265416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55000" lnSpcReduction="20000"/>
          </a:bodyPr>
          <a:lstStyle/>
          <a:p>
            <a:pPr marL="0" indent="0" algn="just">
              <a:lnSpc>
                <a:spcPct val="115000"/>
              </a:lnSpc>
              <a:spcAft>
                <a:spcPts val="1000"/>
              </a:spcAft>
              <a:buNone/>
            </a:pPr>
            <a:r>
              <a:rPr lang="ar-SA" dirty="0">
                <a:ea typeface="Times New Roman"/>
              </a:rPr>
              <a:t>ويشمل الصدق في انضباط الوقت : </a:t>
            </a:r>
            <a:endParaRPr lang="en-US" sz="2400" dirty="0">
              <a:ea typeface="Times New Roman"/>
              <a:cs typeface="Arial"/>
            </a:endParaRPr>
          </a:p>
          <a:p>
            <a:pPr marL="0" lvl="0" indent="0" algn="just">
              <a:lnSpc>
                <a:spcPct val="115000"/>
              </a:lnSpc>
              <a:buNone/>
            </a:pPr>
            <a:r>
              <a:rPr lang="ar-SA" dirty="0">
                <a:ea typeface="Times New Roman"/>
              </a:rPr>
              <a:t>مواعيد الإفطار والغداء والعشاء. </a:t>
            </a:r>
            <a:endParaRPr lang="en-US" sz="2400" dirty="0">
              <a:ea typeface="Times New Roman"/>
              <a:cs typeface="Arial"/>
            </a:endParaRPr>
          </a:p>
          <a:p>
            <a:pPr marL="0" lvl="0" indent="0" algn="just">
              <a:lnSpc>
                <a:spcPct val="115000"/>
              </a:lnSpc>
              <a:buNone/>
            </a:pPr>
            <a:r>
              <a:rPr lang="ar-SA" dirty="0">
                <a:ea typeface="Times New Roman"/>
              </a:rPr>
              <a:t>مواعيد تنظيف الغرفة . </a:t>
            </a:r>
            <a:endParaRPr lang="en-US" sz="2400" dirty="0">
              <a:ea typeface="Times New Roman"/>
              <a:cs typeface="Arial"/>
            </a:endParaRPr>
          </a:p>
          <a:p>
            <a:pPr marL="0" lvl="0" indent="0" algn="just">
              <a:lnSpc>
                <a:spcPct val="115000"/>
              </a:lnSpc>
              <a:buNone/>
            </a:pPr>
            <a:r>
              <a:rPr lang="ar-SA" dirty="0">
                <a:ea typeface="Times New Roman"/>
              </a:rPr>
              <a:t>مواعيد إحضار الجرائد اليومية .</a:t>
            </a:r>
            <a:endParaRPr lang="en-US" sz="2400" dirty="0">
              <a:ea typeface="Times New Roman"/>
              <a:cs typeface="Arial"/>
            </a:endParaRPr>
          </a:p>
          <a:p>
            <a:pPr marL="0" lvl="0" indent="0" algn="just">
              <a:lnSpc>
                <a:spcPct val="115000"/>
              </a:lnSpc>
              <a:spcAft>
                <a:spcPts val="1000"/>
              </a:spcAft>
              <a:buNone/>
            </a:pPr>
            <a:r>
              <a:rPr lang="ar-SA" dirty="0">
                <a:ea typeface="Times New Roman"/>
              </a:rPr>
              <a:t>مواعيد تلبية الطلبات و الاحتياجات الخاصة .</a:t>
            </a:r>
            <a:endParaRPr lang="en-US" sz="2400" dirty="0">
              <a:ea typeface="Times New Roman"/>
              <a:cs typeface="Arial"/>
            </a:endParaRPr>
          </a:p>
          <a:p>
            <a:pPr marL="0" indent="0" algn="just">
              <a:lnSpc>
                <a:spcPct val="115000"/>
              </a:lnSpc>
              <a:spcAft>
                <a:spcPts val="1000"/>
              </a:spcAft>
              <a:buNone/>
            </a:pPr>
            <a:r>
              <a:rPr lang="ar-SA" dirty="0">
                <a:ea typeface="Times New Roman"/>
              </a:rPr>
              <a:t>هذه اللحظة عبارة عن علاقة عابرة وحاسمة ولا يوجد مجال أو وقت لتحسين هذه العلاقة بين مقدم الخدمة و النزيل حيث يجب على مقدم الخدمة أن يضع الأمور في نصابها منذ اللحظة الأولى في التعامل مع النزيل </a:t>
            </a:r>
            <a:endParaRPr lang="en-US" sz="2400" dirty="0">
              <a:ea typeface="Times New Roman"/>
              <a:cs typeface="Arial"/>
            </a:endParaRPr>
          </a:p>
          <a:p>
            <a:pPr marL="0" indent="0" algn="just">
              <a:lnSpc>
                <a:spcPct val="115000"/>
              </a:lnSpc>
              <a:spcAft>
                <a:spcPts val="1000"/>
              </a:spcAft>
              <a:buNone/>
            </a:pPr>
            <a:r>
              <a:rPr lang="ar-SA" sz="3600" b="1" dirty="0">
                <a:ea typeface="Times New Roman"/>
              </a:rPr>
              <a:t>ثانيا : الفنادق وتصنيفاتها:-</a:t>
            </a:r>
            <a:endParaRPr lang="en-US" sz="2400" dirty="0">
              <a:ea typeface="Times New Roman"/>
              <a:cs typeface="Arial"/>
            </a:endParaRPr>
          </a:p>
          <a:p>
            <a:pPr marL="0" indent="0" algn="just">
              <a:lnSpc>
                <a:spcPct val="115000"/>
              </a:lnSpc>
              <a:spcAft>
                <a:spcPts val="1000"/>
              </a:spcAft>
              <a:buNone/>
            </a:pPr>
            <a:r>
              <a:rPr lang="ar-SA" dirty="0">
                <a:ea typeface="Times New Roman"/>
              </a:rPr>
              <a:t>في عام 1956 م أوضح اتحاد مالكي الفنادق تعريف الفندق بأنه:</a:t>
            </a:r>
            <a:endParaRPr lang="en-US" sz="2400" dirty="0">
              <a:ea typeface="Times New Roman"/>
              <a:cs typeface="Arial"/>
            </a:endParaRPr>
          </a:p>
          <a:p>
            <a:pPr marL="0" indent="0" algn="just">
              <a:lnSpc>
                <a:spcPct val="115000"/>
              </a:lnSpc>
              <a:spcAft>
                <a:spcPts val="1000"/>
              </a:spcAft>
              <a:buNone/>
            </a:pPr>
            <a:r>
              <a:rPr lang="ar-SA" dirty="0">
                <a:ea typeface="Times New Roman"/>
              </a:rPr>
              <a:t>مؤسسة ينشاها المالك بهدف تقديم الإيواء , وكذلك الطعام والشراب اذا طلبها الضيوف, وذلك بدون عقد خاص , وتقدم هذه الخدمة لأي مسافر يقدم نفسه ويرغب في الحصول على هذه الخدمة وهو قادر على دفع أجرة معقولة لقاء الخدمات والتسهيلات التي يحصل عليها شريطة ان يكون هذا الشخص بحالة مناسبة ليتم استقباله.</a:t>
            </a:r>
            <a:endParaRPr lang="en-US" sz="2400" dirty="0">
              <a:ea typeface="Times New Roman"/>
              <a:cs typeface="Arial"/>
            </a:endParaRPr>
          </a:p>
          <a:p>
            <a:pPr marL="0" indent="0" algn="just">
              <a:lnSpc>
                <a:spcPct val="115000"/>
              </a:lnSpc>
              <a:spcAft>
                <a:spcPts val="1000"/>
              </a:spcAft>
              <a:buNone/>
            </a:pPr>
            <a:r>
              <a:rPr lang="ar-SA" dirty="0">
                <a:ea typeface="Times New Roman"/>
              </a:rPr>
              <a:t>وهناك مؤسسات أخرى تقدم خدمة الإيواء أيضا مثل المستشفيات والسجون وسكن الطلبة في الجامعات, ولكنها لا تدخل ضمن تعريف الفنادق وذلك لأنها لا تقدم خدمات تلبي الحاجات الخاصة للمسافرين.</a:t>
            </a:r>
            <a:endParaRPr lang="en-US" sz="2400" dirty="0">
              <a:ea typeface="Times New Roman"/>
              <a:cs typeface="Arial"/>
            </a:endParaRPr>
          </a:p>
          <a:p>
            <a:pPr marL="0" indent="0" algn="just">
              <a:lnSpc>
                <a:spcPct val="115000"/>
              </a:lnSpc>
              <a:spcAft>
                <a:spcPts val="1000"/>
              </a:spcAft>
              <a:buNone/>
            </a:pPr>
            <a:r>
              <a:rPr lang="ar-SA" dirty="0">
                <a:ea typeface="Times New Roman"/>
              </a:rPr>
              <a:t>ويمكن أن تصنف الفنادق إلى عدة أنواع ويتم ذلك وفقا للسوق الذي تستهدفه أو وفقا لحجمها أو موقعها أو الخدمات والتسهيلات التي تقدمها أو بحسب ملكيتها .</a:t>
            </a:r>
            <a:endParaRPr lang="en-US" sz="2400" dirty="0">
              <a:ea typeface="Times New Roman"/>
              <a:cs typeface="Arial"/>
            </a:endParaRPr>
          </a:p>
          <a:p>
            <a:pPr marL="0" indent="0" algn="just">
              <a:lnSpc>
                <a:spcPct val="115000"/>
              </a:lnSpc>
              <a:spcAft>
                <a:spcPts val="1000"/>
              </a:spcAft>
              <a:buNone/>
            </a:pPr>
            <a:r>
              <a:rPr lang="ar-SA" dirty="0">
                <a:ea typeface="Times New Roman"/>
              </a:rPr>
              <a:t>ووجود أنواع مختلفة من الفنادق يعني تقديم أصناف مختلفة من الخدمات إلى الضيوف, ولذلك فإن طريقة إدارتها يجب أن تكون مختلفة أيضا .</a:t>
            </a:r>
            <a:endParaRPr lang="en-US" sz="2400" dirty="0">
              <a:ea typeface="Times New Roman"/>
              <a:cs typeface="Arial"/>
            </a:endParaRPr>
          </a:p>
          <a:p>
            <a:pPr marL="0" indent="0">
              <a:buNone/>
            </a:pPr>
            <a:endParaRPr lang="ar-IQ" dirty="0">
              <a:solidFill>
                <a:srgbClr val="C00000"/>
              </a:solidFill>
            </a:endParaRPr>
          </a:p>
        </p:txBody>
      </p:sp>
    </p:spTree>
    <p:extLst>
      <p:ext uri="{BB962C8B-B14F-4D97-AF65-F5344CB8AC3E}">
        <p14:creationId xmlns:p14="http://schemas.microsoft.com/office/powerpoint/2010/main" val="1204879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32500" lnSpcReduction="20000"/>
          </a:bodyPr>
          <a:lstStyle/>
          <a:p>
            <a:pPr marL="0" indent="0" algn="just">
              <a:lnSpc>
                <a:spcPct val="115000"/>
              </a:lnSpc>
              <a:spcAft>
                <a:spcPts val="1000"/>
              </a:spcAft>
              <a:buNone/>
            </a:pPr>
            <a:r>
              <a:rPr lang="ar-SA" dirty="0">
                <a:ea typeface="Times New Roman"/>
              </a:rPr>
              <a:t>ووجود أنواع مختلفة من الفنادق يعني تقديم أصناف مختلفة من الخدمات إلى الضيوف, ولذلك فإن طريقة إدارتها يجب أن تكون مختلفة أيضا .</a:t>
            </a:r>
            <a:endParaRPr lang="en-US" sz="2400" dirty="0">
              <a:ea typeface="Times New Roman"/>
              <a:cs typeface="Arial"/>
            </a:endParaRPr>
          </a:p>
          <a:p>
            <a:pPr marL="0" lvl="0" indent="0" algn="just">
              <a:lnSpc>
                <a:spcPct val="115000"/>
              </a:lnSpc>
              <a:spcAft>
                <a:spcPts val="1000"/>
              </a:spcAft>
              <a:buNone/>
            </a:pPr>
            <a:r>
              <a:rPr lang="ar-SA" sz="3600" dirty="0">
                <a:ea typeface="Times New Roman"/>
              </a:rPr>
              <a:t>السوق المستهدف:-</a:t>
            </a:r>
            <a:endParaRPr lang="en-US" sz="2400" dirty="0">
              <a:ea typeface="Times New Roman"/>
              <a:cs typeface="Arial"/>
            </a:endParaRPr>
          </a:p>
          <a:p>
            <a:pPr marL="0" indent="0" algn="just">
              <a:lnSpc>
                <a:spcPct val="115000"/>
              </a:lnSpc>
              <a:spcAft>
                <a:spcPts val="1000"/>
              </a:spcAft>
              <a:buNone/>
            </a:pPr>
            <a:r>
              <a:rPr lang="ar-SA" dirty="0">
                <a:ea typeface="Times New Roman"/>
              </a:rPr>
              <a:t>احد طرق تصنيف الفنادق يتم بحسب نوع الزبائن الذين تقدم خدماتها لهم،  ولذلك يمكن أن تصنف الفنادق إلى فنادق تجاريه أو سياحية أو منتجعات.</a:t>
            </a:r>
            <a:endParaRPr lang="en-US" sz="2400" dirty="0">
              <a:ea typeface="Times New Roman"/>
              <a:cs typeface="Arial"/>
            </a:endParaRPr>
          </a:p>
          <a:p>
            <a:pPr marL="0" lvl="0" indent="0" algn="just">
              <a:lnSpc>
                <a:spcPct val="115000"/>
              </a:lnSpc>
              <a:spcAft>
                <a:spcPts val="1000"/>
              </a:spcAft>
              <a:buNone/>
            </a:pPr>
            <a:r>
              <a:rPr lang="ar-SA" dirty="0">
                <a:ea typeface="Times New Roman"/>
              </a:rPr>
              <a:t>الفنادق التجارية:</a:t>
            </a:r>
            <a:endParaRPr lang="en-US" sz="2400" dirty="0">
              <a:ea typeface="Times New Roman"/>
              <a:cs typeface="Arial"/>
            </a:endParaRPr>
          </a:p>
          <a:p>
            <a:pPr marL="0" indent="0" algn="just">
              <a:lnSpc>
                <a:spcPct val="115000"/>
              </a:lnSpc>
              <a:spcAft>
                <a:spcPts val="1000"/>
              </a:spcAft>
              <a:buNone/>
            </a:pPr>
            <a:r>
              <a:rPr lang="ar-SA" dirty="0">
                <a:ea typeface="Times New Roman"/>
              </a:rPr>
              <a:t>هي الفنادق التي تقدم خدمات الإيواء والطعام والشراب للأشخاص الذين يسافرون من اجل الأعمال التجارية.</a:t>
            </a:r>
            <a:endParaRPr lang="en-US" sz="2400" dirty="0">
              <a:ea typeface="Times New Roman"/>
              <a:cs typeface="Arial"/>
            </a:endParaRPr>
          </a:p>
          <a:p>
            <a:pPr marL="0" lvl="0" indent="0" algn="just">
              <a:lnSpc>
                <a:spcPct val="115000"/>
              </a:lnSpc>
              <a:buNone/>
            </a:pPr>
            <a:r>
              <a:rPr lang="ar-SA" dirty="0">
                <a:ea typeface="Times New Roman"/>
              </a:rPr>
              <a:t>الفنادق السياحية:</a:t>
            </a:r>
            <a:endParaRPr lang="en-US" sz="2400" dirty="0">
              <a:ea typeface="Times New Roman"/>
              <a:cs typeface="Arial"/>
            </a:endParaRPr>
          </a:p>
          <a:p>
            <a:pPr marL="114300" indent="0" algn="just">
              <a:lnSpc>
                <a:spcPct val="115000"/>
              </a:lnSpc>
              <a:spcAft>
                <a:spcPts val="1000"/>
              </a:spcAft>
              <a:buNone/>
            </a:pPr>
            <a:r>
              <a:rPr lang="ar-SA" dirty="0">
                <a:ea typeface="Times New Roman"/>
              </a:rPr>
              <a:t>وهي الفنادق التي تقدم خدماتها للأشخاص الذين يسافرون من اجل التسلية والترفيه عن أنفسهم.</a:t>
            </a:r>
            <a:endParaRPr lang="en-US" sz="2400" dirty="0">
              <a:ea typeface="Times New Roman"/>
              <a:cs typeface="Arial"/>
            </a:endParaRPr>
          </a:p>
          <a:p>
            <a:pPr marL="0" indent="0" algn="just">
              <a:lnSpc>
                <a:spcPct val="115000"/>
              </a:lnSpc>
              <a:spcAft>
                <a:spcPts val="1000"/>
              </a:spcAft>
              <a:buNone/>
            </a:pPr>
            <a:r>
              <a:rPr lang="ar-SA" dirty="0">
                <a:ea typeface="Times New Roman"/>
              </a:rPr>
              <a:t>ج- المنتجعات: </a:t>
            </a:r>
            <a:endParaRPr lang="en-US" sz="2400" dirty="0">
              <a:ea typeface="Times New Roman"/>
              <a:cs typeface="Arial"/>
            </a:endParaRPr>
          </a:p>
          <a:p>
            <a:pPr marL="0" indent="0" algn="just">
              <a:lnSpc>
                <a:spcPct val="115000"/>
              </a:lnSpc>
              <a:spcAft>
                <a:spcPts val="1000"/>
              </a:spcAft>
              <a:buNone/>
            </a:pPr>
            <a:r>
              <a:rPr lang="ar-SA" dirty="0">
                <a:ea typeface="Times New Roman"/>
              </a:rPr>
              <a:t>وهي فنادق تقدم خدماتها للأشخاص المسافرين من اجل الترويح عن أنفسهم والاستمتاع بجمال الطبيعة، وهذه المنتجعات تكون موجودة عادة في المناطق الطبيعية الجميلة مثل المناطق الريفية أو شواطئ البحار و البحيرات .</a:t>
            </a:r>
            <a:endParaRPr lang="en-US" sz="2400" dirty="0">
              <a:ea typeface="Times New Roman"/>
              <a:cs typeface="Arial"/>
            </a:endParaRPr>
          </a:p>
          <a:p>
            <a:pPr marL="0" indent="0" algn="just">
              <a:lnSpc>
                <a:spcPct val="115000"/>
              </a:lnSpc>
              <a:spcAft>
                <a:spcPts val="1000"/>
              </a:spcAft>
              <a:buNone/>
            </a:pPr>
            <a:r>
              <a:rPr lang="ar-SA" dirty="0">
                <a:ea typeface="Times New Roman"/>
              </a:rPr>
              <a:t>ويمكن أن تقسم الفنادق كذلك إلى فنادق للإقامة الدائمة وفنادق الترانزيت أو العبور، وذلك وفقا لمدة الإقامة المتوقعة للضيوف. فنجد أن فنادق الإقامة الدائمة تقدم خدمات الإيواء للضيوف الذين يرغبون بالإقامة لمدة طويلة، في حين أن فنادق الترانزيت أو العبور تقدم خدماتها  لضيوف لا تزيد مدة أقامتهما عن ليلة أو ليلتين على الأكثر ، وهذه الفنادق عادة ما تكون موجودة قرب المطارات أو محطات القطار والموانئ</a:t>
            </a:r>
            <a:endParaRPr lang="en-US" sz="2400" dirty="0">
              <a:ea typeface="Times New Roman"/>
              <a:cs typeface="Arial"/>
            </a:endParaRPr>
          </a:p>
          <a:p>
            <a:pPr marL="0" lvl="0" indent="0" algn="just">
              <a:lnSpc>
                <a:spcPct val="115000"/>
              </a:lnSpc>
              <a:spcAft>
                <a:spcPts val="1000"/>
              </a:spcAft>
              <a:buNone/>
            </a:pPr>
            <a:r>
              <a:rPr lang="ar-SA" sz="3600" dirty="0">
                <a:ea typeface="Times New Roman"/>
              </a:rPr>
              <a:t> الـمـوقـع:-</a:t>
            </a:r>
            <a:endParaRPr lang="en-US" sz="2400" dirty="0">
              <a:ea typeface="Times New Roman"/>
              <a:cs typeface="Arial"/>
            </a:endParaRPr>
          </a:p>
          <a:p>
            <a:pPr marL="0" indent="0" algn="just">
              <a:lnSpc>
                <a:spcPct val="115000"/>
              </a:lnSpc>
              <a:spcAft>
                <a:spcPts val="1000"/>
              </a:spcAft>
              <a:buNone/>
            </a:pPr>
            <a:r>
              <a:rPr lang="ar-SA" dirty="0">
                <a:ea typeface="Times New Roman"/>
              </a:rPr>
              <a:t>يمكن أن تصنف الفنادق أيضا بحسب موقعها، مثل فنادق وسط المدينة وفنادق الضواحي والمنتجعات</a:t>
            </a:r>
            <a:endParaRPr lang="en-US" sz="2400" dirty="0">
              <a:ea typeface="Times New Roman"/>
              <a:cs typeface="Arial"/>
            </a:endParaRPr>
          </a:p>
          <a:p>
            <a:pPr marL="0" lvl="0" indent="0" algn="just">
              <a:lnSpc>
                <a:spcPct val="115000"/>
              </a:lnSpc>
              <a:spcAft>
                <a:spcPts val="1000"/>
              </a:spcAft>
              <a:buNone/>
            </a:pPr>
            <a:r>
              <a:rPr lang="ar-SA" sz="3600" dirty="0">
                <a:ea typeface="Times New Roman"/>
              </a:rPr>
              <a:t> الـحـجـم</a:t>
            </a:r>
            <a:r>
              <a:rPr lang="ar-SA" sz="4000" dirty="0">
                <a:ea typeface="Times New Roman"/>
              </a:rPr>
              <a:t>:-</a:t>
            </a:r>
            <a:endParaRPr lang="en-US" sz="2400" dirty="0">
              <a:ea typeface="Times New Roman"/>
              <a:cs typeface="Arial"/>
            </a:endParaRPr>
          </a:p>
          <a:p>
            <a:pPr marL="0" indent="0" algn="just">
              <a:lnSpc>
                <a:spcPct val="115000"/>
              </a:lnSpc>
              <a:spcAft>
                <a:spcPts val="1000"/>
              </a:spcAft>
              <a:buNone/>
            </a:pPr>
            <a:r>
              <a:rPr lang="ar-SA" dirty="0">
                <a:ea typeface="Times New Roman"/>
              </a:rPr>
              <a:t>ويمكن أن تصنف على أساس الحجم مثل:</a:t>
            </a:r>
            <a:endParaRPr lang="en-US" sz="2400" dirty="0">
              <a:ea typeface="Times New Roman"/>
              <a:cs typeface="Arial"/>
            </a:endParaRPr>
          </a:p>
          <a:p>
            <a:pPr marL="0" lvl="0" indent="0" algn="just">
              <a:lnSpc>
                <a:spcPct val="115000"/>
              </a:lnSpc>
              <a:buNone/>
            </a:pPr>
            <a:r>
              <a:rPr lang="ar-SA" dirty="0">
                <a:ea typeface="Times New Roman"/>
              </a:rPr>
              <a:t>الفنادق الصغيرة: وهي فنادق تحتوي على اقل من مائة غرفة.</a:t>
            </a:r>
            <a:endParaRPr lang="en-US" sz="2400" dirty="0">
              <a:ea typeface="Times New Roman"/>
              <a:cs typeface="Arial"/>
            </a:endParaRPr>
          </a:p>
          <a:p>
            <a:pPr marL="114300" indent="0" algn="just">
              <a:lnSpc>
                <a:spcPct val="115000"/>
              </a:lnSpc>
              <a:buNone/>
            </a:pPr>
            <a:r>
              <a:rPr lang="en-US" dirty="0">
                <a:ea typeface="Times New Roman"/>
                <a:cs typeface="Arial"/>
              </a:rPr>
              <a:t> </a:t>
            </a:r>
            <a:endParaRPr lang="en-US" sz="2400" dirty="0">
              <a:ea typeface="Times New Roman"/>
              <a:cs typeface="Arial"/>
            </a:endParaRPr>
          </a:p>
          <a:p>
            <a:pPr marL="0" lvl="0" indent="0" algn="just">
              <a:lnSpc>
                <a:spcPct val="115000"/>
              </a:lnSpc>
              <a:spcAft>
                <a:spcPts val="1000"/>
              </a:spcAft>
              <a:buNone/>
            </a:pPr>
            <a:r>
              <a:rPr lang="ar-SA" dirty="0">
                <a:ea typeface="Times New Roman"/>
              </a:rPr>
              <a:t>الفنادق المتوسطة: وهي تحتوي عادة على أكثر من مائة غرفة واقل من مائتين غرفة.</a:t>
            </a:r>
            <a:endParaRPr lang="en-US" sz="2400" dirty="0">
              <a:ea typeface="Times New Roman"/>
              <a:cs typeface="Arial"/>
            </a:endParaRPr>
          </a:p>
          <a:p>
            <a:pPr marL="0" indent="0" algn="just">
              <a:lnSpc>
                <a:spcPct val="115000"/>
              </a:lnSpc>
              <a:spcAft>
                <a:spcPts val="1000"/>
              </a:spcAft>
              <a:buNone/>
            </a:pPr>
            <a:r>
              <a:rPr lang="ar-SA" dirty="0">
                <a:ea typeface="Times New Roman"/>
              </a:rPr>
              <a:t>ج- الفنادق الكبيرة: وهي تحتوي عادة على أكثر من مائتين غرفة ، ومثال على ذلك الفنادق العالمية التي تحتوي على غرف متنوعة( مزدوجة، مفردة، أجنحة خاصة)</a:t>
            </a:r>
            <a:endParaRPr lang="en-US" sz="2400" dirty="0">
              <a:ea typeface="Times New Roman"/>
              <a:cs typeface="Arial"/>
            </a:endParaRPr>
          </a:p>
          <a:p>
            <a:pPr marL="0" indent="0" algn="just">
              <a:lnSpc>
                <a:spcPct val="115000"/>
              </a:lnSpc>
              <a:spcAft>
                <a:spcPts val="1000"/>
              </a:spcAft>
              <a:buNone/>
            </a:pPr>
            <a:r>
              <a:rPr lang="ar-SA" dirty="0">
                <a:ea typeface="Times New Roman"/>
              </a:rPr>
              <a:t>ويؤثر عادة حجم الفندق بشكل مباشر على الهيكل التنظيمي للفندق ومهام وواجبات الأقسام الموجودة فيه. ففي الفنادق الكبيرة يكون عدد العاملين اكبر وأقسام الفندق تكون متعددة ويكون هناك تخصص وتحديد في عمل كل قسم ، أما الفنادق الصغيرة والمتوسطة فتكون أقسامها اقل وهذا يعني تعدد مهام ومسؤوليات العاملين فيها</a:t>
            </a:r>
            <a:endParaRPr lang="en-US" sz="2400" dirty="0">
              <a:ea typeface="Times New Roman"/>
              <a:cs typeface="Arial"/>
            </a:endParaRPr>
          </a:p>
          <a:p>
            <a:pPr marL="0" indent="0" algn="just">
              <a:lnSpc>
                <a:spcPct val="115000"/>
              </a:lnSpc>
              <a:spcAft>
                <a:spcPts val="1000"/>
              </a:spcAft>
              <a:buNone/>
            </a:pPr>
            <a:r>
              <a:rPr lang="ar-SA" dirty="0">
                <a:ea typeface="Times New Roman"/>
              </a:rPr>
              <a:t> </a:t>
            </a:r>
            <a:endParaRPr lang="en-US" sz="2400" dirty="0">
              <a:ea typeface="Times New Roman"/>
              <a:cs typeface="Arial"/>
            </a:endParaRPr>
          </a:p>
        </p:txBody>
      </p:sp>
    </p:spTree>
    <p:extLst>
      <p:ext uri="{BB962C8B-B14F-4D97-AF65-F5344CB8AC3E}">
        <p14:creationId xmlns:p14="http://schemas.microsoft.com/office/powerpoint/2010/main" val="112345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lvl="0" indent="0" algn="just">
              <a:lnSpc>
                <a:spcPct val="115000"/>
              </a:lnSpc>
              <a:spcAft>
                <a:spcPts val="1000"/>
              </a:spcAft>
              <a:buNone/>
            </a:pPr>
            <a:r>
              <a:rPr lang="ar-SA" sz="1400" dirty="0">
                <a:solidFill>
                  <a:prstClr val="black"/>
                </a:solidFill>
                <a:ea typeface="Times New Roman"/>
              </a:rPr>
              <a:t>الخدمات والتسهيلات:</a:t>
            </a:r>
            <a:endParaRPr lang="en-US" sz="1400" dirty="0">
              <a:solidFill>
                <a:prstClr val="black"/>
              </a:solidFill>
              <a:ea typeface="Times New Roman"/>
              <a:cs typeface="Arial"/>
            </a:endParaRPr>
          </a:p>
          <a:p>
            <a:pPr marL="0" lvl="0" indent="0" algn="just">
              <a:lnSpc>
                <a:spcPct val="115000"/>
              </a:lnSpc>
              <a:spcAft>
                <a:spcPts val="1000"/>
              </a:spcAft>
              <a:buNone/>
            </a:pPr>
            <a:r>
              <a:rPr lang="ar-SA" sz="1400" dirty="0">
                <a:solidFill>
                  <a:prstClr val="black"/>
                </a:solidFill>
                <a:ea typeface="Times New Roman"/>
              </a:rPr>
              <a:t>تختلف الفنادق فيما بينها بمستويات ومعايير الخدمات التي تقدمها وكذلك بالتسهيلات التي تمنحها للضيوف. ولهذا يمكن أن نقسم المؤسسات الفندقية إلى ما يلي :</a:t>
            </a:r>
            <a:endParaRPr lang="en-US" sz="1400" dirty="0">
              <a:solidFill>
                <a:prstClr val="black"/>
              </a:solidFill>
              <a:ea typeface="Times New Roman"/>
              <a:cs typeface="Arial"/>
            </a:endParaRPr>
          </a:p>
          <a:p>
            <a:pPr marL="0" lvl="0" indent="0" algn="just">
              <a:lnSpc>
                <a:spcPct val="115000"/>
              </a:lnSpc>
              <a:spcAft>
                <a:spcPts val="1000"/>
              </a:spcAft>
              <a:buNone/>
            </a:pPr>
            <a:r>
              <a:rPr lang="ar-SA" sz="1400" dirty="0">
                <a:solidFill>
                  <a:prstClr val="black"/>
                </a:solidFill>
                <a:ea typeface="Times New Roman"/>
              </a:rPr>
              <a:t>فنادق الخدمة التامة ( الكاملة ):</a:t>
            </a:r>
            <a:endParaRPr lang="en-US" sz="1400" dirty="0">
              <a:solidFill>
                <a:prstClr val="black"/>
              </a:solidFill>
              <a:ea typeface="Times New Roman"/>
              <a:cs typeface="Arial"/>
            </a:endParaRPr>
          </a:p>
          <a:p>
            <a:pPr marL="0" lvl="0" indent="0" algn="just">
              <a:lnSpc>
                <a:spcPct val="115000"/>
              </a:lnSpc>
              <a:spcAft>
                <a:spcPts val="1000"/>
              </a:spcAft>
              <a:buNone/>
            </a:pPr>
            <a:r>
              <a:rPr lang="ar-SA" sz="1400" dirty="0">
                <a:solidFill>
                  <a:prstClr val="black"/>
                </a:solidFill>
                <a:ea typeface="Times New Roman"/>
              </a:rPr>
              <a:t>وهي فنادق تقدم مجموعة كبيرة من الخدمات للضيوف بالإضافة إلى خدمة الإقامة والمبيت مثل خدمة الطعام والشراب  وخدمة الغرف وخدمات تنظيف الملابس أو مرافق خاصة لخدمة رجال الأعمال والخدمات الرياضية والعلاجية والصحية</a:t>
            </a:r>
            <a:endParaRPr lang="en-US" sz="1400" dirty="0">
              <a:solidFill>
                <a:prstClr val="black"/>
              </a:solidFill>
              <a:ea typeface="Times New Roman"/>
              <a:cs typeface="Arial"/>
            </a:endParaRPr>
          </a:p>
          <a:p>
            <a:pPr marL="0" lvl="0" indent="0" algn="just">
              <a:lnSpc>
                <a:spcPct val="115000"/>
              </a:lnSpc>
              <a:spcAft>
                <a:spcPts val="1000"/>
              </a:spcAft>
              <a:buNone/>
            </a:pPr>
            <a:r>
              <a:rPr lang="ar-SA" sz="1400" dirty="0">
                <a:solidFill>
                  <a:prstClr val="black"/>
                </a:solidFill>
                <a:ea typeface="Times New Roman"/>
              </a:rPr>
              <a:t>الفنادق الاقتصادية:</a:t>
            </a:r>
            <a:endParaRPr lang="en-US" sz="1400" dirty="0">
              <a:solidFill>
                <a:prstClr val="black"/>
              </a:solidFill>
              <a:ea typeface="Times New Roman"/>
              <a:cs typeface="Arial"/>
            </a:endParaRPr>
          </a:p>
          <a:p>
            <a:pPr marL="0" lvl="0" indent="0" algn="just">
              <a:lnSpc>
                <a:spcPct val="115000"/>
              </a:lnSpc>
              <a:spcAft>
                <a:spcPts val="1000"/>
              </a:spcAft>
              <a:buNone/>
            </a:pPr>
            <a:r>
              <a:rPr lang="ar-SA" sz="1400" dirty="0">
                <a:solidFill>
                  <a:prstClr val="black"/>
                </a:solidFill>
                <a:ea typeface="Times New Roman"/>
              </a:rPr>
              <a:t>وهي فنادق تقدم لضيوفها غرف بمحتويات أساسية بسيطة مقابل أسعار رخيصة، ويمكن أن تقدم خدمات الطعام والشراب بشكل محدود للضيوف من ذوي الدخول المحدودة.</a:t>
            </a:r>
            <a:endParaRPr lang="en-US" sz="1400" dirty="0">
              <a:solidFill>
                <a:prstClr val="black"/>
              </a:solidFill>
              <a:ea typeface="Times New Roman"/>
              <a:cs typeface="Arial"/>
            </a:endParaRPr>
          </a:p>
          <a:p>
            <a:pPr marL="0" lvl="0" indent="0" algn="just">
              <a:lnSpc>
                <a:spcPct val="115000"/>
              </a:lnSpc>
              <a:spcAft>
                <a:spcPts val="1000"/>
              </a:spcAft>
              <a:buNone/>
            </a:pPr>
            <a:r>
              <a:rPr lang="ar-SA" sz="1400" dirty="0">
                <a:solidFill>
                  <a:prstClr val="black"/>
                </a:solidFill>
                <a:ea typeface="Times New Roman"/>
              </a:rPr>
              <a:t>الملكية:</a:t>
            </a:r>
            <a:endParaRPr lang="en-US" sz="1400" dirty="0">
              <a:solidFill>
                <a:prstClr val="black"/>
              </a:solidFill>
              <a:ea typeface="Times New Roman"/>
              <a:cs typeface="Arial"/>
            </a:endParaRPr>
          </a:p>
          <a:p>
            <a:pPr marL="0" lvl="0" indent="0" algn="just">
              <a:lnSpc>
                <a:spcPct val="115000"/>
              </a:lnSpc>
              <a:spcAft>
                <a:spcPts val="1000"/>
              </a:spcAft>
              <a:buNone/>
            </a:pPr>
            <a:r>
              <a:rPr lang="ar-SA" sz="1400" dirty="0">
                <a:solidFill>
                  <a:prstClr val="black"/>
                </a:solidFill>
                <a:ea typeface="Times New Roman"/>
              </a:rPr>
              <a:t> ويوجد هناك طرق أخرى لتصنيف الفنادق تتم بحسب ملكية هذه الفنادق. وتقسم ملكية الفنادق إلى أربعة أنواع هي:</a:t>
            </a:r>
            <a:endParaRPr lang="en-US" sz="1400" dirty="0">
              <a:solidFill>
                <a:prstClr val="black"/>
              </a:solidFill>
              <a:ea typeface="Times New Roman"/>
              <a:cs typeface="Arial"/>
            </a:endParaRPr>
          </a:p>
          <a:p>
            <a:pPr marL="0" lvl="0" indent="0" algn="just">
              <a:lnSpc>
                <a:spcPct val="115000"/>
              </a:lnSpc>
              <a:buNone/>
            </a:pPr>
            <a:r>
              <a:rPr lang="ar-SA" sz="1400" dirty="0">
                <a:solidFill>
                  <a:prstClr val="black"/>
                </a:solidFill>
                <a:ea typeface="Times New Roman"/>
              </a:rPr>
              <a:t>الملكية الخاصة:</a:t>
            </a:r>
            <a:endParaRPr lang="en-US" sz="1400" dirty="0">
              <a:solidFill>
                <a:prstClr val="black"/>
              </a:solidFill>
              <a:ea typeface="Times New Roman"/>
              <a:cs typeface="Arial"/>
            </a:endParaRPr>
          </a:p>
          <a:p>
            <a:pPr lvl="0" indent="0" algn="just">
              <a:lnSpc>
                <a:spcPct val="115000"/>
              </a:lnSpc>
              <a:buNone/>
            </a:pPr>
            <a:r>
              <a:rPr lang="ar-SA" sz="1400" dirty="0">
                <a:solidFill>
                  <a:prstClr val="black"/>
                </a:solidFill>
                <a:ea typeface="Times New Roman"/>
              </a:rPr>
              <a:t>وهي الفنادق المستقلة التي يمتلكها شخص معين أو مجموعة من الأشخاص على شكل شركة من شركات القطاع الخاص.</a:t>
            </a:r>
            <a:endParaRPr lang="en-US" sz="1400" dirty="0">
              <a:solidFill>
                <a:prstClr val="black"/>
              </a:solidFill>
              <a:ea typeface="Times New Roman"/>
              <a:cs typeface="Arial"/>
            </a:endParaRPr>
          </a:p>
          <a:p>
            <a:pPr marL="0" lvl="0" indent="0" algn="just">
              <a:lnSpc>
                <a:spcPct val="115000"/>
              </a:lnSpc>
              <a:buNone/>
            </a:pPr>
            <a:r>
              <a:rPr lang="ar-SA" sz="1400" dirty="0">
                <a:solidFill>
                  <a:prstClr val="black"/>
                </a:solidFill>
                <a:ea typeface="Times New Roman"/>
              </a:rPr>
              <a:t>المجموعات المحلية أو الوطنية:</a:t>
            </a:r>
            <a:endParaRPr lang="en-US" sz="1400" dirty="0">
              <a:solidFill>
                <a:prstClr val="black"/>
              </a:solidFill>
              <a:ea typeface="Times New Roman"/>
              <a:cs typeface="Arial"/>
            </a:endParaRPr>
          </a:p>
          <a:p>
            <a:pPr lvl="0" indent="0" algn="just">
              <a:lnSpc>
                <a:spcPct val="115000"/>
              </a:lnSpc>
              <a:buNone/>
            </a:pPr>
            <a:r>
              <a:rPr lang="ar-SA" sz="1400" dirty="0">
                <a:solidFill>
                  <a:prstClr val="black"/>
                </a:solidFill>
                <a:ea typeface="Times New Roman"/>
              </a:rPr>
              <a:t>وهي عبارة عن مجموعة من الفنادق المحلية التي تمتلكها شركة أو شركات وطنية.</a:t>
            </a:r>
            <a:endParaRPr lang="en-US" sz="1400" dirty="0">
              <a:solidFill>
                <a:prstClr val="black"/>
              </a:solidFill>
              <a:ea typeface="Times New Roman"/>
              <a:cs typeface="Arial"/>
            </a:endParaRPr>
          </a:p>
          <a:p>
            <a:pPr marL="0" lvl="0" indent="0" algn="just">
              <a:lnSpc>
                <a:spcPct val="115000"/>
              </a:lnSpc>
              <a:spcAft>
                <a:spcPts val="1000"/>
              </a:spcAft>
              <a:buNone/>
            </a:pPr>
            <a:r>
              <a:rPr lang="ar-SA" sz="1400" dirty="0">
                <a:solidFill>
                  <a:prstClr val="black"/>
                </a:solidFill>
                <a:ea typeface="Times New Roman"/>
              </a:rPr>
              <a:t>المجموعات الدولية</a:t>
            </a:r>
            <a:r>
              <a:rPr lang="ar-SA" sz="1400" dirty="0" smtClean="0">
                <a:solidFill>
                  <a:prstClr val="black"/>
                </a:solidFill>
                <a:ea typeface="Times New Roman"/>
              </a:rPr>
              <a:t>:</a:t>
            </a:r>
            <a:endParaRPr lang="ar-IQ" sz="1400" dirty="0" smtClean="0">
              <a:solidFill>
                <a:prstClr val="black"/>
              </a:solidFill>
              <a:ea typeface="Times New Roman"/>
            </a:endParaRPr>
          </a:p>
          <a:p>
            <a:pPr marL="0" lvl="0" indent="0" algn="just">
              <a:lnSpc>
                <a:spcPct val="115000"/>
              </a:lnSpc>
              <a:spcAft>
                <a:spcPts val="1000"/>
              </a:spcAft>
              <a:buNone/>
            </a:pPr>
            <a:endParaRPr lang="en-US" sz="1400" dirty="0">
              <a:solidFill>
                <a:prstClr val="black"/>
              </a:solidFill>
              <a:ea typeface="Times New Roman"/>
              <a:cs typeface="Arial"/>
            </a:endParaRPr>
          </a:p>
          <a:p>
            <a:pPr marL="0" lvl="0" indent="0">
              <a:buNone/>
            </a:pPr>
            <a:endParaRPr lang="ar-IQ" sz="800" dirty="0">
              <a:solidFill>
                <a:prstClr val="black"/>
              </a:solidFill>
            </a:endParaRPr>
          </a:p>
          <a:p>
            <a:pPr marL="0" indent="0">
              <a:buNone/>
            </a:pPr>
            <a:endParaRPr lang="ar-IQ" dirty="0"/>
          </a:p>
        </p:txBody>
      </p:sp>
    </p:spTree>
    <p:extLst>
      <p:ext uri="{BB962C8B-B14F-4D97-AF65-F5344CB8AC3E}">
        <p14:creationId xmlns:p14="http://schemas.microsoft.com/office/powerpoint/2010/main" val="3366706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indent="0" algn="just">
              <a:lnSpc>
                <a:spcPct val="115000"/>
              </a:lnSpc>
              <a:buNone/>
            </a:pPr>
            <a:r>
              <a:rPr lang="ar-SA" dirty="0">
                <a:ea typeface="Times New Roman"/>
              </a:rPr>
              <a:t>وهي الفنادق التي تكون تابعة لسلسلة فنادق عالمية وتحمل اسمها التجاري وعلامتها التجارية.</a:t>
            </a:r>
            <a:endParaRPr lang="en-US" sz="2400" dirty="0">
              <a:ea typeface="Times New Roman"/>
              <a:cs typeface="Arial"/>
            </a:endParaRPr>
          </a:p>
          <a:p>
            <a:pPr marL="0" lvl="0" indent="0" algn="just">
              <a:lnSpc>
                <a:spcPct val="115000"/>
              </a:lnSpc>
              <a:buNone/>
            </a:pPr>
            <a:r>
              <a:rPr lang="ar-SA" dirty="0">
                <a:ea typeface="Times New Roman"/>
              </a:rPr>
              <a:t>الملكية المشتركة أو المختلطة:</a:t>
            </a:r>
            <a:endParaRPr lang="en-US" sz="2400" dirty="0">
              <a:ea typeface="Times New Roman"/>
              <a:cs typeface="Arial"/>
            </a:endParaRPr>
          </a:p>
          <a:p>
            <a:pPr indent="0" algn="just">
              <a:lnSpc>
                <a:spcPct val="115000"/>
              </a:lnSpc>
              <a:buNone/>
            </a:pPr>
            <a:r>
              <a:rPr lang="ar-SA" dirty="0">
                <a:ea typeface="Times New Roman"/>
              </a:rPr>
              <a:t>وهي فنادق تكون ملكيتها مشتركة بين القطاعين العام والخاص على شكل أسهم أو حصص أو تكون ملكيتها على نمط الأئتلاف من شركات وطنية أو محلية مع شركات أجنبية عالميه.</a:t>
            </a:r>
            <a:endParaRPr lang="en-US" sz="2400" dirty="0">
              <a:ea typeface="Times New Roman"/>
              <a:cs typeface="Arial"/>
            </a:endParaRPr>
          </a:p>
          <a:p>
            <a:pPr indent="0" algn="just">
              <a:lnSpc>
                <a:spcPct val="115000"/>
              </a:lnSpc>
              <a:buNone/>
            </a:pPr>
            <a:r>
              <a:rPr lang="ar-SA" dirty="0">
                <a:ea typeface="Times New Roman"/>
              </a:rPr>
              <a:t> </a:t>
            </a:r>
            <a:endParaRPr lang="en-US" sz="2400" dirty="0">
              <a:ea typeface="Times New Roman"/>
              <a:cs typeface="Arial"/>
            </a:endParaRPr>
          </a:p>
          <a:p>
            <a:pPr marL="0" lvl="0" indent="0" algn="just">
              <a:lnSpc>
                <a:spcPct val="115000"/>
              </a:lnSpc>
              <a:spcAft>
                <a:spcPts val="1000"/>
              </a:spcAft>
              <a:buNone/>
            </a:pPr>
            <a:r>
              <a:rPr lang="ar-SA" sz="3600" dirty="0">
                <a:ea typeface="Times New Roman"/>
              </a:rPr>
              <a:t> عقود الإدارة والامتياز:</a:t>
            </a:r>
            <a:endParaRPr lang="en-US" sz="2400" dirty="0">
              <a:ea typeface="Times New Roman"/>
              <a:cs typeface="Arial"/>
            </a:endParaRPr>
          </a:p>
          <a:p>
            <a:pPr marL="0" indent="0" algn="just">
              <a:lnSpc>
                <a:spcPct val="115000"/>
              </a:lnSpc>
              <a:spcAft>
                <a:spcPts val="1000"/>
              </a:spcAft>
              <a:buNone/>
            </a:pPr>
            <a:r>
              <a:rPr lang="ar-SA" dirty="0">
                <a:ea typeface="Times New Roman"/>
              </a:rPr>
              <a:t>في كثير من الأحيان تتم أدارة الفنادق بواسطة المالك مباشرة ولكن في بعض الفنادق تتم عملية الإدارة بواسطة مجموعة أخرى من الأشخاص غير المالكين للفندق ، وسبب ذلك هو أن بعض مالكي الفنادق لا يمتلكون الخبرات أو المهارات الضرورية لإدارة الفنادق أو قد لا تكون لديهم الرغبة في الانخراط بأعمال ونشاطات الفندق المختلفة. وفي مثل هذه الحالة  فإن المالكين يرغبون بإبرام عقد إدارة مع إحدى شركات الإدارة المتخصصة في إدارة المنشآت الفندقية.</a:t>
            </a:r>
            <a:endParaRPr lang="en-US" sz="2400" dirty="0">
              <a:ea typeface="Times New Roman"/>
              <a:cs typeface="Arial"/>
            </a:endParaRPr>
          </a:p>
          <a:p>
            <a:pPr marL="114300" indent="0" algn="just">
              <a:lnSpc>
                <a:spcPct val="115000"/>
              </a:lnSpc>
              <a:buNone/>
            </a:pPr>
            <a:r>
              <a:rPr lang="ar-SA" dirty="0">
                <a:ea typeface="Times New Roman"/>
              </a:rPr>
              <a:t>وتدير بعض سلاسل الفنادق العالمية الضخمة أعمالها بهذه الطريقة بالانتساب إلى بعض السلاسل الفندقية العالمية ، وهذا يعني أن تكون الملكية تابعة لشركة معينة ولكن أدارة أعمال المنشأة الفندقية تتم بواسطة شركة فندقيه أخرى ذات اسم وسمعة عالميه معروفة مثل الهوليدي ان أو الشيراتون وغيرها من السلاسل المشهورة عالميا.</a:t>
            </a:r>
            <a:endParaRPr lang="en-US" sz="2400" dirty="0">
              <a:ea typeface="Times New Roman"/>
              <a:cs typeface="Arial"/>
            </a:endParaRPr>
          </a:p>
          <a:p>
            <a:pPr marL="114300" indent="0" algn="just">
              <a:lnSpc>
                <a:spcPct val="115000"/>
              </a:lnSpc>
              <a:spcAft>
                <a:spcPts val="1000"/>
              </a:spcAft>
              <a:buNone/>
            </a:pPr>
            <a:r>
              <a:rPr lang="ar-SA" dirty="0">
                <a:ea typeface="Times New Roman"/>
              </a:rPr>
              <a:t>وفي هذه الحالة فإن مالك الفندق يتمكن من استخدام اسم وشعار شركة فندقيه ذات سمعة عالمية متميزة، ومقابل ذلك يقوم المالك بدفع مبلغ معين من المال لهذه الشركة نظير استخدامها لأسمها وعلامتها التجارية وتسخير خبراتها لتنفيذ أعمال الفندق.</a:t>
            </a:r>
            <a:endParaRPr lang="en-US" sz="2400" dirty="0">
              <a:ea typeface="Times New Roman"/>
              <a:cs typeface="Arial"/>
            </a:endParaRPr>
          </a:p>
          <a:p>
            <a:pPr marL="0" indent="0">
              <a:buNone/>
            </a:pPr>
            <a:endParaRPr lang="ar-IQ" dirty="0"/>
          </a:p>
        </p:txBody>
      </p:sp>
    </p:spTree>
    <p:extLst>
      <p:ext uri="{BB962C8B-B14F-4D97-AF65-F5344CB8AC3E}">
        <p14:creationId xmlns:p14="http://schemas.microsoft.com/office/powerpoint/2010/main" val="1017107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672</Words>
  <Application>Microsoft Office PowerPoint</Application>
  <PresentationFormat>On-screen Show (4:3)</PresentationFormat>
  <Paragraphs>56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صــناعة الضــيافــة</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صــناعة الضــيافــة</dc:title>
  <dc:creator>Ruaa</dc:creator>
  <cp:lastModifiedBy>Ruaa</cp:lastModifiedBy>
  <cp:revision>1</cp:revision>
  <dcterms:created xsi:type="dcterms:W3CDTF">2020-01-26T18:40:35Z</dcterms:created>
  <dcterms:modified xsi:type="dcterms:W3CDTF">2020-01-26T18:47:28Z</dcterms:modified>
</cp:coreProperties>
</file>