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ECDCD75-FF77-4313-AF68-F3F27F30B745}" type="datetimeFigureOut">
              <a:rPr lang="ar-IQ" smtClean="0"/>
              <a:t>01/06/1441</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7BC95EF-F025-45EE-8A44-59BEE2C9606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ECDCD75-FF77-4313-AF68-F3F27F30B745}" type="datetimeFigureOut">
              <a:rPr lang="ar-IQ" smtClean="0"/>
              <a:t>01/06/1441</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7BC95EF-F025-45EE-8A44-59BEE2C9606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ECDCD75-FF77-4313-AF68-F3F27F30B745}" type="datetimeFigureOut">
              <a:rPr lang="ar-IQ" smtClean="0"/>
              <a:t>01/06/1441</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7BC95EF-F025-45EE-8A44-59BEE2C9606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ECDCD75-FF77-4313-AF68-F3F27F30B745}" type="datetimeFigureOut">
              <a:rPr lang="ar-IQ" smtClean="0"/>
              <a:t>01/06/1441</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7BC95EF-F025-45EE-8A44-59BEE2C9606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ECDCD75-FF77-4313-AF68-F3F27F30B745}" type="datetimeFigureOut">
              <a:rPr lang="ar-IQ" smtClean="0"/>
              <a:t>01/06/1441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47BC95EF-F025-45EE-8A44-59BEE2C96066}" type="slidenum">
              <a:rPr lang="ar-IQ" smtClean="0"/>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ECDCD75-FF77-4313-AF68-F3F27F30B745}" type="datetimeFigureOut">
              <a:rPr lang="ar-IQ" smtClean="0"/>
              <a:t>01/06/1441</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7BC95EF-F025-45EE-8A44-59BEE2C9606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justLow"/>
            <a:r>
              <a:rPr lang="ar-JO" dirty="0" smtClean="0">
                <a:solidFill>
                  <a:srgbClr val="FF0000"/>
                </a:solidFill>
                <a:effectLst/>
                <a:latin typeface="Times New Roman"/>
                <a:ea typeface="Times New Roman"/>
                <a:cs typeface="Jadid13 Normal"/>
              </a:rPr>
              <a:t>القوى المؤثرة في إدارة المعرفة </a:t>
            </a:r>
            <a:r>
              <a:rPr lang="en-US" sz="3600" dirty="0" smtClean="0">
                <a:effectLst/>
                <a:latin typeface="Times New Roman"/>
                <a:ea typeface="Times New Roman"/>
              </a:rPr>
              <a:t/>
            </a:r>
            <a:br>
              <a:rPr lang="en-US" sz="3600" dirty="0" smtClean="0">
                <a:effectLst/>
                <a:latin typeface="Times New Roman"/>
                <a:ea typeface="Times New Roman"/>
              </a:rPr>
            </a:br>
            <a:endParaRPr lang="ar-IQ" dirty="0"/>
          </a:p>
        </p:txBody>
      </p:sp>
      <p:sp>
        <p:nvSpPr>
          <p:cNvPr id="3" name="Subtitle 2"/>
          <p:cNvSpPr>
            <a:spLocks noGrp="1"/>
          </p:cNvSpPr>
          <p:nvPr>
            <p:ph type="subTitle" idx="1"/>
          </p:nvPr>
        </p:nvSpPr>
        <p:spPr>
          <a:xfrm>
            <a:off x="3347864" y="4797152"/>
            <a:ext cx="5114778" cy="1101248"/>
          </a:xfrm>
        </p:spPr>
        <p:txBody>
          <a:bodyPr/>
          <a:lstStyle/>
          <a:p>
            <a:r>
              <a:rPr lang="ar-IQ" dirty="0" smtClean="0"/>
              <a:t>م.م رؤى طارق كمال التكمةجي</a:t>
            </a:r>
            <a:endParaRPr lang="ar-IQ" dirty="0"/>
          </a:p>
        </p:txBody>
      </p:sp>
    </p:spTree>
    <p:extLst>
      <p:ext uri="{BB962C8B-B14F-4D97-AF65-F5344CB8AC3E}">
        <p14:creationId xmlns:p14="http://schemas.microsoft.com/office/powerpoint/2010/main" val="230126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00392" cy="6858000"/>
          </a:xfrm>
        </p:spPr>
        <p:txBody>
          <a:bodyPr>
            <a:normAutofit fontScale="77500" lnSpcReduction="20000"/>
          </a:bodyPr>
          <a:lstStyle/>
          <a:p>
            <a:pPr marL="0" indent="0" algn="justLow">
              <a:buNone/>
            </a:pPr>
            <a:r>
              <a:rPr lang="ar-JO" sz="2800" dirty="0">
                <a:latin typeface="Times New Roman"/>
                <a:ea typeface="Times New Roman"/>
                <a:cs typeface="Simplified Arabic"/>
              </a:rPr>
              <a:t>تتكون القوى المؤثرة والمحركة لإدارة المعرفة من مجموعتين رئيسيتين: وهما مجموعة القوى الخارجية </a:t>
            </a:r>
            <a:r>
              <a:rPr lang="en-US" sz="2800" dirty="0">
                <a:latin typeface="Times New Roman"/>
                <a:ea typeface="Times New Roman"/>
                <a:cs typeface="Simplified Arabic"/>
              </a:rPr>
              <a:t>(External Driving Forces)</a:t>
            </a:r>
            <a:r>
              <a:rPr lang="ar-JO" sz="2800" dirty="0">
                <a:latin typeface="Times New Roman"/>
                <a:ea typeface="Times New Roman"/>
                <a:cs typeface="Simplified Arabic"/>
              </a:rPr>
              <a:t> ومجموعة القوى الداخلية </a:t>
            </a:r>
            <a:r>
              <a:rPr lang="en-US" sz="2800" dirty="0">
                <a:latin typeface="Times New Roman"/>
                <a:ea typeface="Times New Roman"/>
                <a:cs typeface="Simplified Arabic"/>
              </a:rPr>
              <a:t>(Internal Driving Forces)</a:t>
            </a:r>
            <a:r>
              <a:rPr lang="ar-JO" sz="2800" dirty="0">
                <a:latin typeface="Times New Roman"/>
                <a:ea typeface="Times New Roman"/>
                <a:cs typeface="Simplified Arabic"/>
              </a:rPr>
              <a:t>. ولا يعني الفصل بينهما لغايات التحليل والدراسة أنهما منفصلتين عن بعضهما بعضاً وإنما هما مترابطتان ومكملتان لكلتيهما. ويمكن توضيح ذلك من خلال التعرف على خصائص ومكونات كل مجموعة كما يلي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أ- مجموعة القوى الخارجية وتتكون من المؤثرات الخارجية التي يصعب التحكم بها أو السيطرة على بيئاتها وتشمل ما يلي : </a:t>
            </a:r>
            <a:r>
              <a:rPr lang="en-US" sz="2800" dirty="0">
                <a:latin typeface="Times New Roman"/>
                <a:ea typeface="Times New Roman"/>
                <a:cs typeface="Simplified Arabic"/>
              </a:rPr>
              <a:t>(</a:t>
            </a:r>
            <a:r>
              <a:rPr lang="en-US" sz="2800" dirty="0" err="1">
                <a:latin typeface="Times New Roman"/>
                <a:ea typeface="Times New Roman"/>
                <a:cs typeface="Simplified Arabic"/>
              </a:rPr>
              <a:t>Wiig</a:t>
            </a:r>
            <a:r>
              <a:rPr lang="en-US" sz="2800" dirty="0">
                <a:latin typeface="Times New Roman"/>
                <a:ea typeface="Times New Roman"/>
                <a:cs typeface="Simplified Arabic"/>
              </a:rPr>
              <a:t>, 1999: 7-9)</a:t>
            </a: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1- قوى العولمة </a:t>
            </a:r>
            <a:r>
              <a:rPr lang="en-US" sz="2800" dirty="0">
                <a:latin typeface="Times New Roman"/>
                <a:ea typeface="Times New Roman"/>
                <a:cs typeface="Simplified Arabic"/>
              </a:rPr>
              <a:t>(Globalization)</a:t>
            </a:r>
            <a:r>
              <a:rPr lang="ar-JO" sz="2800" dirty="0">
                <a:latin typeface="Times New Roman"/>
                <a:ea typeface="Times New Roman"/>
                <a:cs typeface="Simplified Arabic"/>
              </a:rPr>
              <a:t> وعوامل احتدام المنافسة الدولية في مجالات الأعمال والتجارة.</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2- الزبائن المتميزون </a:t>
            </a:r>
            <a:r>
              <a:rPr lang="en-US" sz="2800" dirty="0">
                <a:latin typeface="Times New Roman"/>
                <a:ea typeface="Times New Roman"/>
                <a:cs typeface="Simplified Arabic"/>
              </a:rPr>
              <a:t>(Sophisticated Customers)</a:t>
            </a:r>
            <a:r>
              <a:rPr lang="ar-JO" sz="2800" dirty="0">
                <a:latin typeface="Times New Roman"/>
                <a:ea typeface="Times New Roman"/>
                <a:cs typeface="Simplified Arabic"/>
              </a:rPr>
              <a:t> الذين يتميزون بالإلحاح في الطلب على المنتجات والخدمات التي تتوفر فيها أعلى درجات الجودة </a:t>
            </a:r>
            <a:r>
              <a:rPr lang="en-US" sz="2800" dirty="0">
                <a:latin typeface="Times New Roman"/>
                <a:ea typeface="Times New Roman"/>
                <a:cs typeface="Simplified Arabic"/>
              </a:rPr>
              <a:t>(High Quality)</a:t>
            </a:r>
            <a:r>
              <a:rPr lang="ar-JO" sz="2800" dirty="0">
                <a:latin typeface="Times New Roman"/>
                <a:ea typeface="Times New Roman"/>
                <a:cs typeface="Simplified Arabic"/>
              </a:rPr>
              <a:t>.</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3- المنافسون المتميزون </a:t>
            </a:r>
            <a:r>
              <a:rPr lang="en-US" sz="2800" dirty="0">
                <a:latin typeface="Times New Roman"/>
                <a:ea typeface="Times New Roman"/>
                <a:cs typeface="Simplified Arabic"/>
              </a:rPr>
              <a:t>(Sophisticated Competitors)</a:t>
            </a:r>
            <a:r>
              <a:rPr lang="ar-JO" sz="2800" dirty="0">
                <a:latin typeface="Times New Roman"/>
                <a:ea typeface="Times New Roman"/>
                <a:cs typeface="Simplified Arabic"/>
              </a:rPr>
              <a:t> الذين يبذلون جهوداً متواصلة للاحتفاظ بالسبق والتميز من خلال إبداعات متجددة في أساليب وإجراءات المعرفة.</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4- الموردون المتميزون </a:t>
            </a:r>
            <a:r>
              <a:rPr lang="en-US" sz="2800" dirty="0">
                <a:latin typeface="Times New Roman"/>
                <a:ea typeface="Times New Roman"/>
                <a:cs typeface="Simplified Arabic"/>
              </a:rPr>
              <a:t>(Sophisticated Suppliers)</a:t>
            </a:r>
            <a:r>
              <a:rPr lang="ar-JO" sz="2800" dirty="0">
                <a:latin typeface="Times New Roman"/>
                <a:ea typeface="Times New Roman"/>
                <a:cs typeface="Simplified Arabic"/>
              </a:rPr>
              <a:t> الذين يشكلون حلقات الوصل بين المنتجين والزبائن والذين تتكون لديهم معارف وخبرات متجددة عن رغبات الزبائن واحتياجات الأسواق والزبائن الأكثر إلحاحاً </a:t>
            </a:r>
            <a:r>
              <a:rPr lang="en-US" sz="2800" dirty="0">
                <a:latin typeface="Times New Roman"/>
                <a:ea typeface="Times New Roman"/>
                <a:cs typeface="Simplified Arabic"/>
              </a:rPr>
              <a:t>(Demanding Customers)</a:t>
            </a:r>
            <a:r>
              <a:rPr lang="ar-JO" sz="2800" dirty="0">
                <a:latin typeface="Times New Roman"/>
                <a:ea typeface="Times New Roman"/>
                <a:cs typeface="Simplified Arabic"/>
              </a:rPr>
              <a:t>.</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ب- مجموعة القوى الداخلية المؤثرة في انسيابية الخبرات والمعارف التي يتم الحصول عليها من عمليات التطور المستمر لأنواع المنتجات والخدمات والتي ترتبط بشكل رئيسي بما يلي :</a:t>
            </a:r>
            <a:endParaRPr lang="en-US" sz="2000" dirty="0">
              <a:latin typeface="Times New Roman"/>
              <a:ea typeface="Times New Roman"/>
            </a:endParaRPr>
          </a:p>
          <a:p>
            <a:pPr marL="0" indent="0">
              <a:buNone/>
            </a:pPr>
            <a:r>
              <a:rPr lang="ar-JO" sz="2800" dirty="0">
                <a:latin typeface="Times New Roman"/>
                <a:ea typeface="Times New Roman"/>
                <a:cs typeface="Simplified Arabic"/>
              </a:rPr>
              <a:t>1- الاختناقات وأعناق الزجاجة </a:t>
            </a:r>
            <a:r>
              <a:rPr lang="en-US" sz="2800" dirty="0">
                <a:latin typeface="Times New Roman"/>
                <a:ea typeface="Times New Roman"/>
                <a:cs typeface="Simplified Arabic"/>
              </a:rPr>
              <a:t>(Bottlenecks)</a:t>
            </a:r>
            <a:r>
              <a:rPr lang="ar-JO" sz="2800" dirty="0">
                <a:latin typeface="Times New Roman"/>
                <a:ea typeface="Times New Roman"/>
                <a:cs typeface="Simplified Arabic"/>
              </a:rPr>
              <a:t> التي تشكل إعاقات أمام انسيابية المعرفة وتؤدي إلى تباطؤ إنجاز الأعمال وتنعكس بشكل سلبي على كفاءة الأداء </a:t>
            </a:r>
            <a:endParaRPr lang="ar-IQ" dirty="0"/>
          </a:p>
        </p:txBody>
      </p:sp>
    </p:spTree>
    <p:extLst>
      <p:ext uri="{BB962C8B-B14F-4D97-AF65-F5344CB8AC3E}">
        <p14:creationId xmlns:p14="http://schemas.microsoft.com/office/powerpoint/2010/main" val="95773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00392" cy="6858000"/>
          </a:xfrm>
        </p:spPr>
        <p:txBody>
          <a:bodyPr>
            <a:normAutofit fontScale="70000" lnSpcReduction="20000"/>
          </a:bodyPr>
          <a:lstStyle/>
          <a:p>
            <a:pPr marL="0" indent="0" algn="justLow">
              <a:buNone/>
            </a:pPr>
            <a:r>
              <a:rPr lang="ar-JO" sz="2800" dirty="0">
                <a:latin typeface="Times New Roman"/>
                <a:ea typeface="Times New Roman"/>
                <a:cs typeface="Simplified Arabic"/>
              </a:rPr>
              <a:t>وعلى ضعف السيطرة على عمليات الإنتاج وسهولة انسيابية المعلومات والمعارف مما يؤدي إلى اختناقات محبطة خلال مراحل إنتاج السلع والخدمات.</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2- القدرات التكنولوجية المتنافسة وما يصاحبها من دوافع ورغبات قوية للتكيف مع معطياتها لاستيعابها وإعادة استخدامها بصورة مثلى في عمليات الإنتاج داخل المؤسسات والشركات المتنافسة.</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3- عوامل السلوك الإنساني بما فيها الإمكانات والقدرات لفهم دوافع وحوافز هذا السلوك والطريقة التي يتصرف به العاملون ويستوعبون بها المعارف والمعلومات التي تقوم عليها كفاءة الأداء في المؤسسات والشركات. فالأصل في تقاسم المعرفة بين العاملين في المؤسسات أن يشترك الجميع في مستوى ومقدار موحد من الفهم والاستيعاب المتأتية من الإبداع الفكري والخبرات المبادرة في مجالات العمل.</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Jadid13 Normal"/>
              </a:rPr>
              <a:t>نقل واستخدام المعرفة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الأصل في إدارة المعرفة أن تتحول إلى معرفة عمومية </a:t>
            </a:r>
            <a:r>
              <a:rPr lang="en-US" sz="2800" dirty="0">
                <a:latin typeface="Times New Roman"/>
                <a:ea typeface="Times New Roman"/>
                <a:cs typeface="Simplified Arabic"/>
              </a:rPr>
              <a:t>(Common Knowledge)</a:t>
            </a:r>
            <a:r>
              <a:rPr lang="ar-JO" sz="2800" dirty="0">
                <a:latin typeface="Times New Roman"/>
                <a:ea typeface="Times New Roman"/>
                <a:cs typeface="Simplified Arabic"/>
              </a:rPr>
              <a:t> يشارك فيها جميع العاملون والمستخدمون في المؤسسات والشركات في إطار فريق عمل متكامل. والإبداع في استخدام المعرفة هو في درجة استيعاب المعارف المنقولة داخل المؤسسة وبين فروعها بحيث تتحول إلى تطابق في أذهان وعقول العاملين، أي أن يكون الأداء الناجم عن تقاسم المعارف المنقولة إلى العاملين مثل العلاقة التكاملية بين فريق العزف الموسيقي (الأوركسترا). ولهذا تصبح عملية ووسيلة وأسلوب وإجرائية نقل المعرفة على درجة عالية من الأهمية لتطوير أداء المؤسسات وامتلاكها لناصية السبق في ميدان المنافسة الذي أصبح المعيار والعامل الرئيسي في نجاح وبقاء واستمرارية هذه المؤسسات. أما الأنواع الرئيسية لنقل المعرفة فيمكن تحديدها كما يلي :  </a:t>
            </a:r>
            <a:r>
              <a:rPr lang="en-US" sz="2800" dirty="0">
                <a:latin typeface="Times New Roman"/>
                <a:ea typeface="Times New Roman"/>
                <a:cs typeface="Simplified Arabic"/>
              </a:rPr>
              <a:t>(Dixon, 2000)</a:t>
            </a: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Jadid04 Normal"/>
              </a:rPr>
              <a:t>1- النقل المتسلسل </a:t>
            </a:r>
            <a:r>
              <a:rPr lang="en-US" sz="2800" dirty="0">
                <a:latin typeface="Times New Roman"/>
                <a:ea typeface="Times New Roman"/>
                <a:cs typeface="Jadid04 Normal"/>
              </a:rPr>
              <a:t>(Serial Transfer)</a:t>
            </a:r>
            <a:r>
              <a:rPr lang="ar-JO" sz="2800" dirty="0">
                <a:latin typeface="Times New Roman"/>
                <a:ea typeface="Times New Roman"/>
                <a:cs typeface="Jadid04 Normal"/>
              </a:rPr>
              <a:t> </a:t>
            </a:r>
            <a:endParaRPr lang="en-US" sz="2000" dirty="0">
              <a:latin typeface="Times New Roman"/>
              <a:ea typeface="Times New Roman"/>
            </a:endParaRPr>
          </a:p>
          <a:p>
            <a:pPr marL="0" indent="0">
              <a:buNone/>
            </a:pPr>
            <a:r>
              <a:rPr lang="ar-JO" sz="2800" dirty="0">
                <a:latin typeface="Times New Roman"/>
                <a:ea typeface="Times New Roman"/>
                <a:cs typeface="Simplified Arabic"/>
              </a:rPr>
              <a:t>	وتشير إلى نقل المعرفة بواسطة نفس الفريق الذي ينتقل بخبراته وتجاربه من موقع إلى موقع، أي أنه يمارس نفس المهام ويستخدم نفس خبرات وتجارب </a:t>
            </a:r>
            <a:endParaRPr lang="ar-IQ" dirty="0"/>
          </a:p>
        </p:txBody>
      </p:sp>
    </p:spTree>
    <p:extLst>
      <p:ext uri="{BB962C8B-B14F-4D97-AF65-F5344CB8AC3E}">
        <p14:creationId xmlns:p14="http://schemas.microsoft.com/office/powerpoint/2010/main" val="373046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 y="0"/>
            <a:ext cx="8157160" cy="6858000"/>
          </a:xfrm>
        </p:spPr>
        <p:txBody>
          <a:bodyPr>
            <a:normAutofit fontScale="70000" lnSpcReduction="20000"/>
          </a:bodyPr>
          <a:lstStyle/>
          <a:p>
            <a:pPr marL="0" indent="0" algn="justLow">
              <a:buNone/>
            </a:pPr>
            <a:r>
              <a:rPr lang="ar-JO" sz="2800" dirty="0">
                <a:latin typeface="Times New Roman"/>
                <a:ea typeface="Times New Roman"/>
                <a:cs typeface="Simplified Arabic"/>
              </a:rPr>
              <a:t>المعرفة ولكنه ينتقل من مكان إلى آخر. فما أن ينتهي من مهامه في الموقع الأول إلا وينتقل بعدها إلى الموقع الثاني والثالث وهكذا. وهكذا تتولى المهام في ضوء نوعية المعرفة الذي يتميز ويتفرد بها نفس الفريق. ومن ميزات هذا النوع من نقل المعرفة السرعة والمهارة والإتقان في إنجاز المهام. كما هو الحال بين العاملين في قسم المطبخ والمطعم في الفندق. وهذا النوع كفيل بعدم وقوع أخطاء أو تكرارها والتي تكون في غالب الأحيان مكلفة لمؤسسات الضيافة وإداراتها. فالمعرفة في هذه الحالة تنتقل مع نفس الفريق من مكان إلى آخر ويكون الفريق هو مصدر المعرفة ومستلمها في نفس الوقت. والمعرفة المنقولة بهذا الأسلوب يمكن أن تكون واضحة </a:t>
            </a:r>
            <a:r>
              <a:rPr lang="en-US" sz="2800" dirty="0">
                <a:latin typeface="Times New Roman"/>
                <a:ea typeface="Times New Roman"/>
                <a:cs typeface="Simplified Arabic"/>
              </a:rPr>
              <a:t>(Explicit)</a:t>
            </a:r>
            <a:r>
              <a:rPr lang="ar-JO" sz="2800" dirty="0">
                <a:latin typeface="Times New Roman"/>
                <a:ea typeface="Times New Roman"/>
                <a:cs typeface="Simplified Arabic"/>
              </a:rPr>
              <a:t> أو ضمنية </a:t>
            </a:r>
            <a:r>
              <a:rPr lang="en-US" sz="2800" dirty="0">
                <a:latin typeface="Times New Roman"/>
                <a:ea typeface="Times New Roman"/>
                <a:cs typeface="Simplified Arabic"/>
              </a:rPr>
              <a:t>(Tacit)</a:t>
            </a:r>
            <a:r>
              <a:rPr lang="ar-JO" sz="2800" dirty="0">
                <a:latin typeface="Times New Roman"/>
                <a:ea typeface="Times New Roman"/>
                <a:cs typeface="Simplified Arabic"/>
              </a:rPr>
              <a:t>.</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Jadid04 Normal"/>
              </a:rPr>
              <a:t>2- النقل القريب </a:t>
            </a:r>
            <a:r>
              <a:rPr lang="en-US" sz="2800" dirty="0">
                <a:latin typeface="Times New Roman"/>
                <a:ea typeface="Times New Roman"/>
                <a:cs typeface="Jadid04 Normal"/>
              </a:rPr>
              <a:t>(Near Transfer)</a:t>
            </a:r>
            <a:r>
              <a:rPr lang="ar-JO" sz="2800" dirty="0">
                <a:latin typeface="Times New Roman"/>
                <a:ea typeface="Times New Roman"/>
                <a:cs typeface="Jadid04 Normal"/>
              </a:rPr>
              <a:t>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ويتضمن نقل المعرفة وتطبيقاتها من الفريق الذي هو مصدر المعرفة إلى فريق آخر مستلم ومتلقي للمعرفة ويتعامل مع نفس المهمة وفي نفس الإطار ولكن في مكان آخر. وتكون المعرفة المنقولة بهذه الطريقة هي نفس الخبرات بمعاييرها ومواصفاتها الموحدة التي يزود بها الفريق الأول الفريق الثاني، والمعرفة المنقولة بهذا الأسلوب هي المعرفة الواضحة </a:t>
            </a:r>
            <a:r>
              <a:rPr lang="en-US" sz="2800" dirty="0">
                <a:latin typeface="Times New Roman"/>
                <a:ea typeface="Times New Roman"/>
                <a:cs typeface="Simplified Arabic"/>
              </a:rPr>
              <a:t>(Explicit)</a:t>
            </a:r>
            <a:r>
              <a:rPr lang="ar-JO" sz="2800" dirty="0">
                <a:latin typeface="Times New Roman"/>
                <a:ea typeface="Times New Roman"/>
                <a:cs typeface="Simplified Arabic"/>
              </a:rPr>
              <a:t>. كما هو الحال بين قسمي المكتب الأمامي </a:t>
            </a:r>
            <a:r>
              <a:rPr lang="en-US" sz="2800" dirty="0">
                <a:latin typeface="Times New Roman"/>
                <a:ea typeface="Times New Roman"/>
                <a:cs typeface="Simplified Arabic"/>
              </a:rPr>
              <a:t>(Front Office)</a:t>
            </a:r>
            <a:r>
              <a:rPr lang="ar-JO" sz="2800" dirty="0">
                <a:latin typeface="Times New Roman"/>
                <a:ea typeface="Times New Roman"/>
                <a:cs typeface="Simplified Arabic"/>
              </a:rPr>
              <a:t> والتدبير الفندقي </a:t>
            </a:r>
            <a:r>
              <a:rPr lang="en-US" sz="2800" dirty="0">
                <a:latin typeface="Times New Roman"/>
                <a:ea typeface="Times New Roman"/>
                <a:cs typeface="Simplified Arabic"/>
              </a:rPr>
              <a:t>(Housekeeping)</a:t>
            </a:r>
            <a:r>
              <a:rPr lang="ar-JO" sz="2800" dirty="0">
                <a:latin typeface="Times New Roman"/>
                <a:ea typeface="Times New Roman"/>
                <a:cs typeface="Simplified Arabic"/>
              </a:rPr>
              <a:t> التابعين لمدير قسم الغرف </a:t>
            </a:r>
            <a:r>
              <a:rPr lang="en-US" sz="2800" dirty="0">
                <a:latin typeface="Times New Roman"/>
                <a:ea typeface="Times New Roman"/>
                <a:cs typeface="Simplified Arabic"/>
              </a:rPr>
              <a:t>(Room Division Manager)</a:t>
            </a:r>
            <a:r>
              <a:rPr lang="ar-JO" sz="2800" dirty="0">
                <a:latin typeface="Times New Roman"/>
                <a:ea typeface="Times New Roman"/>
                <a:cs typeface="Simplified Arabic"/>
              </a:rPr>
              <a:t>.</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Jadid04 Normal"/>
              </a:rPr>
              <a:t>3- النقل البعيد </a:t>
            </a:r>
            <a:r>
              <a:rPr lang="en-US" sz="2800" dirty="0">
                <a:latin typeface="Times New Roman"/>
                <a:ea typeface="Times New Roman"/>
                <a:cs typeface="Jadid04 Normal"/>
              </a:rPr>
              <a:t>(Far Transfer)</a:t>
            </a:r>
            <a:r>
              <a:rPr lang="ar-JO" sz="2800" dirty="0">
                <a:latin typeface="Times New Roman"/>
                <a:ea typeface="Times New Roman"/>
                <a:cs typeface="Jadid04 Normal"/>
              </a:rPr>
              <a:t>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يعتمد هذا الأسلوب على نقل المعرفة الضمنية الموجودة في أذهان فريق خبراء يعتبر هو مصدر المعرفة. ويتحرك الفريق بخبراته هذه لمساعدة فريق آخر يحاول قراءة وتفسير معلومات لها علاقة بخبرة معرفية. فالمعرفة المصدرة من الفريق الأول يتلقاها الفريق الثاني من خلال علاقة تكاملية مع معلوماته.</a:t>
            </a:r>
            <a:endParaRPr lang="en-US" sz="2000" dirty="0">
              <a:latin typeface="Times New Roman"/>
              <a:ea typeface="Times New Roman"/>
            </a:endParaRPr>
          </a:p>
          <a:p>
            <a:pPr marL="0" indent="0">
              <a:buNone/>
            </a:pPr>
            <a:r>
              <a:rPr lang="ar-JO" sz="2800" dirty="0">
                <a:latin typeface="Times New Roman"/>
                <a:ea typeface="Times New Roman"/>
                <a:cs typeface="Simplified Arabic"/>
              </a:rPr>
              <a:t>	فعلى سبيل المثال يقوم الفريق الأول بالسفر إلى منطقة بعيدة لاستكشاف النفط لنقل خبراته ومهاراته في قراءة المعلومات والبيانات التي جمعها الفريق </a:t>
            </a:r>
            <a:endParaRPr lang="ar-IQ" dirty="0"/>
          </a:p>
        </p:txBody>
      </p:sp>
    </p:spTree>
    <p:extLst>
      <p:ext uri="{BB962C8B-B14F-4D97-AF65-F5344CB8AC3E}">
        <p14:creationId xmlns:p14="http://schemas.microsoft.com/office/powerpoint/2010/main" val="170892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72400" cy="6858000"/>
          </a:xfrm>
        </p:spPr>
        <p:txBody>
          <a:bodyPr>
            <a:normAutofit fontScale="85000" lnSpcReduction="10000"/>
          </a:bodyPr>
          <a:lstStyle/>
          <a:p>
            <a:pPr marL="0" indent="0" algn="justLow">
              <a:buNone/>
            </a:pPr>
            <a:r>
              <a:rPr lang="ar-JO" sz="2800" dirty="0">
                <a:latin typeface="Times New Roman"/>
                <a:ea typeface="Times New Roman"/>
                <a:cs typeface="Simplified Arabic"/>
              </a:rPr>
              <a:t>الثاني الذي هو المتلقي لهذا النوع من المعرفة الضمنية وخبراتها ومهاراتها. ولكن تبقى المعرفة الضمنية والخبرات بشكل رئيسي في أذهان فريق عمل الأول لإدارة المعرفة.</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Jadid04 Normal"/>
              </a:rPr>
              <a:t>4- النقل الإستراتيجي </a:t>
            </a:r>
            <a:r>
              <a:rPr lang="en-US" sz="2800" dirty="0">
                <a:latin typeface="Times New Roman"/>
                <a:ea typeface="Times New Roman"/>
                <a:cs typeface="Jadid04 Normal"/>
              </a:rPr>
              <a:t>(Strategic Transfer)</a:t>
            </a:r>
            <a:r>
              <a:rPr lang="ar-JO" sz="2800" dirty="0">
                <a:latin typeface="Times New Roman"/>
                <a:ea typeface="Times New Roman"/>
                <a:cs typeface="Jadid04 Normal"/>
              </a:rPr>
              <a:t>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يعتبر هذا النوع من نقل المعرفة على درجة عالية من التداخل والتعقيد نطراً للتباين والاختلاف المكاني والزماني بين فريق المعرفة الأول أي مصدر المعرفة والفريق الثاني المتلقي لها. فعلى سبيل المثال فإن نوع المعرفة المطلوبة للتعامل مع طرح خدمة جديدة مثلاً خدمات المؤتمرات </a:t>
            </a:r>
            <a:r>
              <a:rPr lang="en-US" sz="2800" dirty="0">
                <a:latin typeface="Times New Roman"/>
                <a:ea typeface="Times New Roman"/>
                <a:cs typeface="Simplified Arabic"/>
              </a:rPr>
              <a:t>(Conferences Services)</a:t>
            </a:r>
            <a:r>
              <a:rPr lang="ar-JO" sz="2800" dirty="0">
                <a:latin typeface="Times New Roman"/>
                <a:ea typeface="Times New Roman"/>
                <a:cs typeface="Simplified Arabic"/>
              </a:rPr>
              <a:t> التي تتشابك وتتداخل مع أكثر من إدارة وقسم وتحتاج بالتالي إلى مهام متداخلة ومتشابكة في إطار فريق عمل موسع</a:t>
            </a:r>
            <a:r>
              <a:rPr lang="ar-SA" sz="2800" dirty="0">
                <a:latin typeface="Times New Roman"/>
                <a:ea typeface="Times New Roman"/>
                <a:cs typeface="Simplified Arabic"/>
              </a:rPr>
              <a:t> داخل مؤسسة الضيافة</a:t>
            </a:r>
            <a:r>
              <a:rPr lang="ar-JO" sz="2800" dirty="0">
                <a:latin typeface="Times New Roman"/>
                <a:ea typeface="Times New Roman"/>
                <a:cs typeface="Simplified Arabic"/>
              </a:rPr>
              <a:t>.</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a:t>
            </a:r>
            <a:endParaRPr lang="en-US" sz="2000" dirty="0">
              <a:latin typeface="Times New Roman"/>
              <a:ea typeface="Times New Roman"/>
            </a:endParaRPr>
          </a:p>
          <a:p>
            <a:pPr marL="0" indent="0" algn="justLow">
              <a:buNone/>
            </a:pPr>
            <a:r>
              <a:rPr lang="ar-JO" sz="2800" dirty="0">
                <a:latin typeface="Times New Roman"/>
                <a:ea typeface="Times New Roman"/>
                <a:cs typeface="Jadid04 Normal"/>
              </a:rPr>
              <a:t>5- نقل الخبير </a:t>
            </a:r>
            <a:r>
              <a:rPr lang="en-US" sz="2800" dirty="0">
                <a:latin typeface="Times New Roman"/>
                <a:ea typeface="Times New Roman"/>
                <a:cs typeface="Jadid04 Normal"/>
              </a:rPr>
              <a:t>(Expert Transfer)</a:t>
            </a:r>
            <a:r>
              <a:rPr lang="ar-JO" sz="2800" dirty="0">
                <a:latin typeface="Times New Roman"/>
                <a:ea typeface="Times New Roman"/>
                <a:cs typeface="Jadid04 Normal"/>
              </a:rPr>
              <a:t> </a:t>
            </a:r>
            <a:endParaRPr lang="en-US" sz="2000" dirty="0">
              <a:latin typeface="Times New Roman"/>
              <a:ea typeface="Times New Roman"/>
            </a:endParaRPr>
          </a:p>
          <a:p>
            <a:pPr marL="0" indent="0" algn="justLow">
              <a:buNone/>
            </a:pPr>
            <a:r>
              <a:rPr lang="ar-JO" sz="2800" dirty="0">
                <a:latin typeface="Times New Roman"/>
                <a:ea typeface="Times New Roman"/>
                <a:cs typeface="Simplified Arabic"/>
              </a:rPr>
              <a:t>	يشير هذا النوع إلى نقل المعرفة الضمنية المرتبطة بمهام تتكرر بشكل متباعد. وهذا النوع من نقل المعرفة يقوم به عادة شخص واحد أي خبير واحد وليس فريق عمل. ومثال على ذلك المعرفة المتوفرة لدى خبير متخصص عن أجزاء أو مكونات إلكترونية محددة. ويمكن أن يؤدي تكرار هذا النوع من المهام وخاصة تلك التي لها علاقة بمشكلات واضحة ومحددة إلى تحول المعرفة الضمنية </a:t>
            </a:r>
            <a:r>
              <a:rPr lang="en-US" sz="2800" dirty="0">
                <a:latin typeface="Times New Roman"/>
                <a:ea typeface="Times New Roman"/>
                <a:cs typeface="Simplified Arabic"/>
              </a:rPr>
              <a:t>(Tacit)</a:t>
            </a:r>
            <a:r>
              <a:rPr lang="ar-JO" sz="2800" dirty="0">
                <a:latin typeface="Times New Roman"/>
                <a:ea typeface="Times New Roman"/>
                <a:cs typeface="Simplified Arabic"/>
              </a:rPr>
              <a:t> أي معرفة واضحة </a:t>
            </a:r>
            <a:r>
              <a:rPr lang="en-US" sz="2800" dirty="0">
                <a:latin typeface="Times New Roman"/>
                <a:ea typeface="Times New Roman"/>
                <a:cs typeface="Simplified Arabic"/>
              </a:rPr>
              <a:t>(Explicit Knowledge)</a:t>
            </a:r>
            <a:r>
              <a:rPr lang="ar-JO" sz="2800" dirty="0">
                <a:latin typeface="Times New Roman"/>
                <a:ea typeface="Times New Roman"/>
                <a:cs typeface="Simplified Arabic"/>
              </a:rPr>
              <a:t>.</a:t>
            </a:r>
            <a:endParaRPr lang="en-US" sz="20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3976811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TotalTime>
  <Words>500</Words>
  <Application>Microsoft Office PowerPoint</Application>
  <PresentationFormat>On-screen Show (4:3)</PresentationFormat>
  <Paragraphs>34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القوى المؤثرة في إدارة المعرفة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القوى المؤثرة في إدارة المعرفة  </dc:title>
  <dc:creator>Ruaa</dc:creator>
  <cp:lastModifiedBy>Ruaa</cp:lastModifiedBy>
  <cp:revision>1</cp:revision>
  <dcterms:created xsi:type="dcterms:W3CDTF">2020-01-26T18:23:21Z</dcterms:created>
  <dcterms:modified xsi:type="dcterms:W3CDTF">2020-01-26T18:29:12Z</dcterms:modified>
</cp:coreProperties>
</file>