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DFB0F785-A4F0-4926-B108-BE1DFFC1A948}" type="datetimeFigureOut">
              <a:rPr lang="ar-IQ" smtClean="0"/>
              <a:t>29/05/1441</a:t>
            </a:fld>
            <a:endParaRPr lang="ar-IQ"/>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C9F7EDC-C984-4819-B11F-8A752FB5DB3F}"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B0F785-A4F0-4926-B108-BE1DFFC1A948}" type="datetimeFigureOut">
              <a:rPr lang="ar-IQ" smtClean="0"/>
              <a:t>29/05/1441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C9F7EDC-C984-4819-B11F-8A752FB5DB3F}"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B0F785-A4F0-4926-B108-BE1DFFC1A948}" type="datetimeFigureOut">
              <a:rPr lang="ar-IQ" smtClean="0"/>
              <a:t>29/05/1441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C9F7EDC-C984-4819-B11F-8A752FB5DB3F}"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DFB0F785-A4F0-4926-B108-BE1DFFC1A948}" type="datetimeFigureOut">
              <a:rPr lang="ar-IQ" smtClean="0"/>
              <a:t>29/05/1441</a:t>
            </a:fld>
            <a:endParaRPr lang="ar-IQ"/>
          </a:p>
        </p:txBody>
      </p:sp>
      <p:sp>
        <p:nvSpPr>
          <p:cNvPr id="5" name="Footer Placeholder 4"/>
          <p:cNvSpPr>
            <a:spLocks noGrp="1"/>
          </p:cNvSpPr>
          <p:nvPr>
            <p:ph type="ftr" sz="quarter" idx="11"/>
          </p:nvPr>
        </p:nvSpPr>
        <p:spPr>
          <a:xfrm>
            <a:off x="457200" y="6480969"/>
            <a:ext cx="4260056" cy="300831"/>
          </a:xfrm>
        </p:spPr>
        <p:txBody>
          <a:bodyPr/>
          <a:lstStyle/>
          <a:p>
            <a:endParaRPr lang="ar-IQ"/>
          </a:p>
        </p:txBody>
      </p:sp>
      <p:sp>
        <p:nvSpPr>
          <p:cNvPr id="6" name="Slide Number Placeholder 5"/>
          <p:cNvSpPr>
            <a:spLocks noGrp="1"/>
          </p:cNvSpPr>
          <p:nvPr>
            <p:ph type="sldNum" sz="quarter" idx="12"/>
          </p:nvPr>
        </p:nvSpPr>
        <p:spPr/>
        <p:txBody>
          <a:bodyPr/>
          <a:lstStyle/>
          <a:p>
            <a:fld id="{FC9F7EDC-C984-4819-B11F-8A752FB5DB3F}"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DFB0F785-A4F0-4926-B108-BE1DFFC1A948}" type="datetimeFigureOut">
              <a:rPr lang="ar-IQ" smtClean="0"/>
              <a:t>29/05/1441</a:t>
            </a:fld>
            <a:endParaRPr lang="ar-IQ"/>
          </a:p>
        </p:txBody>
      </p:sp>
      <p:sp>
        <p:nvSpPr>
          <p:cNvPr id="5" name="Footer Placeholder 4"/>
          <p:cNvSpPr>
            <a:spLocks noGrp="1"/>
          </p:cNvSpPr>
          <p:nvPr>
            <p:ph type="ftr" sz="quarter" idx="11"/>
          </p:nvPr>
        </p:nvSpPr>
        <p:spPr>
          <a:xfrm>
            <a:off x="2619376" y="6480969"/>
            <a:ext cx="4260056" cy="300831"/>
          </a:xfrm>
        </p:spPr>
        <p:txBody>
          <a:bodyPr/>
          <a:lstStyle/>
          <a:p>
            <a:endParaRPr lang="ar-IQ"/>
          </a:p>
        </p:txBody>
      </p:sp>
      <p:sp>
        <p:nvSpPr>
          <p:cNvPr id="6" name="Slide Number Placeholder 5"/>
          <p:cNvSpPr>
            <a:spLocks noGrp="1"/>
          </p:cNvSpPr>
          <p:nvPr>
            <p:ph type="sldNum" sz="quarter" idx="12"/>
          </p:nvPr>
        </p:nvSpPr>
        <p:spPr>
          <a:xfrm>
            <a:off x="8451056" y="809624"/>
            <a:ext cx="502920" cy="300831"/>
          </a:xfrm>
        </p:spPr>
        <p:txBody>
          <a:bodyPr/>
          <a:lstStyle/>
          <a:p>
            <a:fld id="{FC9F7EDC-C984-4819-B11F-8A752FB5DB3F}" type="slidenum">
              <a:rPr lang="ar-IQ" smtClean="0"/>
              <a:t>‹#›</a:t>
            </a:fld>
            <a:endParaRPr lang="ar-IQ"/>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DFB0F785-A4F0-4926-B108-BE1DFFC1A948}" type="datetimeFigureOut">
              <a:rPr lang="ar-IQ" smtClean="0"/>
              <a:t>29/05/1441</a:t>
            </a:fld>
            <a:endParaRPr lang="ar-IQ"/>
          </a:p>
        </p:txBody>
      </p:sp>
      <p:sp>
        <p:nvSpPr>
          <p:cNvPr id="6" name="Footer Placeholder 5"/>
          <p:cNvSpPr>
            <a:spLocks noGrp="1"/>
          </p:cNvSpPr>
          <p:nvPr>
            <p:ph type="ftr" sz="quarter" idx="11"/>
          </p:nvPr>
        </p:nvSpPr>
        <p:spPr>
          <a:xfrm>
            <a:off x="457200" y="6480969"/>
            <a:ext cx="4260056" cy="301752"/>
          </a:xfrm>
        </p:spPr>
        <p:txBody>
          <a:bodyPr/>
          <a:lstStyle/>
          <a:p>
            <a:endParaRPr lang="ar-IQ"/>
          </a:p>
        </p:txBody>
      </p:sp>
      <p:sp>
        <p:nvSpPr>
          <p:cNvPr id="7" name="Slide Number Placeholder 6"/>
          <p:cNvSpPr>
            <a:spLocks noGrp="1"/>
          </p:cNvSpPr>
          <p:nvPr>
            <p:ph type="sldNum" sz="quarter" idx="12"/>
          </p:nvPr>
        </p:nvSpPr>
        <p:spPr>
          <a:xfrm>
            <a:off x="7589520" y="6480969"/>
            <a:ext cx="502920" cy="301752"/>
          </a:xfrm>
        </p:spPr>
        <p:txBody>
          <a:bodyPr/>
          <a:lstStyle/>
          <a:p>
            <a:fld id="{FC9F7EDC-C984-4819-B11F-8A752FB5DB3F}"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DFB0F785-A4F0-4926-B108-BE1DFFC1A948}" type="datetimeFigureOut">
              <a:rPr lang="ar-IQ" smtClean="0"/>
              <a:t>29/05/1441</a:t>
            </a:fld>
            <a:endParaRPr lang="ar-IQ"/>
          </a:p>
        </p:txBody>
      </p:sp>
      <p:sp>
        <p:nvSpPr>
          <p:cNvPr id="8" name="Footer Placeholder 7"/>
          <p:cNvSpPr>
            <a:spLocks noGrp="1"/>
          </p:cNvSpPr>
          <p:nvPr>
            <p:ph type="ftr" sz="quarter" idx="11"/>
          </p:nvPr>
        </p:nvSpPr>
        <p:spPr>
          <a:xfrm>
            <a:off x="457200" y="6480969"/>
            <a:ext cx="4261104" cy="301752"/>
          </a:xfrm>
        </p:spPr>
        <p:txBody>
          <a:bodyPr/>
          <a:lstStyle/>
          <a:p>
            <a:endParaRPr lang="ar-IQ"/>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FC9F7EDC-C984-4819-B11F-8A752FB5DB3F}"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FB0F785-A4F0-4926-B108-BE1DFFC1A948}" type="datetimeFigureOut">
              <a:rPr lang="ar-IQ" smtClean="0"/>
              <a:t>29/05/1441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C9F7EDC-C984-4819-B11F-8A752FB5DB3F}"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DFB0F785-A4F0-4926-B108-BE1DFFC1A948}" type="datetimeFigureOut">
              <a:rPr lang="ar-IQ" smtClean="0"/>
              <a:t>29/05/1441</a:t>
            </a:fld>
            <a:endParaRPr lang="ar-IQ"/>
          </a:p>
        </p:txBody>
      </p:sp>
      <p:sp>
        <p:nvSpPr>
          <p:cNvPr id="3" name="Footer Placeholder 2"/>
          <p:cNvSpPr>
            <a:spLocks noGrp="1"/>
          </p:cNvSpPr>
          <p:nvPr>
            <p:ph type="ftr" sz="quarter" idx="11"/>
          </p:nvPr>
        </p:nvSpPr>
        <p:spPr>
          <a:xfrm>
            <a:off x="457200" y="6481890"/>
            <a:ext cx="4260056" cy="300831"/>
          </a:xfrm>
        </p:spPr>
        <p:txBody>
          <a:bodyPr/>
          <a:lstStyle/>
          <a:p>
            <a:endParaRPr lang="ar-IQ"/>
          </a:p>
        </p:txBody>
      </p:sp>
      <p:sp>
        <p:nvSpPr>
          <p:cNvPr id="4" name="Slide Number Placeholder 3"/>
          <p:cNvSpPr>
            <a:spLocks noGrp="1"/>
          </p:cNvSpPr>
          <p:nvPr>
            <p:ph type="sldNum" sz="quarter" idx="12"/>
          </p:nvPr>
        </p:nvSpPr>
        <p:spPr>
          <a:xfrm>
            <a:off x="7589520" y="6480969"/>
            <a:ext cx="502920" cy="301752"/>
          </a:xfrm>
        </p:spPr>
        <p:txBody>
          <a:bodyPr/>
          <a:lstStyle/>
          <a:p>
            <a:fld id="{FC9F7EDC-C984-4819-B11F-8A752FB5DB3F}"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DFB0F785-A4F0-4926-B108-BE1DFFC1A948}" type="datetimeFigureOut">
              <a:rPr lang="ar-IQ" smtClean="0"/>
              <a:t>29/05/1441</a:t>
            </a:fld>
            <a:endParaRPr lang="ar-IQ"/>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FC9F7EDC-C984-4819-B11F-8A752FB5DB3F}"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DFB0F785-A4F0-4926-B108-BE1DFFC1A948}" type="datetimeFigureOut">
              <a:rPr lang="ar-IQ" smtClean="0"/>
              <a:t>29/05/1441</a:t>
            </a:fld>
            <a:endParaRPr lang="ar-IQ"/>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FC9F7EDC-C984-4819-B11F-8A752FB5DB3F}"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FB0F785-A4F0-4926-B108-BE1DFFC1A948}" type="datetimeFigureOut">
              <a:rPr lang="ar-IQ" smtClean="0"/>
              <a:t>29/05/1441</a:t>
            </a:fld>
            <a:endParaRPr lang="ar-IQ"/>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C9F7EDC-C984-4819-B11F-8A752FB5DB3F}"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JO" b="1" dirty="0" smtClean="0">
                <a:effectLst/>
                <a:latin typeface="Times New Roman"/>
                <a:ea typeface="Times New Roman"/>
                <a:cs typeface="Simplified Arabic"/>
              </a:rPr>
              <a:t>إدارة المعرفة في صناعة الضيافة</a:t>
            </a:r>
            <a:r>
              <a:rPr lang="en-US" b="1" dirty="0">
                <a:latin typeface="Times New Roman"/>
                <a:ea typeface="Times New Roman"/>
                <a:cs typeface="Simplified Arabic"/>
              </a:rPr>
              <a:t> </a:t>
            </a:r>
            <a:r>
              <a:rPr lang="ar-IQ" b="1" dirty="0" smtClean="0">
                <a:latin typeface="Times New Roman"/>
                <a:ea typeface="Times New Roman"/>
                <a:cs typeface="Simplified Arabic"/>
              </a:rPr>
              <a:t>العراقية</a:t>
            </a:r>
            <a:r>
              <a:rPr lang="en-US" sz="2800" dirty="0" smtClean="0">
                <a:effectLst/>
                <a:latin typeface="Times New Roman"/>
                <a:ea typeface="Times New Roman"/>
              </a:rPr>
              <a:t/>
            </a:r>
            <a:br>
              <a:rPr lang="en-US" sz="2800" dirty="0" smtClean="0">
                <a:effectLst/>
                <a:latin typeface="Times New Roman"/>
                <a:ea typeface="Times New Roman"/>
              </a:rPr>
            </a:br>
            <a:endParaRPr lang="ar-IQ" dirty="0"/>
          </a:p>
        </p:txBody>
      </p:sp>
      <p:sp>
        <p:nvSpPr>
          <p:cNvPr id="3" name="Subtitle 2"/>
          <p:cNvSpPr>
            <a:spLocks noGrp="1"/>
          </p:cNvSpPr>
          <p:nvPr>
            <p:ph type="subTitle" idx="1"/>
          </p:nvPr>
        </p:nvSpPr>
        <p:spPr>
          <a:xfrm>
            <a:off x="107504" y="5085224"/>
            <a:ext cx="6982792" cy="1752600"/>
          </a:xfrm>
        </p:spPr>
        <p:txBody>
          <a:bodyPr/>
          <a:lstStyle/>
          <a:p>
            <a:pPr algn="ctr"/>
            <a:r>
              <a:rPr lang="ar-IQ" dirty="0" smtClean="0">
                <a:solidFill>
                  <a:schemeClr val="accent1">
                    <a:lumMod val="75000"/>
                  </a:schemeClr>
                </a:solidFill>
              </a:rPr>
              <a:t>م.م رؤى طارق كمال التكمةجي</a:t>
            </a:r>
            <a:endParaRPr lang="ar-IQ" dirty="0">
              <a:solidFill>
                <a:schemeClr val="accent1">
                  <a:lumMod val="75000"/>
                </a:schemeClr>
              </a:solidFill>
            </a:endParaRPr>
          </a:p>
        </p:txBody>
      </p:sp>
    </p:spTree>
    <p:extLst>
      <p:ext uri="{BB962C8B-B14F-4D97-AF65-F5344CB8AC3E}">
        <p14:creationId xmlns:p14="http://schemas.microsoft.com/office/powerpoint/2010/main" val="1632119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smtClean="0"/>
              <a:t>مفهوم ادارة المعرفة</a:t>
            </a:r>
            <a:endParaRPr lang="ar-IQ" dirty="0"/>
          </a:p>
        </p:txBody>
      </p:sp>
      <p:sp>
        <p:nvSpPr>
          <p:cNvPr id="3" name="Content Placeholder 2"/>
          <p:cNvSpPr>
            <a:spLocks noGrp="1"/>
          </p:cNvSpPr>
          <p:nvPr>
            <p:ph idx="1"/>
          </p:nvPr>
        </p:nvSpPr>
        <p:spPr/>
        <p:txBody>
          <a:bodyPr>
            <a:normAutofit fontScale="55000" lnSpcReduction="20000"/>
          </a:bodyPr>
          <a:lstStyle/>
          <a:p>
            <a:pPr algn="justLow"/>
            <a:r>
              <a:rPr lang="ar-JO" sz="3200" dirty="0">
                <a:latin typeface="Times New Roman"/>
                <a:ea typeface="Times New Roman"/>
                <a:cs typeface="Jadid13 Normal"/>
              </a:rPr>
              <a:t>المفاهيم والتعاريف </a:t>
            </a:r>
            <a:r>
              <a:rPr lang="en-US" sz="3200" dirty="0">
                <a:latin typeface="Times New Roman"/>
                <a:ea typeface="Times New Roman"/>
                <a:cs typeface="Jadid13 Normal"/>
              </a:rPr>
              <a:t>(Concepts &amp; Definitions)</a:t>
            </a:r>
            <a:r>
              <a:rPr lang="ar-JO" sz="3200" dirty="0">
                <a:latin typeface="Times New Roman"/>
                <a:ea typeface="Times New Roman"/>
                <a:cs typeface="Jadid13 Normal"/>
              </a:rPr>
              <a:t> :</a:t>
            </a:r>
            <a:endParaRPr lang="en-US" sz="2400" dirty="0">
              <a:latin typeface="Times New Roman"/>
              <a:ea typeface="Times New Roman"/>
            </a:endParaRPr>
          </a:p>
          <a:p>
            <a:pPr algn="justLow"/>
            <a:r>
              <a:rPr lang="ar-JO" sz="3200" dirty="0">
                <a:latin typeface="Times New Roman"/>
                <a:ea typeface="Times New Roman"/>
                <a:cs typeface="Simplified Arabic"/>
              </a:rPr>
              <a:t>	رغم وجود قواسم مشتركة بين الباحثين والدارسين حول مفهوم إدارة المعرفة </a:t>
            </a:r>
            <a:r>
              <a:rPr lang="en-US" sz="3200" dirty="0">
                <a:latin typeface="Times New Roman"/>
                <a:ea typeface="Times New Roman"/>
                <a:cs typeface="Simplified Arabic"/>
              </a:rPr>
              <a:t>(KM)</a:t>
            </a:r>
            <a:r>
              <a:rPr lang="ar-JO" sz="3200" dirty="0">
                <a:latin typeface="Times New Roman"/>
                <a:ea typeface="Times New Roman"/>
                <a:cs typeface="Simplified Arabic"/>
              </a:rPr>
              <a:t> إلا أن هناك أيضاً اختلافات في التعاريف التي تتناول هذا المفهوم الذي تطور بشكل سريع خلال السنوات القليلة الماضية وأحدث جدلاً ومناقشات واسعة في الميادين الأكاديمية ومراكز الأبحاث المتخصصة.</a:t>
            </a:r>
            <a:endParaRPr lang="en-US" sz="2400" dirty="0">
              <a:latin typeface="Times New Roman"/>
              <a:ea typeface="Times New Roman"/>
            </a:endParaRPr>
          </a:p>
          <a:p>
            <a:pPr algn="justLow"/>
            <a:r>
              <a:rPr lang="ar-JO" sz="3200" dirty="0">
                <a:latin typeface="Times New Roman"/>
                <a:ea typeface="Times New Roman"/>
                <a:cs typeface="Simplified Arabic"/>
              </a:rPr>
              <a:t>	وبرزت في هذا السياق ثلاثة تعابير رئيسية يتم تداولها بشكل مكثف في الأبحاث والدراسات وهي إدارة المعرفة </a:t>
            </a:r>
            <a:r>
              <a:rPr lang="en-US" sz="3200" dirty="0">
                <a:latin typeface="Times New Roman"/>
                <a:ea typeface="Times New Roman"/>
                <a:cs typeface="Simplified Arabic"/>
              </a:rPr>
              <a:t>(KM)</a:t>
            </a:r>
            <a:r>
              <a:rPr lang="ar-JO" sz="3200" dirty="0">
                <a:latin typeface="Times New Roman"/>
                <a:ea typeface="Times New Roman"/>
                <a:cs typeface="Simplified Arabic"/>
              </a:rPr>
              <a:t> وإدارة المعرفة العمومية أو المشتركة </a:t>
            </a:r>
            <a:r>
              <a:rPr lang="en-US" sz="3200" dirty="0">
                <a:latin typeface="Times New Roman"/>
                <a:ea typeface="Times New Roman"/>
                <a:cs typeface="Simplified Arabic"/>
              </a:rPr>
              <a:t>(Common KM)</a:t>
            </a:r>
            <a:r>
              <a:rPr lang="ar-JO" sz="3200" dirty="0">
                <a:latin typeface="Times New Roman"/>
                <a:ea typeface="Times New Roman"/>
                <a:cs typeface="Simplified Arabic"/>
              </a:rPr>
              <a:t> والجيل الجديد من إدارة المعرفة             </a:t>
            </a:r>
            <a:r>
              <a:rPr lang="en-US" sz="3200" dirty="0">
                <a:latin typeface="Times New Roman"/>
                <a:ea typeface="Times New Roman"/>
                <a:cs typeface="Simplified Arabic"/>
              </a:rPr>
              <a:t>(New Generation Knowledge Management: NGKM)</a:t>
            </a:r>
            <a:r>
              <a:rPr lang="ar-JO" sz="3200" dirty="0">
                <a:latin typeface="Times New Roman"/>
                <a:ea typeface="Times New Roman"/>
                <a:cs typeface="Simplified Arabic"/>
              </a:rPr>
              <a:t>.</a:t>
            </a:r>
            <a:endParaRPr lang="en-US" sz="2400" dirty="0">
              <a:latin typeface="Times New Roman"/>
              <a:ea typeface="Times New Roman"/>
            </a:endParaRPr>
          </a:p>
          <a:p>
            <a:pPr algn="justLow"/>
            <a:r>
              <a:rPr lang="ar-JO" sz="3200" dirty="0">
                <a:latin typeface="Times New Roman"/>
                <a:ea typeface="Times New Roman"/>
                <a:cs typeface="Simplified Arabic"/>
              </a:rPr>
              <a:t>	فإدارة المعرفة التي يتم التعامل معها حصراً في المؤسسات والشركات تولي اهتماماً خاصاً بقدرات العاملين في المؤسسات والشركات على فهم واستيعاب معاني إدارة المعرفة وأساليبها وإجراءاتها وتطبيقاتها والسلوك الفعال والطريقة التي تتم بها إدارة المهام والمسؤوليات الملقاة على عاتقهم من أجل كسب السبق وتحقيق التميز والاستمرار والبقاء في بيئات وأسواق تتصف بالمنافسة الشديدة والمحمومة </a:t>
            </a:r>
            <a:r>
              <a:rPr lang="en-US" sz="3200" dirty="0">
                <a:latin typeface="Times New Roman"/>
                <a:ea typeface="Times New Roman"/>
                <a:cs typeface="Simplified Arabic"/>
              </a:rPr>
              <a:t>(Fierce Competition)</a:t>
            </a:r>
            <a:r>
              <a:rPr lang="ar-JO" sz="3200" dirty="0">
                <a:latin typeface="Times New Roman"/>
                <a:ea typeface="Times New Roman"/>
                <a:cs typeface="Simplified Arabic"/>
              </a:rPr>
              <a:t>.</a:t>
            </a:r>
            <a:endParaRPr lang="en-US" sz="2400" dirty="0">
              <a:latin typeface="Times New Roman"/>
              <a:ea typeface="Times New Roman"/>
            </a:endParaRPr>
          </a:p>
          <a:p>
            <a:pPr algn="justLow"/>
            <a:r>
              <a:rPr lang="ar-JO" sz="3200" dirty="0">
                <a:latin typeface="Times New Roman"/>
                <a:ea typeface="Times New Roman"/>
                <a:cs typeface="Simplified Arabic"/>
              </a:rPr>
              <a:t>	ويشير بعض الباحثين إلى المعرفة بأنها رأس مال فكري    </a:t>
            </a:r>
            <a:r>
              <a:rPr lang="en-US" sz="3200" dirty="0">
                <a:latin typeface="Times New Roman"/>
                <a:ea typeface="Times New Roman"/>
                <a:cs typeface="Simplified Arabic"/>
              </a:rPr>
              <a:t>(Intellectual Capital)</a:t>
            </a:r>
            <a:r>
              <a:rPr lang="ar-JO" sz="3200" dirty="0">
                <a:latin typeface="Times New Roman"/>
                <a:ea typeface="Times New Roman"/>
                <a:cs typeface="Simplified Arabic"/>
              </a:rPr>
              <a:t> وثروة ورصيد تراكمي </a:t>
            </a:r>
            <a:r>
              <a:rPr lang="en-US" sz="3200" dirty="0">
                <a:latin typeface="Times New Roman"/>
                <a:ea typeface="Times New Roman"/>
                <a:cs typeface="Simplified Arabic"/>
              </a:rPr>
              <a:t>(Assets)</a:t>
            </a:r>
            <a:r>
              <a:rPr lang="ar-JO" sz="3200" dirty="0">
                <a:latin typeface="Times New Roman"/>
                <a:ea typeface="Times New Roman"/>
                <a:cs typeface="Simplified Arabic"/>
              </a:rPr>
              <a:t> من الخبرات والتجارب </a:t>
            </a:r>
            <a:r>
              <a:rPr lang="en-US" sz="3200" dirty="0">
                <a:latin typeface="Times New Roman"/>
                <a:ea typeface="Times New Roman"/>
                <a:cs typeface="Simplified Arabic"/>
              </a:rPr>
              <a:t>(Stewart, 1997)</a:t>
            </a:r>
            <a:r>
              <a:rPr lang="ar-JO" sz="3200" dirty="0">
                <a:latin typeface="Times New Roman"/>
                <a:ea typeface="Times New Roman"/>
                <a:cs typeface="Simplified Arabic"/>
              </a:rPr>
              <a:t> ويعرفها آخرون بأنها ما يحصل عليه ويتعلمه العاملون في المؤسسات من خلال ممارستهم لمهام عملهم بكفاءة عالية وإعادة استثمار الإبداعات المصاحبة لتلك الخبرات في ميدان العمل لتحقيق الميزة التنافسية. ويستخدم تعريف المعرفة العمومية </a:t>
            </a:r>
            <a:r>
              <a:rPr lang="en-US" sz="3200" dirty="0">
                <a:latin typeface="Times New Roman"/>
                <a:ea typeface="Times New Roman"/>
                <a:cs typeface="Simplified Arabic"/>
              </a:rPr>
              <a:t>(Common Knowledge)</a:t>
            </a:r>
            <a:r>
              <a:rPr lang="ar-JO" sz="3200" dirty="0">
                <a:latin typeface="Times New Roman"/>
                <a:ea typeface="Times New Roman"/>
                <a:cs typeface="Simplified Arabic"/>
              </a:rPr>
              <a:t> للتفريق بين المعرفة المتراكمة في الكتب والمؤلفات من ناحية وكيفية المعرفة </a:t>
            </a:r>
            <a:r>
              <a:rPr lang="en-US" sz="3200" dirty="0">
                <a:latin typeface="Times New Roman"/>
                <a:ea typeface="Times New Roman"/>
                <a:cs typeface="Simplified Arabic"/>
              </a:rPr>
              <a:t>(Know-How)</a:t>
            </a:r>
            <a:r>
              <a:rPr lang="ar-JO" sz="3200" dirty="0">
                <a:latin typeface="Times New Roman"/>
                <a:ea typeface="Times New Roman"/>
                <a:cs typeface="Simplified Arabic"/>
              </a:rPr>
              <a:t> أو الدراية التامة التي تتميز وتتفرد به بعض المؤسسات والذي يزيد من قدراتها وإمكاناتها على البقاء </a:t>
            </a:r>
            <a:r>
              <a:rPr lang="en-US" sz="3200" dirty="0">
                <a:latin typeface="Times New Roman"/>
                <a:ea typeface="Times New Roman"/>
                <a:cs typeface="Simplified Arabic"/>
              </a:rPr>
              <a:t>(Survival)</a:t>
            </a:r>
            <a:r>
              <a:rPr lang="ar-JO" sz="3200" dirty="0">
                <a:latin typeface="Times New Roman"/>
                <a:ea typeface="Times New Roman"/>
                <a:cs typeface="Simplified Arabic"/>
              </a:rPr>
              <a:t> والمنافسة </a:t>
            </a:r>
            <a:r>
              <a:rPr lang="en-US" sz="3200" dirty="0">
                <a:latin typeface="Times New Roman"/>
                <a:ea typeface="Times New Roman"/>
                <a:cs typeface="Simplified Arabic"/>
              </a:rPr>
              <a:t>(Competition)</a:t>
            </a:r>
            <a:r>
              <a:rPr lang="en-US" sz="3200" dirty="0">
                <a:latin typeface="Simplified Arabic"/>
                <a:ea typeface="Times New Roman"/>
              </a:rPr>
              <a:t> </a:t>
            </a:r>
            <a:r>
              <a:rPr lang="en-US" sz="3200" dirty="0">
                <a:latin typeface="Times New Roman"/>
                <a:ea typeface="Times New Roman"/>
                <a:cs typeface="Simplified Arabic"/>
              </a:rPr>
              <a:t>(Dixon, 2000)</a:t>
            </a:r>
            <a:r>
              <a:rPr lang="ar-JO" sz="3200" dirty="0">
                <a:latin typeface="Times New Roman"/>
                <a:ea typeface="Times New Roman"/>
                <a:cs typeface="Simplified Arabic"/>
              </a:rPr>
              <a:t>.</a:t>
            </a:r>
            <a:endParaRPr lang="en-US" sz="2400" dirty="0">
              <a:latin typeface="Times New Roman"/>
              <a:ea typeface="Times New Roman"/>
            </a:endParaRPr>
          </a:p>
          <a:p>
            <a:endParaRPr lang="ar-IQ" dirty="0"/>
          </a:p>
        </p:txBody>
      </p:sp>
    </p:spTree>
    <p:extLst>
      <p:ext uri="{BB962C8B-B14F-4D97-AF65-F5344CB8AC3E}">
        <p14:creationId xmlns:p14="http://schemas.microsoft.com/office/powerpoint/2010/main" val="2163230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algn="justLow"/>
            <a:r>
              <a:rPr lang="ar-JO" sz="3200" dirty="0">
                <a:latin typeface="Times New Roman"/>
                <a:ea typeface="Times New Roman"/>
                <a:cs typeface="Simplified Arabic"/>
              </a:rPr>
              <a:t>ويتم الحصول على المعرفة العمومية من قبل أفراد موهوبين أو موظفين مبدعين تتوفر لديهم قدرات على الإبداع في ما يقومون به من مهام موكولة إليهم. ويكون إنتاج هذا النوع من المعرفة على الأغلب داخلياً </a:t>
            </a:r>
            <a:r>
              <a:rPr lang="en-US" sz="3200" dirty="0">
                <a:latin typeface="Times New Roman"/>
                <a:ea typeface="Times New Roman"/>
                <a:cs typeface="Simplified Arabic"/>
              </a:rPr>
              <a:t>(Internal)</a:t>
            </a:r>
            <a:r>
              <a:rPr lang="ar-JO" sz="3200" dirty="0">
                <a:latin typeface="Times New Roman"/>
                <a:ea typeface="Times New Roman"/>
                <a:cs typeface="Simplified Arabic"/>
              </a:rPr>
              <a:t> ويؤدي نشرها ونقلها والمشاركة بها داخل المؤسسات إلى زيادة في فعالية العمل والمحافظة على الصدارة في مبادئ السبق والتنافس </a:t>
            </a:r>
            <a:r>
              <a:rPr lang="en-US" sz="3200" dirty="0">
                <a:latin typeface="Times New Roman"/>
                <a:ea typeface="Times New Roman"/>
                <a:cs typeface="Simplified Arabic"/>
              </a:rPr>
              <a:t>(Dixon 2000: 7)</a:t>
            </a:r>
            <a:r>
              <a:rPr lang="ar-JO" sz="3200" dirty="0">
                <a:latin typeface="Times New Roman"/>
                <a:ea typeface="Times New Roman"/>
                <a:cs typeface="Simplified Arabic"/>
              </a:rPr>
              <a:t>.</a:t>
            </a:r>
            <a:endParaRPr lang="en-US" sz="2400" dirty="0">
              <a:latin typeface="Times New Roman"/>
              <a:ea typeface="Times New Roman"/>
            </a:endParaRPr>
          </a:p>
          <a:p>
            <a:pPr algn="justLow"/>
            <a:r>
              <a:rPr lang="ar-JO" sz="3200" dirty="0">
                <a:latin typeface="Times New Roman"/>
                <a:ea typeface="Times New Roman"/>
                <a:cs typeface="Simplified Arabic"/>
              </a:rPr>
              <a:t>	ومن أجل المزيد من التوضيح فإنه تبرز الحاجة أيضاً إلى التفريق بين مفهومي المعرفة </a:t>
            </a:r>
            <a:r>
              <a:rPr lang="en-US" sz="3200" dirty="0">
                <a:latin typeface="Times New Roman"/>
                <a:ea typeface="Times New Roman"/>
                <a:cs typeface="Simplified Arabic"/>
              </a:rPr>
              <a:t>(Knowledge)</a:t>
            </a:r>
            <a:r>
              <a:rPr lang="ar-JO" sz="3200" dirty="0">
                <a:latin typeface="Times New Roman"/>
                <a:ea typeface="Times New Roman"/>
                <a:cs typeface="Simplified Arabic"/>
              </a:rPr>
              <a:t> والمعلومات </a:t>
            </a:r>
            <a:r>
              <a:rPr lang="en-US" sz="3200" dirty="0">
                <a:latin typeface="Times New Roman"/>
                <a:ea typeface="Times New Roman"/>
                <a:cs typeface="Simplified Arabic"/>
              </a:rPr>
              <a:t>(Information)</a:t>
            </a:r>
            <a:r>
              <a:rPr lang="ar-JO" sz="3200" dirty="0">
                <a:latin typeface="Times New Roman"/>
                <a:ea typeface="Times New Roman"/>
                <a:cs typeface="Simplified Arabic"/>
              </a:rPr>
              <a:t> التي هي عبارة عن معرفة في طور التشكل </a:t>
            </a:r>
            <a:r>
              <a:rPr lang="en-US" sz="3200" dirty="0">
                <a:latin typeface="Times New Roman"/>
                <a:ea typeface="Times New Roman"/>
                <a:cs typeface="Simplified Arabic"/>
              </a:rPr>
              <a:t>(In-formation)</a:t>
            </a:r>
            <a:r>
              <a:rPr lang="ar-JO" sz="3200" dirty="0">
                <a:latin typeface="Times New Roman"/>
                <a:ea typeface="Times New Roman"/>
                <a:cs typeface="Simplified Arabic"/>
              </a:rPr>
              <a:t>. أي أن الصورة المصاحبة لهذه البيانات ما زالت غير مكتملة حيث أنها تمر عادة في مراحل التصنيف </a:t>
            </a:r>
            <a:r>
              <a:rPr lang="en-US" sz="3200" dirty="0">
                <a:latin typeface="Times New Roman"/>
                <a:ea typeface="Times New Roman"/>
                <a:cs typeface="Simplified Arabic"/>
              </a:rPr>
              <a:t>(Sorting)</a:t>
            </a:r>
            <a:r>
              <a:rPr lang="ar-JO" sz="3200" dirty="0">
                <a:latin typeface="Times New Roman"/>
                <a:ea typeface="Times New Roman"/>
                <a:cs typeface="Simplified Arabic"/>
              </a:rPr>
              <a:t> والتحليل </a:t>
            </a:r>
            <a:r>
              <a:rPr lang="en-US" sz="3200" dirty="0">
                <a:latin typeface="Times New Roman"/>
                <a:ea typeface="Times New Roman"/>
                <a:cs typeface="Simplified Arabic"/>
              </a:rPr>
              <a:t>(Analysis)</a:t>
            </a:r>
            <a:r>
              <a:rPr lang="ar-JO" sz="3200" dirty="0">
                <a:latin typeface="Times New Roman"/>
                <a:ea typeface="Times New Roman"/>
                <a:cs typeface="Simplified Arabic"/>
              </a:rPr>
              <a:t> والعرض </a:t>
            </a:r>
            <a:r>
              <a:rPr lang="en-US" sz="3200" dirty="0">
                <a:latin typeface="Times New Roman"/>
                <a:ea typeface="Times New Roman"/>
                <a:cs typeface="Simplified Arabic"/>
              </a:rPr>
              <a:t>(Display)</a:t>
            </a:r>
            <a:r>
              <a:rPr lang="ar-JO" sz="3200" dirty="0">
                <a:latin typeface="Times New Roman"/>
                <a:ea typeface="Times New Roman"/>
                <a:cs typeface="Simplified Arabic"/>
              </a:rPr>
              <a:t> ويمكن توصيلها من خلال لغة مقروءة أو مخططات أو جداول رقمية. وفي الجانب الآخر فإن المعرفة تعني علاقات وروابط واتصالات المعاني التي تربط الصور الذهنية بالمعلومات من خلال الممارسات وما ينبثق عنها من خبرات وتجارب، أي ربط المعلومات بالواقع العملي وتطبيقاته. فالمعلومات تمثل إلى حد بعيد الجانب النظري بينما تمثل المعرفة الجانب العملي أو التطبيقي. أي أن المعرفة يتم تحصيلها من الممارسة الواقعية والخبرة ويتم نقلها إلى الآخرين للاستفادة منها ومن تطبيقاتها في أعمالهم ومهامهم وتطبيقاتهم.</a:t>
            </a:r>
            <a:endParaRPr lang="en-US" sz="2400" dirty="0">
              <a:latin typeface="Times New Roman"/>
              <a:ea typeface="Times New Roman"/>
            </a:endParaRPr>
          </a:p>
          <a:p>
            <a:pPr algn="justLow"/>
            <a:r>
              <a:rPr lang="ar-JO" sz="3200" dirty="0">
                <a:latin typeface="Times New Roman"/>
                <a:ea typeface="Times New Roman"/>
                <a:cs typeface="Simplified Arabic"/>
              </a:rPr>
              <a:t>	ولا بد من الإشارة هنا إلى أن المعرفة تشمل التخطيط وتقديم التسهيلات والحفظ والصيانة والمتابعة لرصيدها التراكمي </a:t>
            </a:r>
            <a:r>
              <a:rPr lang="en-US" sz="3200" dirty="0">
                <a:latin typeface="Times New Roman"/>
                <a:ea typeface="Times New Roman"/>
                <a:cs typeface="Simplified Arabic"/>
              </a:rPr>
              <a:t>(</a:t>
            </a:r>
            <a:r>
              <a:rPr lang="en-US" sz="3200" dirty="0" err="1">
                <a:latin typeface="Times New Roman"/>
                <a:ea typeface="Times New Roman"/>
                <a:cs typeface="Simplified Arabic"/>
              </a:rPr>
              <a:t>Wiig</a:t>
            </a:r>
            <a:r>
              <a:rPr lang="en-US" sz="3200" dirty="0">
                <a:latin typeface="Times New Roman"/>
                <a:ea typeface="Times New Roman"/>
                <a:cs typeface="Simplified Arabic"/>
              </a:rPr>
              <a:t>, 2002, P.7)</a:t>
            </a:r>
            <a:r>
              <a:rPr lang="ar-JO" sz="3200" dirty="0">
                <a:latin typeface="Times New Roman"/>
                <a:ea typeface="Times New Roman"/>
                <a:cs typeface="Simplified Arabic"/>
              </a:rPr>
              <a:t>.</a:t>
            </a:r>
            <a:endParaRPr lang="en-US" sz="2400" dirty="0">
              <a:latin typeface="Times New Roman"/>
              <a:ea typeface="Times New Roman"/>
            </a:endParaRPr>
          </a:p>
          <a:p>
            <a:pPr algn="justLow"/>
            <a:r>
              <a:rPr lang="ar-JO" sz="3200" dirty="0">
                <a:latin typeface="Times New Roman"/>
                <a:ea typeface="Times New Roman"/>
                <a:cs typeface="Simplified Arabic"/>
              </a:rPr>
              <a:t>	إلا أنه في المقابل يجب الإشارة إلى أن الفرق بين المعلومات والمعرفة يصبح أكثر ضبابية في بعض الحالات خاصة تلك التي تكون فيه المعرفة المحصلة من الممارسة العملية غير مكتملة ولم تصل بعد إلى مرحلة النضج بحيث تتحول إلى خبرة أو تجربة يمكن نقلها والاستفادة منها في الإدارات والأقسام الأخرى </a:t>
            </a:r>
            <a:r>
              <a:rPr lang="en-US" sz="3200" dirty="0">
                <a:latin typeface="Times New Roman"/>
                <a:ea typeface="Times New Roman"/>
                <a:cs typeface="Simplified Arabic"/>
              </a:rPr>
              <a:t>(Dixon, 2000, 13)</a:t>
            </a:r>
            <a:r>
              <a:rPr lang="ar-JO" sz="3200" dirty="0">
                <a:latin typeface="Times New Roman"/>
                <a:ea typeface="Times New Roman"/>
                <a:cs typeface="Simplified Arabic"/>
              </a:rPr>
              <a:t>.</a:t>
            </a:r>
            <a:endParaRPr lang="en-US" sz="2400" dirty="0">
              <a:latin typeface="Times New Roman"/>
              <a:ea typeface="Times New Roman"/>
            </a:endParaRPr>
          </a:p>
          <a:p>
            <a:r>
              <a:rPr lang="ar-JO" sz="3200" dirty="0">
                <a:latin typeface="Times New Roman"/>
                <a:ea typeface="Times New Roman"/>
                <a:cs typeface="Simplified Arabic"/>
              </a:rPr>
              <a:t>	ومع الأبحاث المستمرة والممارسات التطبيقية المتتالية تكونت لدى الشركات والمؤسسات رؤوس أموال وأرصدة من المعارف التراكمية التي </a:t>
            </a:r>
            <a:endParaRPr lang="ar-IQ" dirty="0"/>
          </a:p>
        </p:txBody>
      </p:sp>
    </p:spTree>
    <p:extLst>
      <p:ext uri="{BB962C8B-B14F-4D97-AF65-F5344CB8AC3E}">
        <p14:creationId xmlns:p14="http://schemas.microsoft.com/office/powerpoint/2010/main" val="1594272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algn="justLow"/>
            <a:r>
              <a:rPr lang="ar-JO" sz="3200" dirty="0">
                <a:latin typeface="Times New Roman"/>
                <a:ea typeface="Times New Roman"/>
                <a:cs typeface="Simplified Arabic"/>
              </a:rPr>
              <a:t>أصبحت جزءاً لا يتجزأ من الاستخدامات والممارسات في إداراتها وأقسامها وفروعها وسلاسلها المنتشرة في مناطق العالم المختلفة. ولم يمكن ظهور تعابير جديدة مثل الجيل الجديد لإدارة المعرفة </a:t>
            </a:r>
            <a:r>
              <a:rPr lang="en-US" sz="3200" dirty="0">
                <a:latin typeface="Times New Roman"/>
                <a:ea typeface="Times New Roman"/>
                <a:cs typeface="Simplified Arabic"/>
              </a:rPr>
              <a:t>(NGKM)</a:t>
            </a:r>
            <a:r>
              <a:rPr lang="ar-JO" sz="3200" dirty="0">
                <a:latin typeface="Times New Roman"/>
                <a:ea typeface="Times New Roman"/>
                <a:cs typeface="Simplified Arabic"/>
              </a:rPr>
              <a:t> إلا انعكاساً لهذه التطورات السريعة والمتلاحقة في إنتاج المعرفة وأساليب التعامل معها ونشرها عبرها فروع وسلاسل المؤسسات والشركات وخاصة العالمية منها. فالتحسينات المستمرة في أساليب الحصول على المعرفة وخطوات وإجراءات تطبيقاتها صاحبت إنتاج واستخدام ونشر وتوزيع المعرفة في جوانبها المتشعبة وخاصة في أبعادها الاقتصادية والاجتماعية والسيكولوجية والتكنولوجية </a:t>
            </a:r>
            <a:r>
              <a:rPr lang="en-US" sz="3200" dirty="0">
                <a:latin typeface="Times New Roman"/>
                <a:ea typeface="Times New Roman"/>
                <a:cs typeface="Simplified Arabic"/>
              </a:rPr>
              <a:t>(</a:t>
            </a:r>
            <a:r>
              <a:rPr lang="en-US" sz="3200" dirty="0" err="1">
                <a:latin typeface="Times New Roman"/>
                <a:ea typeface="Times New Roman"/>
                <a:cs typeface="Simplified Arabic"/>
              </a:rPr>
              <a:t>Wiig</a:t>
            </a:r>
            <a:r>
              <a:rPr lang="en-US" sz="3200" dirty="0">
                <a:latin typeface="Times New Roman"/>
                <a:ea typeface="Times New Roman"/>
                <a:cs typeface="Simplified Arabic"/>
              </a:rPr>
              <a:t>, 2000)</a:t>
            </a:r>
            <a:r>
              <a:rPr lang="ar-JO" sz="3200" dirty="0">
                <a:latin typeface="Times New Roman"/>
                <a:ea typeface="Times New Roman"/>
                <a:cs typeface="Simplified Arabic"/>
              </a:rPr>
              <a:t>.</a:t>
            </a:r>
            <a:endParaRPr lang="en-US" sz="2400" dirty="0">
              <a:latin typeface="Times New Roman"/>
              <a:ea typeface="Times New Roman"/>
            </a:endParaRPr>
          </a:p>
          <a:p>
            <a:pPr algn="justLow"/>
            <a:r>
              <a:rPr lang="ar-JO" sz="3200" dirty="0">
                <a:latin typeface="Times New Roman"/>
                <a:ea typeface="Times New Roman"/>
                <a:cs typeface="Simplified Arabic"/>
              </a:rPr>
              <a:t>	والأصل في إدارة المعرفة </a:t>
            </a:r>
            <a:r>
              <a:rPr lang="en-US" sz="3200" dirty="0">
                <a:latin typeface="Times New Roman"/>
                <a:ea typeface="Times New Roman"/>
                <a:cs typeface="Simplified Arabic"/>
              </a:rPr>
              <a:t>(KM)</a:t>
            </a:r>
            <a:r>
              <a:rPr lang="ar-JO" sz="3200" dirty="0">
                <a:latin typeface="Times New Roman"/>
                <a:ea typeface="Times New Roman"/>
                <a:cs typeface="Simplified Arabic"/>
              </a:rPr>
              <a:t> هو المشاركة أي إشراك العاملين والموظفين في إدارات وأقسام وسلاسل المؤسسات والشركات في تقاسم </a:t>
            </a:r>
            <a:r>
              <a:rPr lang="en-US" sz="3200" dirty="0">
                <a:latin typeface="Times New Roman"/>
                <a:ea typeface="Times New Roman"/>
                <a:cs typeface="Simplified Arabic"/>
              </a:rPr>
              <a:t>(Sharing)</a:t>
            </a:r>
            <a:r>
              <a:rPr lang="ar-JO" sz="3200" dirty="0">
                <a:latin typeface="Times New Roman"/>
                <a:ea typeface="Times New Roman"/>
                <a:cs typeface="Simplified Arabic"/>
              </a:rPr>
              <a:t> المعارف المتجددة التي تساعد على مزيد من التميز والنجاح في أنشطتها لتحقيق المزيد من الأرباح، فهذه الأرباح تنعكس في النهاية بشكل إيجابي على الأمن الوظيفي للعاملين وعلى تحسين دخولهم وأوضاعهم المعيشية اقتصادياً واجتماعياً وسيكولوجياً. إلا أن عملية تقاسم المعلومات والمعارف تحتاج إلى بيئات وأجواء يتميز العمل فيها بالشفافية </a:t>
            </a:r>
            <a:r>
              <a:rPr lang="en-US" sz="3200" dirty="0">
                <a:latin typeface="Times New Roman"/>
                <a:ea typeface="Times New Roman"/>
                <a:cs typeface="Simplified Arabic"/>
              </a:rPr>
              <a:t>(Transparency)</a:t>
            </a:r>
            <a:r>
              <a:rPr lang="ar-JO" sz="3200" dirty="0">
                <a:latin typeface="Times New Roman"/>
                <a:ea typeface="Times New Roman"/>
                <a:cs typeface="Simplified Arabic"/>
              </a:rPr>
              <a:t> والانتماء والولاء </a:t>
            </a:r>
            <a:r>
              <a:rPr lang="en-US" sz="3200" dirty="0">
                <a:latin typeface="Times New Roman"/>
                <a:ea typeface="Times New Roman"/>
                <a:cs typeface="Simplified Arabic"/>
              </a:rPr>
              <a:t>(Loyalty)</a:t>
            </a:r>
            <a:r>
              <a:rPr lang="ar-JO" sz="3200" dirty="0">
                <a:latin typeface="Times New Roman"/>
                <a:ea typeface="Times New Roman"/>
                <a:cs typeface="Simplified Arabic"/>
              </a:rPr>
              <a:t> والتعلم </a:t>
            </a:r>
            <a:r>
              <a:rPr lang="en-US" sz="3200" dirty="0">
                <a:latin typeface="Times New Roman"/>
                <a:ea typeface="Times New Roman"/>
                <a:cs typeface="Simplified Arabic"/>
              </a:rPr>
              <a:t>(Learning)</a:t>
            </a:r>
            <a:r>
              <a:rPr lang="ar-JO" sz="3200" dirty="0">
                <a:latin typeface="Times New Roman"/>
                <a:ea typeface="Times New Roman"/>
                <a:cs typeface="Simplified Arabic"/>
              </a:rPr>
              <a:t> وروحية فريق العمل </a:t>
            </a:r>
            <a:r>
              <a:rPr lang="en-US" sz="3200" dirty="0">
                <a:latin typeface="Times New Roman"/>
                <a:ea typeface="Times New Roman"/>
                <a:cs typeface="Simplified Arabic"/>
              </a:rPr>
              <a:t>(Team Work)</a:t>
            </a:r>
            <a:r>
              <a:rPr lang="ar-JO" sz="3200" dirty="0">
                <a:latin typeface="Times New Roman"/>
                <a:ea typeface="Times New Roman"/>
                <a:cs typeface="Simplified Arabic"/>
              </a:rPr>
              <a:t> والرغبة العالية في استخدام "تقاسم المعرفة" للمصلحة العليا للشركة أو المؤسسة بعيداً عن الأنانية والانغلاق والاحتكار. فالإيجابيات تعظم الفوائد للعمل بينما السلبيات تؤدي إلى حصول ظاهرة الاختناقات أو أعناق زجاجة </a:t>
            </a:r>
            <a:r>
              <a:rPr lang="en-US" sz="3200" dirty="0">
                <a:latin typeface="Times New Roman"/>
                <a:ea typeface="Times New Roman"/>
                <a:cs typeface="Simplified Arabic"/>
              </a:rPr>
              <a:t>(Bottlenecks)</a:t>
            </a:r>
            <a:r>
              <a:rPr lang="ar-JO" sz="3200" dirty="0">
                <a:latin typeface="Times New Roman"/>
                <a:ea typeface="Times New Roman"/>
                <a:cs typeface="Simplified Arabic"/>
              </a:rPr>
              <a:t> التي تعيق انسياب المعلومات والمعارف. ونظراً لأن عملية تقاسم المعارف في صناعة الضيافة بين الإدارات والعاملين ليست سهلة، فإن هناك حاجة ملحة ومستمرة إلى عملية تقييم مستمرة وبيئة ثقافية واجتماعية نظيفة قائمة على تقديس العمل والتعلق بقيم المشاركة </a:t>
            </a:r>
            <a:r>
              <a:rPr lang="en-US" sz="3200" dirty="0">
                <a:latin typeface="Times New Roman"/>
                <a:ea typeface="Times New Roman"/>
                <a:cs typeface="Simplified Arabic"/>
              </a:rPr>
              <a:t>(Sharing Values)</a:t>
            </a:r>
            <a:r>
              <a:rPr lang="ar-JO" sz="3200" dirty="0">
                <a:latin typeface="Times New Roman"/>
                <a:ea typeface="Times New Roman"/>
                <a:cs typeface="Simplified Arabic"/>
              </a:rPr>
              <a:t>. فهذا النهج القائم على الولاء والانتماء هو الذي يضمن لمؤسسات الضيافة القوة والقدرة على البقاء والاستمرار والمنافسة في أسواق السياحة العالمية.</a:t>
            </a:r>
            <a:endParaRPr lang="en-US" sz="2400" dirty="0">
              <a:latin typeface="Times New Roman"/>
              <a:ea typeface="Times New Roman"/>
            </a:endParaRPr>
          </a:p>
          <a:p>
            <a:endParaRPr lang="ar-IQ" dirty="0"/>
          </a:p>
        </p:txBody>
      </p:sp>
    </p:spTree>
    <p:extLst>
      <p:ext uri="{BB962C8B-B14F-4D97-AF65-F5344CB8AC3E}">
        <p14:creationId xmlns:p14="http://schemas.microsoft.com/office/powerpoint/2010/main" val="2328665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algn="justLow"/>
            <a:r>
              <a:rPr lang="ar-JO" sz="3200" dirty="0">
                <a:latin typeface="Times New Roman"/>
                <a:ea typeface="Times New Roman"/>
                <a:cs typeface="Jadid13 Normal"/>
              </a:rPr>
              <a:t>أنواع المعرفة :</a:t>
            </a:r>
            <a:endParaRPr lang="en-US" sz="2400" dirty="0">
              <a:latin typeface="Times New Roman"/>
              <a:ea typeface="Times New Roman"/>
            </a:endParaRPr>
          </a:p>
          <a:p>
            <a:pPr algn="justLow"/>
            <a:r>
              <a:rPr lang="ar-JO" sz="3200" dirty="0">
                <a:latin typeface="Times New Roman"/>
                <a:ea typeface="Times New Roman"/>
                <a:cs typeface="Simplified Arabic"/>
              </a:rPr>
              <a:t>    تركز الأبحاث والدراسات على نوعين من المعرفة وهما المعرفة الواضحة أو الصريحة </a:t>
            </a:r>
            <a:r>
              <a:rPr lang="en-US" sz="3200" dirty="0">
                <a:latin typeface="Times New Roman"/>
                <a:ea typeface="Times New Roman"/>
                <a:cs typeface="Simplified Arabic"/>
              </a:rPr>
              <a:t>(Explicit Knowledge)</a:t>
            </a:r>
            <a:r>
              <a:rPr lang="ar-JO" sz="3200" dirty="0">
                <a:latin typeface="Times New Roman"/>
                <a:ea typeface="Times New Roman"/>
                <a:cs typeface="Simplified Arabic"/>
              </a:rPr>
              <a:t> والمعرفة الضمنية </a:t>
            </a:r>
            <a:r>
              <a:rPr lang="en-US" sz="3200" dirty="0">
                <a:latin typeface="Times New Roman"/>
                <a:ea typeface="Times New Roman"/>
                <a:cs typeface="Simplified Arabic"/>
              </a:rPr>
              <a:t>(Tacit Knowledge)</a:t>
            </a:r>
            <a:r>
              <a:rPr lang="ar-JO" sz="3200" dirty="0">
                <a:latin typeface="Times New Roman"/>
                <a:ea typeface="Times New Roman"/>
                <a:cs typeface="Simplified Arabic"/>
              </a:rPr>
              <a:t> أي المفهومة ضمنياً والمرتبطة بخبرات مختزنة في الدماغ ولها علاقة بالحواس والقدرات التي يتميز بها البعض ويفتقر إليها البعض الآخر.</a:t>
            </a:r>
            <a:endParaRPr lang="en-US" sz="2400" dirty="0">
              <a:latin typeface="Times New Roman"/>
              <a:ea typeface="Times New Roman"/>
            </a:endParaRPr>
          </a:p>
          <a:p>
            <a:pPr algn="justLow"/>
            <a:r>
              <a:rPr lang="ar-JO" sz="3200" dirty="0">
                <a:latin typeface="Times New Roman"/>
                <a:ea typeface="Times New Roman"/>
                <a:cs typeface="Simplified Arabic"/>
              </a:rPr>
              <a:t>     ويعتبر العالم الكيميائي مايكل بولانيي </a:t>
            </a:r>
            <a:r>
              <a:rPr lang="en-US" sz="3200" dirty="0">
                <a:latin typeface="Times New Roman"/>
                <a:ea typeface="Times New Roman"/>
                <a:cs typeface="Simplified Arabic"/>
              </a:rPr>
              <a:t>(Michael Polanyi)</a:t>
            </a:r>
            <a:r>
              <a:rPr lang="ar-JO" sz="3200" dirty="0">
                <a:latin typeface="Times New Roman"/>
                <a:ea typeface="Times New Roman"/>
                <a:cs typeface="Simplified Arabic"/>
              </a:rPr>
              <a:t> من أوائل المنظرين </a:t>
            </a:r>
            <a:r>
              <a:rPr lang="en-US" sz="3200" dirty="0">
                <a:latin typeface="Times New Roman"/>
                <a:ea typeface="Times New Roman"/>
                <a:cs typeface="Simplified Arabic"/>
              </a:rPr>
              <a:t>(Theorist)</a:t>
            </a:r>
            <a:r>
              <a:rPr lang="ar-JO" sz="3200" dirty="0">
                <a:latin typeface="Times New Roman"/>
                <a:ea typeface="Times New Roman"/>
                <a:cs typeface="Simplified Arabic"/>
              </a:rPr>
              <a:t> الذين أشاروا إلى هذين النوعين من المعرفة </a:t>
            </a:r>
            <a:r>
              <a:rPr lang="en-US" sz="3200" dirty="0">
                <a:latin typeface="Times New Roman"/>
                <a:ea typeface="Times New Roman"/>
                <a:cs typeface="Simplified Arabic"/>
              </a:rPr>
              <a:t>(Dixon,2000)</a:t>
            </a:r>
            <a:r>
              <a:rPr lang="ar-JO" sz="3200" dirty="0">
                <a:latin typeface="Times New Roman"/>
                <a:ea typeface="Times New Roman"/>
                <a:cs typeface="Simplified Arabic"/>
              </a:rPr>
              <a:t>. ولهذا فإن المعرفة بمفهومها الواسع والشامل تمتد عبر سلسلة متصلة بين هذين النوعين من المعرفة. فالمعرفة الضمنية هي تلك التي نعرف عنها أكثر مما يمكن أن نقول عنها. فهي مرتبطة بالأحاسيس والخبرات الكامنة في أذهان الأشخاص المميزين. وهي خبرات نوعية تكاد تكون مقتصرة على هؤلاء الأشخاص، فرئيس الطهاة الذي يتميز بإنتاج مأكولات ووجبات لذيذة ومتميزة يستخدم معرفة ضمنية مكبوتة في ذهنه وممزوجة بحواس معنية تعطيه القدرة لإنتاج الطعام بطريقة يصعب على الأخرى فهمها أو تقليدها.</a:t>
            </a:r>
            <a:endParaRPr lang="en-US" sz="2400" dirty="0">
              <a:latin typeface="Times New Roman"/>
              <a:ea typeface="Times New Roman"/>
            </a:endParaRPr>
          </a:p>
          <a:p>
            <a:pPr algn="justLow"/>
            <a:r>
              <a:rPr lang="ar-JO" sz="3200" dirty="0">
                <a:latin typeface="Times New Roman"/>
                <a:ea typeface="Times New Roman"/>
                <a:cs typeface="Simplified Arabic"/>
              </a:rPr>
              <a:t>	والذوَّاقة الذين يستطيعون معرفة الفروق بين أنواع المشروبات لإنتاج أجود الأنواع لديهم معرفة ضمنية ممزوجة بحواس تكاد تكون فريدة إن لم تكن خارقة للمألوف والمتعارف عليه. وكذلك الحال بالنسبة للأشخاص الذين يتمتعون بقدرات عالية على إنتاج الروائح العطرية والتفريق بينها، هم من نوعية الأشخاص الذين تتوفر لديهم المعرفة الضمنية المختزنة في أذهانهم والممزوجة مع حواس مرهفة وفريدة تعطيهم التميز في الإنتاج والتفريق بين الكم الكبير من العطور. فهذا النوع من المعرفة يصعب نقله وممارسته بالكامل لأنه يكون محصوراً بأشخاص محددين لديهم قدرات سيكولوجية وحواس وإدراكات لا تتوفر بغيرهم. ولهذا يشار أحياناً إلى هذا النوع من المعرفة بالباطنية </a:t>
            </a:r>
            <a:r>
              <a:rPr lang="en-US" sz="3200" dirty="0">
                <a:latin typeface="Times New Roman"/>
                <a:ea typeface="Times New Roman"/>
                <a:cs typeface="Simplified Arabic"/>
              </a:rPr>
              <a:t>(Subliminal)</a:t>
            </a:r>
            <a:r>
              <a:rPr lang="ar-JO" sz="3200" dirty="0">
                <a:latin typeface="Times New Roman"/>
                <a:ea typeface="Times New Roman"/>
                <a:cs typeface="Simplified Arabic"/>
              </a:rPr>
              <a:t>.</a:t>
            </a:r>
            <a:endParaRPr lang="en-US" sz="2400" dirty="0">
              <a:latin typeface="Times New Roman"/>
              <a:ea typeface="Times New Roman"/>
            </a:endParaRPr>
          </a:p>
          <a:p>
            <a:r>
              <a:rPr lang="ar-JO" sz="3200" dirty="0">
                <a:latin typeface="Times New Roman"/>
                <a:ea typeface="Times New Roman"/>
                <a:cs typeface="Simplified Arabic"/>
              </a:rPr>
              <a:t>	وفي المقابل فإن المعرفة الواضحة أو الصريحة هي التي يمكن التعامل معها من خلال إجراءات وخطوات ومعايير واضحة ومحددة ويمكن قياسها </a:t>
            </a:r>
            <a:endParaRPr lang="ar-IQ" dirty="0"/>
          </a:p>
        </p:txBody>
      </p:sp>
    </p:spTree>
    <p:extLst>
      <p:ext uri="{BB962C8B-B14F-4D97-AF65-F5344CB8AC3E}">
        <p14:creationId xmlns:p14="http://schemas.microsoft.com/office/powerpoint/2010/main" val="4180909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64008" indent="0" algn="justLow">
              <a:buNone/>
            </a:pPr>
            <a:r>
              <a:rPr lang="ar-JO" sz="3200" dirty="0">
                <a:latin typeface="Times New Roman"/>
                <a:ea typeface="Times New Roman"/>
                <a:cs typeface="Simplified Arabic"/>
              </a:rPr>
              <a:t>باستخدام المواصفات </a:t>
            </a:r>
            <a:r>
              <a:rPr lang="en-US" sz="3200" dirty="0">
                <a:latin typeface="Times New Roman"/>
                <a:ea typeface="Times New Roman"/>
                <a:cs typeface="Simplified Arabic"/>
              </a:rPr>
              <a:t>(Specifications)</a:t>
            </a:r>
            <a:r>
              <a:rPr lang="en-US" sz="3200" dirty="0">
                <a:latin typeface="Simplified Arabic"/>
                <a:ea typeface="Times New Roman"/>
              </a:rPr>
              <a:t> </a:t>
            </a:r>
            <a:r>
              <a:rPr lang="ar-JO" sz="3200" dirty="0">
                <a:latin typeface="Simplified Arabic"/>
                <a:ea typeface="Times New Roman"/>
              </a:rPr>
              <a:t>وقوائم المراجعة </a:t>
            </a:r>
            <a:r>
              <a:rPr lang="en-US" sz="3200" dirty="0">
                <a:latin typeface="Times New Roman"/>
                <a:ea typeface="Times New Roman"/>
                <a:cs typeface="Simplified Arabic"/>
              </a:rPr>
              <a:t>(Checklists)</a:t>
            </a:r>
            <a:r>
              <a:rPr lang="en-US" sz="3200" dirty="0">
                <a:latin typeface="Simplified Arabic"/>
                <a:ea typeface="Times New Roman"/>
              </a:rPr>
              <a:t> </a:t>
            </a:r>
            <a:r>
              <a:rPr lang="en-US" sz="3200" dirty="0">
                <a:latin typeface="Times New Roman"/>
                <a:ea typeface="Times New Roman"/>
                <a:cs typeface="Simplified Arabic"/>
              </a:rPr>
              <a:t>(Dixon, 2000: 25-29) (</a:t>
            </a:r>
            <a:r>
              <a:rPr lang="en-US" sz="3200" dirty="0" err="1">
                <a:latin typeface="Times New Roman"/>
                <a:ea typeface="Times New Roman"/>
                <a:cs typeface="Simplified Arabic"/>
              </a:rPr>
              <a:t>wiig</a:t>
            </a:r>
            <a:r>
              <a:rPr lang="en-US" sz="3200" dirty="0">
                <a:latin typeface="Times New Roman"/>
                <a:ea typeface="Times New Roman"/>
                <a:cs typeface="Simplified Arabic"/>
              </a:rPr>
              <a:t>, 1995: 3)</a:t>
            </a:r>
            <a:r>
              <a:rPr lang="ar-JO" sz="3200" dirty="0">
                <a:latin typeface="Times New Roman"/>
                <a:ea typeface="Times New Roman"/>
                <a:cs typeface="Simplified Arabic"/>
              </a:rPr>
              <a:t>.</a:t>
            </a:r>
            <a:endParaRPr lang="en-US" sz="2400" dirty="0">
              <a:latin typeface="Times New Roman"/>
              <a:ea typeface="Times New Roman"/>
            </a:endParaRPr>
          </a:p>
          <a:p>
            <a:pPr marL="64008" indent="0" algn="justLow">
              <a:buNone/>
            </a:pPr>
            <a:r>
              <a:rPr lang="ar-JO" sz="3200" dirty="0">
                <a:latin typeface="Times New Roman"/>
                <a:ea typeface="Times New Roman"/>
                <a:cs typeface="Simplified Arabic"/>
              </a:rPr>
              <a:t>	فالمعرفة الممتدة على سلسلة متصلة بين هذين النوعين أي المعرفة الواضحة والمعرفة الضمنية هي ما يطلق عليها بالمعرفة الشمولية </a:t>
            </a:r>
            <a:r>
              <a:rPr lang="en-US" sz="3200" dirty="0">
                <a:latin typeface="Times New Roman"/>
                <a:ea typeface="Times New Roman"/>
                <a:cs typeface="Simplified Arabic"/>
              </a:rPr>
              <a:t>(Comprehensive Knowledge)</a:t>
            </a:r>
            <a:r>
              <a:rPr lang="ar-JO" sz="3200" dirty="0">
                <a:latin typeface="Times New Roman"/>
                <a:ea typeface="Times New Roman"/>
                <a:cs typeface="Simplified Arabic"/>
              </a:rPr>
              <a:t> وتتحول العلاقة بين هذين النوعين وعبر عملية الاتصال المستمرة إلى دورة تطور المعرفة </a:t>
            </a:r>
            <a:r>
              <a:rPr lang="en-US" sz="3200" dirty="0">
                <a:latin typeface="Times New Roman"/>
                <a:ea typeface="Times New Roman"/>
                <a:cs typeface="Simplified Arabic"/>
              </a:rPr>
              <a:t>(Knowledge Evolution Cycle)</a:t>
            </a:r>
            <a:r>
              <a:rPr lang="ar-JO" sz="3200" dirty="0">
                <a:latin typeface="Times New Roman"/>
                <a:ea typeface="Times New Roman"/>
                <a:cs typeface="Simplified Arabic"/>
              </a:rPr>
              <a:t> التي تمر في خمس مراحل متتابعة هي : </a:t>
            </a:r>
            <a:r>
              <a:rPr lang="en-US" sz="3200" dirty="0">
                <a:latin typeface="Times New Roman"/>
                <a:ea typeface="Times New Roman"/>
                <a:cs typeface="Simplified Arabic"/>
              </a:rPr>
              <a:t>(</a:t>
            </a:r>
            <a:r>
              <a:rPr lang="en-US" sz="3200" dirty="0" err="1">
                <a:latin typeface="Times New Roman"/>
                <a:ea typeface="Times New Roman"/>
                <a:cs typeface="Simplified Arabic"/>
              </a:rPr>
              <a:t>Wiig</a:t>
            </a:r>
            <a:r>
              <a:rPr lang="en-US" sz="3200" dirty="0">
                <a:latin typeface="Times New Roman"/>
                <a:ea typeface="Times New Roman"/>
                <a:cs typeface="Simplified Arabic"/>
              </a:rPr>
              <a:t>, 1999:2)</a:t>
            </a:r>
            <a:r>
              <a:rPr lang="ar-JO" sz="3200" dirty="0">
                <a:latin typeface="Times New Roman"/>
                <a:ea typeface="Times New Roman"/>
                <a:cs typeface="Simplified Arabic"/>
              </a:rPr>
              <a:t> </a:t>
            </a:r>
            <a:endParaRPr lang="en-US" sz="2400" dirty="0">
              <a:latin typeface="Times New Roman"/>
              <a:ea typeface="Times New Roman"/>
            </a:endParaRPr>
          </a:p>
          <a:p>
            <a:pPr marL="64008" indent="0" algn="justLow">
              <a:buNone/>
            </a:pPr>
            <a:r>
              <a:rPr lang="ar-JO" sz="3200" b="1" dirty="0">
                <a:latin typeface="Times New Roman"/>
                <a:ea typeface="Times New Roman"/>
                <a:cs typeface="Simplified Arabic"/>
              </a:rPr>
              <a:t>1- توليد وتطوير المعرفة </a:t>
            </a:r>
            <a:r>
              <a:rPr lang="en-US" sz="3200" b="1" dirty="0">
                <a:latin typeface="Times New Roman"/>
                <a:ea typeface="Times New Roman"/>
                <a:cs typeface="Simplified Arabic"/>
              </a:rPr>
              <a:t>(Knowledge Development)</a:t>
            </a:r>
            <a:r>
              <a:rPr lang="en-US" sz="3200" b="1" dirty="0">
                <a:latin typeface="Simplified Arabic"/>
                <a:ea typeface="Times New Roman"/>
              </a:rPr>
              <a:t> </a:t>
            </a:r>
            <a:r>
              <a:rPr lang="ar-JO" sz="3200" dirty="0">
                <a:latin typeface="Times New Roman"/>
                <a:ea typeface="Times New Roman"/>
                <a:cs typeface="Simplified Arabic"/>
              </a:rPr>
              <a:t>: التي تأتي من الإبداع المستمر والعمل الخلاق والتعلم </a:t>
            </a:r>
            <a:r>
              <a:rPr lang="en-US" sz="3200" dirty="0">
                <a:latin typeface="Times New Roman"/>
                <a:ea typeface="Times New Roman"/>
                <a:cs typeface="Simplified Arabic"/>
              </a:rPr>
              <a:t>(Learning)</a:t>
            </a:r>
            <a:r>
              <a:rPr lang="ar-JO" sz="3200" dirty="0">
                <a:latin typeface="Times New Roman"/>
                <a:ea typeface="Times New Roman"/>
                <a:cs typeface="Simplified Arabic"/>
              </a:rPr>
              <a:t>.</a:t>
            </a:r>
            <a:endParaRPr lang="en-US" sz="2400" dirty="0">
              <a:latin typeface="Times New Roman"/>
              <a:ea typeface="Times New Roman"/>
            </a:endParaRPr>
          </a:p>
          <a:p>
            <a:pPr marL="64008" indent="0" algn="justLow">
              <a:buNone/>
            </a:pPr>
            <a:r>
              <a:rPr lang="ar-JO" sz="3200" b="1" dirty="0">
                <a:latin typeface="Times New Roman"/>
                <a:ea typeface="Times New Roman"/>
                <a:cs typeface="Simplified Arabic"/>
              </a:rPr>
              <a:t>2- تحصيل أو اكتساب المعرفة </a:t>
            </a:r>
            <a:r>
              <a:rPr lang="en-US" sz="3200" b="1" dirty="0">
                <a:latin typeface="Times New Roman"/>
                <a:ea typeface="Times New Roman"/>
                <a:cs typeface="Simplified Arabic"/>
              </a:rPr>
              <a:t>(Knowledge Acquisition)</a:t>
            </a:r>
            <a:r>
              <a:rPr lang="en-US" sz="3200" b="1" dirty="0">
                <a:latin typeface="Simplified Arabic"/>
                <a:ea typeface="Times New Roman"/>
              </a:rPr>
              <a:t> </a:t>
            </a:r>
            <a:r>
              <a:rPr lang="ar-JO" sz="3200" dirty="0">
                <a:latin typeface="Times New Roman"/>
                <a:ea typeface="Times New Roman"/>
                <a:cs typeface="Simplified Arabic"/>
              </a:rPr>
              <a:t>: حيث يتم إنتاجها وتحصيلها وصيانتها والمحافظة عليها من خلال المعالجات والتحسينات المستمرة.</a:t>
            </a:r>
            <a:endParaRPr lang="en-US" sz="2400" dirty="0">
              <a:latin typeface="Times New Roman"/>
              <a:ea typeface="Times New Roman"/>
            </a:endParaRPr>
          </a:p>
          <a:p>
            <a:pPr marL="64008" indent="0" algn="justLow">
              <a:buNone/>
            </a:pPr>
            <a:r>
              <a:rPr lang="ar-JO" sz="3200" b="1" dirty="0">
                <a:latin typeface="Times New Roman"/>
                <a:ea typeface="Times New Roman"/>
                <a:cs typeface="Simplified Arabic"/>
              </a:rPr>
              <a:t>3- تنقيح المعرفة </a:t>
            </a:r>
            <a:r>
              <a:rPr lang="en-US" sz="3200" b="1" dirty="0">
                <a:latin typeface="Times New Roman"/>
                <a:ea typeface="Times New Roman"/>
                <a:cs typeface="Simplified Arabic"/>
              </a:rPr>
              <a:t>(Knowledge Refinement)</a:t>
            </a:r>
            <a:r>
              <a:rPr lang="ar-JO" sz="3200" dirty="0">
                <a:latin typeface="Times New Roman"/>
                <a:ea typeface="Times New Roman"/>
                <a:cs typeface="Simplified Arabic"/>
              </a:rPr>
              <a:t> : حيث يتم إعادة تنظيمها وتحويرها وتجهيزها لتصبح جاهزة للاستخدام.</a:t>
            </a:r>
            <a:endParaRPr lang="en-US" sz="2400" dirty="0">
              <a:latin typeface="Times New Roman"/>
              <a:ea typeface="Times New Roman"/>
            </a:endParaRPr>
          </a:p>
          <a:p>
            <a:pPr marL="64008" indent="0" algn="justLow">
              <a:buNone/>
            </a:pPr>
            <a:r>
              <a:rPr lang="ar-JO" sz="3200" b="1" dirty="0">
                <a:latin typeface="Times New Roman"/>
                <a:ea typeface="Times New Roman"/>
                <a:cs typeface="Simplified Arabic"/>
              </a:rPr>
              <a:t>4- إجرائيات توزيع ونقل المعرفة </a:t>
            </a:r>
            <a:r>
              <a:rPr lang="en-US" sz="3200" b="1" dirty="0">
                <a:latin typeface="Times New Roman"/>
                <a:ea typeface="Times New Roman"/>
                <a:cs typeface="Simplified Arabic"/>
              </a:rPr>
              <a:t>(Distribution and Transfer)</a:t>
            </a:r>
            <a:r>
              <a:rPr lang="en-US" sz="3200" b="1" dirty="0">
                <a:latin typeface="Simplified Arabic"/>
                <a:ea typeface="Times New Roman"/>
              </a:rPr>
              <a:t> </a:t>
            </a:r>
            <a:r>
              <a:rPr lang="ar-JO" sz="3200" dirty="0">
                <a:latin typeface="Times New Roman"/>
                <a:ea typeface="Times New Roman"/>
                <a:cs typeface="Simplified Arabic"/>
              </a:rPr>
              <a:t>: وذلك بواسطة برامج تعليمية وتدريبية وذلك لاستخدامها في تنافسية المنتوجات والخدمات.</a:t>
            </a:r>
            <a:endParaRPr lang="en-US" sz="2400" dirty="0">
              <a:latin typeface="Times New Roman"/>
              <a:ea typeface="Times New Roman"/>
            </a:endParaRPr>
          </a:p>
          <a:p>
            <a:pPr marL="64008" indent="0" algn="justLow">
              <a:buNone/>
            </a:pPr>
            <a:r>
              <a:rPr lang="ar-JO" sz="3200" b="1" dirty="0">
                <a:latin typeface="Times New Roman"/>
                <a:ea typeface="Times New Roman"/>
                <a:cs typeface="Simplified Arabic"/>
              </a:rPr>
              <a:t>5- تطبيق المعرفة </a:t>
            </a:r>
            <a:r>
              <a:rPr lang="en-US" sz="3200" b="1" dirty="0">
                <a:latin typeface="Times New Roman"/>
                <a:ea typeface="Times New Roman"/>
                <a:cs typeface="Simplified Arabic"/>
              </a:rPr>
              <a:t>(Knowledge Implementation)</a:t>
            </a:r>
            <a:r>
              <a:rPr lang="en-US" sz="3200" b="1" dirty="0">
                <a:latin typeface="Simplified Arabic"/>
                <a:ea typeface="Times New Roman"/>
              </a:rPr>
              <a:t> </a:t>
            </a:r>
            <a:r>
              <a:rPr lang="ar-JO" sz="3200" dirty="0">
                <a:latin typeface="Times New Roman"/>
                <a:ea typeface="Times New Roman"/>
                <a:cs typeface="Simplified Arabic"/>
              </a:rPr>
              <a:t>: وهي المرحلة التي تؤدي إلى إثراء التجارب والخبرات المصاحبة لها ونقل المعرفة باستمرار إلى آفاق ومجالات متجددة. ومن خلال التطبيق في الواقع العملي. ويوضح الشكل (1) دورة تطور المعرفة الشمولية، فالمعرفة الشمولية تتطور وتتوسع وتتحدد عبر السلسلة المعرفية ومن خلال دورة التطور المشار إليها. وهي المعرفة التي يتم استخدامها واستثمارها وتسخيرها من أجل بقاء واستمرارية ونجاح المؤسسة وذلك من خلال ما يلي : </a:t>
            </a:r>
            <a:r>
              <a:rPr lang="en-US" sz="3200" dirty="0">
                <a:latin typeface="Times New Roman"/>
                <a:ea typeface="Times New Roman"/>
                <a:cs typeface="Simplified Arabic"/>
              </a:rPr>
              <a:t>(</a:t>
            </a:r>
            <a:r>
              <a:rPr lang="en-US" sz="3200" dirty="0" err="1">
                <a:latin typeface="Times New Roman"/>
                <a:ea typeface="Times New Roman"/>
                <a:cs typeface="Simplified Arabic"/>
              </a:rPr>
              <a:t>Wiig</a:t>
            </a:r>
            <a:r>
              <a:rPr lang="en-US" sz="3200" dirty="0">
                <a:latin typeface="Times New Roman"/>
                <a:ea typeface="Times New Roman"/>
                <a:cs typeface="Simplified Arabic"/>
              </a:rPr>
              <a:t>, 1999: 3)</a:t>
            </a:r>
            <a:r>
              <a:rPr lang="ar-JO" sz="3200" dirty="0">
                <a:latin typeface="Times New Roman"/>
                <a:ea typeface="Times New Roman"/>
                <a:cs typeface="Simplified Arabic"/>
              </a:rPr>
              <a:t> </a:t>
            </a:r>
            <a:endParaRPr lang="en-US" sz="2400" dirty="0">
              <a:latin typeface="Times New Roman"/>
              <a:ea typeface="Times New Roman"/>
            </a:endParaRPr>
          </a:p>
          <a:p>
            <a:pPr marL="64008" indent="0" algn="justLow">
              <a:buNone/>
            </a:pPr>
            <a:r>
              <a:rPr lang="ar-JO" sz="3200" dirty="0">
                <a:latin typeface="Times New Roman"/>
                <a:ea typeface="Times New Roman"/>
                <a:cs typeface="Simplified Arabic"/>
              </a:rPr>
              <a:t>1- تحديد الرصيد الفكري ورأس المال المعرفي الذي تحتاج المؤسسة أو الشركة لإنتاجه والمحافظة عليه لتحقيق المنافسة المطلوبة وكسب السبق.</a:t>
            </a:r>
            <a:endParaRPr lang="en-US" sz="2400" dirty="0">
              <a:latin typeface="Times New Roman"/>
              <a:ea typeface="Times New Roman"/>
            </a:endParaRPr>
          </a:p>
          <a:p>
            <a:pPr marL="64008" indent="0">
              <a:buNone/>
            </a:pPr>
            <a:r>
              <a:rPr lang="ar-JO" sz="3200" dirty="0">
                <a:latin typeface="Times New Roman"/>
                <a:ea typeface="Times New Roman"/>
                <a:cs typeface="Simplified Arabic"/>
              </a:rPr>
              <a:t>2- تقديم وتعديل المعرفة المطلوبة مع الإبقاء على حالة </a:t>
            </a:r>
            <a:endParaRPr lang="ar-IQ" dirty="0"/>
          </a:p>
        </p:txBody>
      </p:sp>
    </p:spTree>
    <p:extLst>
      <p:ext uri="{BB962C8B-B14F-4D97-AF65-F5344CB8AC3E}">
        <p14:creationId xmlns:p14="http://schemas.microsoft.com/office/powerpoint/2010/main" val="385636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52520" cy="6858000"/>
          </a:xfrm>
        </p:spPr>
        <p:txBody>
          <a:bodyPr/>
          <a:lstStyle/>
          <a:p>
            <a:pPr marL="64008" indent="0" algn="justLow">
              <a:buNone/>
            </a:pPr>
            <a:r>
              <a:rPr lang="ar-JO" sz="3200" dirty="0">
                <a:latin typeface="Times New Roman"/>
                <a:ea typeface="Times New Roman"/>
                <a:cs typeface="Simplified Arabic"/>
              </a:rPr>
              <a:t>3- التأكد من أن رصيد المعرفة المتاحة يتم تطبيقها بحذافيرها أي بإتقان وكفاءة ودقة متناهية حيثما يكون ذلك ضرورياً.</a:t>
            </a:r>
            <a:endParaRPr lang="en-US" sz="2400" dirty="0">
              <a:latin typeface="Times New Roman"/>
              <a:ea typeface="Times New Roman"/>
            </a:endParaRPr>
          </a:p>
          <a:p>
            <a:pPr marL="64008" indent="0" algn="justLow">
              <a:buNone/>
            </a:pPr>
            <a:r>
              <a:rPr lang="ar-JO" sz="3200" dirty="0">
                <a:latin typeface="Times New Roman"/>
                <a:ea typeface="Times New Roman"/>
                <a:cs typeface="Simplified Arabic"/>
              </a:rPr>
              <a:t>4- السيطرة على عمليات إدارة المعرفة والعلاقات المكونة لها من خلال تقديم الدعم المعرفي للمؤسسة وبُناها التحتية وقياداتها.</a:t>
            </a:r>
            <a:endParaRPr lang="en-US" sz="2400" dirty="0">
              <a:latin typeface="Times New Roman"/>
              <a:ea typeface="Times New Roman"/>
            </a:endParaRPr>
          </a:p>
          <a:p>
            <a:pPr marL="64008" indent="0">
              <a:buNone/>
            </a:pPr>
            <a:endParaRPr lang="ar-IQ" dirty="0"/>
          </a:p>
        </p:txBody>
      </p:sp>
    </p:spTree>
    <p:extLst>
      <p:ext uri="{BB962C8B-B14F-4D97-AF65-F5344CB8AC3E}">
        <p14:creationId xmlns:p14="http://schemas.microsoft.com/office/powerpoint/2010/main" val="37378065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1241</TotalTime>
  <Words>389</Words>
  <Application>Microsoft Office PowerPoint</Application>
  <PresentationFormat>On-screen Show (4:3)</PresentationFormat>
  <Paragraphs>31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Verve</vt:lpstr>
      <vt:lpstr>إدارة المعرفة في صناعة الضيافة العراقية </vt:lpstr>
      <vt:lpstr>مفهوم ادارة المعرفة</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المعرفة في صناعة الضيافة العراقية</dc:title>
  <dc:creator>Ruaa</dc:creator>
  <cp:lastModifiedBy>Ruaa</cp:lastModifiedBy>
  <cp:revision>3</cp:revision>
  <dcterms:created xsi:type="dcterms:W3CDTF">2020-01-24T18:52:15Z</dcterms:created>
  <dcterms:modified xsi:type="dcterms:W3CDTF">2020-01-25T15:34:13Z</dcterms:modified>
</cp:coreProperties>
</file>