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8"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5364AA-3634-4E45-B00D-387EE64CFC89}" type="slidenum">
              <a:rPr lang="ar-IQ" smtClean="0"/>
              <a:pPr/>
              <a:t>‹#›</a:t>
            </a:fld>
            <a:endParaRPr lang="ar-IQ"/>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5364AA-3634-4E45-B00D-387EE64CFC8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5" name="Footer Placeholder 4"/>
          <p:cNvSpPr>
            <a:spLocks noGrp="1"/>
          </p:cNvSpPr>
          <p:nvPr>
            <p:ph type="ftr" sz="quarter" idx="11"/>
          </p:nvPr>
        </p:nvSpPr>
        <p:spPr>
          <a:xfrm>
            <a:off x="2640597" y="6377459"/>
            <a:ext cx="3836404" cy="365125"/>
          </a:xfrm>
        </p:spPr>
        <p:txBody>
          <a:bodyPr/>
          <a:lstStyle/>
          <a:p>
            <a:endParaRPr lang="ar-IQ"/>
          </a:p>
        </p:txBody>
      </p:sp>
      <p:sp>
        <p:nvSpPr>
          <p:cNvPr id="6" name="Slide Number Placeholder 5"/>
          <p:cNvSpPr>
            <a:spLocks noGrp="1"/>
          </p:cNvSpPr>
          <p:nvPr>
            <p:ph type="sldNum" sz="quarter" idx="12"/>
          </p:nvPr>
        </p:nvSpPr>
        <p:spPr/>
        <p:txBody>
          <a:bodyPr/>
          <a:lstStyle/>
          <a:p>
            <a:fld id="{C55364AA-3634-4E45-B00D-387EE64CFC8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5364AA-3634-4E45-B00D-387EE64CFC8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5364AA-3634-4E45-B00D-387EE64CFC89}"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55364AA-3634-4E45-B00D-387EE64CFC8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55364AA-3634-4E45-B00D-387EE64CFC8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55364AA-3634-4E45-B00D-387EE64CFC8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55364AA-3634-4E45-B00D-387EE64CFC8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92FF151-228C-4A09-A4CD-7C891740F463}" type="datetimeFigureOut">
              <a:rPr lang="ar-IQ" smtClean="0"/>
              <a:pPr/>
              <a:t>29/05/1441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55364AA-3634-4E45-B00D-387EE64CFC89}" type="slidenum">
              <a:rPr lang="ar-IQ" smtClean="0"/>
              <a:pPr/>
              <a:t>‹#›</a:t>
            </a:fld>
            <a:endParaRPr lang="ar-IQ"/>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92FF151-228C-4A09-A4CD-7C891740F463}" type="datetimeFigureOut">
              <a:rPr lang="ar-IQ" smtClean="0"/>
              <a:pPr/>
              <a:t>29/05/1441</a:t>
            </a:fld>
            <a:endParaRPr lang="ar-IQ"/>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ar-IQ"/>
          </a:p>
        </p:txBody>
      </p:sp>
      <p:sp>
        <p:nvSpPr>
          <p:cNvPr id="7" name="Slide Number Placeholder 6"/>
          <p:cNvSpPr>
            <a:spLocks noGrp="1"/>
          </p:cNvSpPr>
          <p:nvPr>
            <p:ph type="sldNum" sz="quarter" idx="12"/>
          </p:nvPr>
        </p:nvSpPr>
        <p:spPr>
          <a:xfrm>
            <a:off x="8339328" y="1170432"/>
            <a:ext cx="733864" cy="201168"/>
          </a:xfrm>
        </p:spPr>
        <p:txBody>
          <a:bodyPr/>
          <a:lstStyle/>
          <a:p>
            <a:fld id="{C55364AA-3634-4E45-B00D-387EE64CFC89}"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92FF151-228C-4A09-A4CD-7C891740F463}" type="datetimeFigureOut">
              <a:rPr lang="ar-IQ" smtClean="0"/>
              <a:pPr/>
              <a:t>29/05/1441</a:t>
            </a:fld>
            <a:endParaRPr lang="ar-IQ"/>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ar-IQ"/>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C55364AA-3634-4E45-B00D-387EE64CFC8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r" rtl="1"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r" rtl="1"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r" rtl="1"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r" rtl="1"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r" rtl="1"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r" rtl="1"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r" rtl="1"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r" rtl="1"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r" rtl="1"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642910" y="500042"/>
            <a:ext cx="7772400" cy="5945884"/>
            <a:chOff x="642910" y="500042"/>
            <a:chExt cx="7772400" cy="5945884"/>
          </a:xfrm>
        </p:grpSpPr>
        <p:sp>
          <p:nvSpPr>
            <p:cNvPr id="7" name="Title 1"/>
            <p:cNvSpPr txBox="1">
              <a:spLocks/>
            </p:cNvSpPr>
            <p:nvPr/>
          </p:nvSpPr>
          <p:spPr>
            <a:xfrm>
              <a:off x="642910" y="500042"/>
              <a:ext cx="7772400" cy="1470025"/>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1" anchor="ctr">
              <a:normAutofit fontScale="77500" lnSpcReduction="20000"/>
            </a:bodyPr>
            <a:lstStyle/>
            <a:p>
              <a:pPr lvl="0" algn="ctr">
                <a:spcBef>
                  <a:spcPct val="0"/>
                </a:spcBef>
                <a:defRPr/>
              </a:pPr>
              <a:r>
                <a:rPr lang="ar-IQ" sz="7200" b="1" dirty="0" smtClean="0"/>
                <a:t>مقومات </a:t>
              </a:r>
              <a:r>
                <a:rPr kumimoji="0" lang="ar-IQ" sz="7200" b="1" i="0" u="none" strike="noStrike" kern="1200" cap="none" spc="0" normalizeH="0" baseline="0" noProof="0" dirty="0" smtClean="0">
                  <a:ln>
                    <a:noFill/>
                  </a:ln>
                  <a:solidFill>
                    <a:schemeClr val="lt1"/>
                  </a:solidFill>
                  <a:effectLst/>
                  <a:uLnTx/>
                  <a:uFillTx/>
                  <a:latin typeface="+mn-lt"/>
                  <a:ea typeface="+mn-ea"/>
                  <a:cs typeface="+mn-cs"/>
                </a:rPr>
                <a:t>صناعة الضيافة</a:t>
              </a:r>
              <a:endParaRPr kumimoji="0" lang="ar-IQ" sz="7200" b="1" i="0" u="none" strike="noStrike" kern="1200" cap="none" spc="0" normalizeH="0" baseline="0" noProof="0" dirty="0">
                <a:ln>
                  <a:noFill/>
                </a:ln>
                <a:solidFill>
                  <a:schemeClr val="lt1"/>
                </a:solidFill>
                <a:effectLst/>
                <a:uLnTx/>
                <a:uFillTx/>
                <a:latin typeface="+mn-lt"/>
                <a:ea typeface="+mn-ea"/>
                <a:cs typeface="+mn-cs"/>
              </a:endParaRPr>
            </a:p>
          </p:txBody>
        </p:sp>
        <p:sp>
          <p:nvSpPr>
            <p:cNvPr id="8" name="Subtitle 2"/>
            <p:cNvSpPr txBox="1">
              <a:spLocks/>
            </p:cNvSpPr>
            <p:nvPr/>
          </p:nvSpPr>
          <p:spPr>
            <a:xfrm>
              <a:off x="2014510" y="5517232"/>
              <a:ext cx="6400800" cy="928694"/>
            </a:xfrm>
            <a:prstGeom prst="rect">
              <a:avLst/>
            </a:prstGeom>
          </p:spPr>
          <p:txBody>
            <a:bodyPr vert="horz" lIns="91440" tIns="45720" rIns="91440" bIns="45720" rtlCol="1">
              <a:normAutofit fontScale="775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r>
                <a:rPr kumimoji="0" lang="ar-IQ" sz="4400" b="1" i="0" u="none" strike="noStrike" kern="1200" cap="none"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م.م. </a:t>
              </a:r>
              <a:r>
                <a:rPr kumimoji="0" lang="ar-IQ" sz="4400" b="1" i="0" u="none" strike="noStrike" kern="1200" cap="none"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رؤى طارق كمال التكمةجي</a:t>
              </a:r>
              <a:endParaRPr kumimoji="0" lang="ar-IQ" sz="4400" b="1" i="0"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endParaRPr>
            </a:p>
          </p:txBody>
        </p:sp>
      </p:gr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257692"/>
          </a:xfrm>
        </p:spPr>
        <p:txBody>
          <a:bodyPr>
            <a:normAutofit fontScale="70000" lnSpcReduction="20000"/>
          </a:bodyPr>
          <a:lstStyle/>
          <a:p>
            <a:pPr marL="514350" lvl="0" indent="-514350">
              <a:buFont typeface="+mj-lt"/>
              <a:buAutoNum type="arabicPeriod"/>
            </a:pPr>
            <a:r>
              <a:rPr lang="ar-IQ" b="1" dirty="0" smtClean="0">
                <a:solidFill>
                  <a:schemeClr val="bg1"/>
                </a:solidFill>
              </a:rPr>
              <a:t>يمتلك العراق ستة مطارات تتوزع بين بغداد والموصل والبصرة وأربيل والسليمانية والنجف الأشرف. وهي تستقبل الملايين من الوافدين من والى العراق. وقد وصل عدد الطائرات الهابطة عام 2009 الى 3876 طائرة، وبلغ عدد المسافرين القادمين 181036 مسافر.</a:t>
            </a:r>
            <a:endParaRPr lang="en-US" b="1" dirty="0" smtClean="0">
              <a:solidFill>
                <a:schemeClr val="bg1"/>
              </a:solidFill>
            </a:endParaRPr>
          </a:p>
          <a:p>
            <a:pPr marL="514350" lvl="0" indent="-514350">
              <a:buFont typeface="+mj-lt"/>
              <a:buAutoNum type="arabicPeriod"/>
            </a:pPr>
            <a:r>
              <a:rPr lang="ar-IQ" b="1" dirty="0" smtClean="0">
                <a:solidFill>
                  <a:schemeClr val="bg1"/>
                </a:solidFill>
              </a:rPr>
              <a:t>يضم العراق مئات الفنادق وبمختلف درجاتها التصنيفية، من الدرجة الممتازة وحتى الدرجة الرابعة. </a:t>
            </a:r>
            <a:endParaRPr lang="en-US" b="1" dirty="0" smtClean="0">
              <a:solidFill>
                <a:schemeClr val="bg1"/>
              </a:solidFill>
            </a:endParaRPr>
          </a:p>
          <a:p>
            <a:pPr marL="514350" lvl="0" indent="-514350">
              <a:buFont typeface="+mj-lt"/>
              <a:buAutoNum type="arabicPeriod"/>
            </a:pPr>
            <a:r>
              <a:rPr lang="ar-IQ" b="1" dirty="0" smtClean="0">
                <a:solidFill>
                  <a:schemeClr val="bg1"/>
                </a:solidFill>
              </a:rPr>
              <a:t>تشتهر المطاعم السياحية في العراق بالأكلات العراقية المتنوعة، وكذلك بتقديم الأطعمة العربية والأجنبية المتنوعة.</a:t>
            </a:r>
            <a:endParaRPr lang="en-US" b="1" dirty="0" smtClean="0">
              <a:solidFill>
                <a:schemeClr val="bg1"/>
              </a:solidFill>
            </a:endParaRPr>
          </a:p>
          <a:p>
            <a:pPr marL="514350" lvl="0" indent="-514350">
              <a:buFont typeface="+mj-lt"/>
              <a:buAutoNum type="arabicPeriod"/>
            </a:pPr>
            <a:r>
              <a:rPr lang="ar-IQ" b="1" dirty="0" smtClean="0">
                <a:solidFill>
                  <a:schemeClr val="bg1"/>
                </a:solidFill>
              </a:rPr>
              <a:t>تنتشر أماكن الترفيه والحدائق العامة والمتنزهات السياحية من شمال العراق الى جنوبه. </a:t>
            </a:r>
            <a:endParaRPr lang="en-US" b="1" dirty="0" smtClean="0">
              <a:solidFill>
                <a:schemeClr val="bg1"/>
              </a:solidFill>
            </a:endParaRPr>
          </a:p>
          <a:p>
            <a:pPr marL="514350" indent="-514350">
              <a:buFont typeface="+mj-lt"/>
              <a:buAutoNum type="arabicPeriod"/>
            </a:pPr>
            <a:r>
              <a:rPr lang="ar-IQ" b="1" dirty="0" smtClean="0">
                <a:solidFill>
                  <a:schemeClr val="bg1"/>
                </a:solidFill>
              </a:rPr>
              <a:t>بلغت مكاتب السياحة والسفر في العراق 344 شركة سياحة في عام 2009.</a:t>
            </a:r>
            <a:endParaRPr lang="ar-IQ" b="1" dirty="0">
              <a:solidFill>
                <a:schemeClr val="bg1"/>
              </a:solidFill>
            </a:endParaRPr>
          </a:p>
        </p:txBody>
      </p:sp>
      <p:sp>
        <p:nvSpPr>
          <p:cNvPr id="4" name="Rectangle 3"/>
          <p:cNvSpPr/>
          <p:nvPr/>
        </p:nvSpPr>
        <p:spPr>
          <a:xfrm>
            <a:off x="0" y="16170"/>
            <a:ext cx="9144000" cy="1200329"/>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lgn="ctr"/>
            <a:r>
              <a:rPr lang="ar-IQ" sz="3600" b="1" dirty="0" smtClean="0">
                <a:solidFill>
                  <a:prstClr val="white"/>
                </a:solidFill>
              </a:rPr>
              <a:t>مقومات صناعة الضيافة في العراق</a:t>
            </a:r>
          </a:p>
          <a:p>
            <a:pPr algn="ctr"/>
            <a:r>
              <a:rPr lang="ar-IQ" sz="3600" b="1" dirty="0" smtClean="0">
                <a:solidFill>
                  <a:prstClr val="white"/>
                </a:solidFill>
              </a:rPr>
              <a:t> </a:t>
            </a:r>
            <a:r>
              <a:rPr lang="en-US" sz="3600" b="1" dirty="0" smtClean="0">
                <a:solidFill>
                  <a:prstClr val="white"/>
                </a:solidFill>
              </a:rPr>
              <a:t>Elements of the Hospitality industry in Iraq</a:t>
            </a:r>
            <a:endParaRPr lang="ar-IQ" sz="3600" b="1" dirty="0">
              <a:solidFill>
                <a:prstClr val="white"/>
              </a:solidFill>
            </a:endParaRPr>
          </a:p>
        </p:txBody>
      </p:sp>
    </p:spTree>
    <p:extLst>
      <p:ext uri="{BB962C8B-B14F-4D97-AF65-F5344CB8AC3E}">
        <p14:creationId xmlns:p14="http://schemas.microsoft.com/office/powerpoint/2010/main" val="5037565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632</TotalTime>
  <Words>120</Words>
  <Application>Microsoft Office PowerPoint</Application>
  <PresentationFormat>On-screen Show (4:3)</PresentationFormat>
  <Paragraphs>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Module</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Ruaa</cp:lastModifiedBy>
  <cp:revision>54</cp:revision>
  <dcterms:created xsi:type="dcterms:W3CDTF">2013-09-16T15:50:27Z</dcterms:created>
  <dcterms:modified xsi:type="dcterms:W3CDTF">2020-01-24T17:50:06Z</dcterms:modified>
</cp:coreProperties>
</file>