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0" r:id="rId3"/>
    <p:sldId id="271"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C55364AA-3634-4E45-B00D-387EE64CFC89}" type="slidenum">
              <a:rPr lang="ar-IQ" smtClean="0"/>
              <a:pPr/>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5364AA-3634-4E45-B00D-387EE64CFC89}" type="slidenum">
              <a:rPr lang="ar-IQ" smtClean="0"/>
              <a:pPr/>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55364AA-3634-4E45-B00D-387EE64CFC89}" type="slidenum">
              <a:rPr lang="ar-IQ" smtClean="0"/>
              <a:pPr/>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55364AA-3634-4E45-B00D-387EE64CFC8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C55364AA-3634-4E45-B00D-387EE64CFC8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92FF151-228C-4A09-A4CD-7C891740F463}" type="datetimeFigureOut">
              <a:rPr lang="ar-IQ" smtClean="0"/>
              <a:pPr/>
              <a:t>29/05/1441</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55364AA-3634-4E45-B00D-387EE64CFC89}"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18230" y="0"/>
            <a:ext cx="3725770" cy="685802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a:p>
        </p:txBody>
      </p:sp>
      <p:grpSp>
        <p:nvGrpSpPr>
          <p:cNvPr id="6" name="Group 5"/>
          <p:cNvGrpSpPr/>
          <p:nvPr/>
        </p:nvGrpSpPr>
        <p:grpSpPr>
          <a:xfrm>
            <a:off x="642910" y="500042"/>
            <a:ext cx="7772400" cy="4721748"/>
            <a:chOff x="642910" y="500042"/>
            <a:chExt cx="7772400" cy="4721748"/>
          </a:xfrm>
        </p:grpSpPr>
        <p:sp>
          <p:nvSpPr>
            <p:cNvPr id="7" name="Title 1"/>
            <p:cNvSpPr txBox="1">
              <a:spLocks/>
            </p:cNvSpPr>
            <p:nvPr/>
          </p:nvSpPr>
          <p:spPr>
            <a:xfrm>
              <a:off x="642910" y="500042"/>
              <a:ext cx="7772400" cy="1470025"/>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1" anchor="ctr">
              <a:normAutofit fontScale="7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7200" b="1" i="0" u="none" strike="noStrike" kern="1200" cap="none" spc="0" normalizeH="0" baseline="0" noProof="0" dirty="0" smtClean="0">
                  <a:ln>
                    <a:noFill/>
                  </a:ln>
                  <a:solidFill>
                    <a:schemeClr val="lt1"/>
                  </a:solidFill>
                  <a:effectLst/>
                  <a:uLnTx/>
                  <a:uFillTx/>
                  <a:latin typeface="+mn-lt"/>
                  <a:ea typeface="+mn-ea"/>
                  <a:cs typeface="+mn-cs"/>
                </a:rPr>
                <a:t>مفهوم صناعة الضيافة</a:t>
              </a:r>
              <a:endParaRPr kumimoji="0" lang="ar-IQ" sz="7200" b="1" i="0" u="none" strike="noStrike" kern="1200" cap="none" spc="0" normalizeH="0" baseline="0" noProof="0" dirty="0">
                <a:ln>
                  <a:noFill/>
                </a:ln>
                <a:solidFill>
                  <a:schemeClr val="lt1"/>
                </a:solidFill>
                <a:effectLst/>
                <a:uLnTx/>
                <a:uFillTx/>
                <a:latin typeface="+mn-lt"/>
                <a:ea typeface="+mn-ea"/>
                <a:cs typeface="+mn-cs"/>
              </a:endParaRPr>
            </a:p>
          </p:txBody>
        </p:sp>
        <p:sp>
          <p:nvSpPr>
            <p:cNvPr id="8" name="Subtitle 2"/>
            <p:cNvSpPr txBox="1">
              <a:spLocks/>
            </p:cNvSpPr>
            <p:nvPr/>
          </p:nvSpPr>
          <p:spPr>
            <a:xfrm>
              <a:off x="1328710" y="4293096"/>
              <a:ext cx="6400800" cy="928694"/>
            </a:xfrm>
            <a:prstGeom prst="rect">
              <a:avLst/>
            </a:prstGeom>
          </p:spPr>
          <p:txBody>
            <a:bodyPr vert="horz" lIns="91440" tIns="45720" rIns="91440" bIns="45720" rtlCol="1">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IQ" sz="4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م.م. </a:t>
              </a:r>
              <a:r>
                <a:rPr kumimoji="0" lang="ar-IQ" sz="4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رؤى طارق كمال التكمةجي</a:t>
              </a:r>
              <a:endParaRPr kumimoji="0" lang="ar-IQ" sz="4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643998"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ar-IQ" sz="3600" b="1" dirty="0" smtClean="0"/>
              <a:t>مفهوم صناعة الضيافة </a:t>
            </a:r>
          </a:p>
          <a:p>
            <a:pPr algn="ctr"/>
            <a:r>
              <a:rPr lang="en-US" sz="3600" b="1" dirty="0" smtClean="0"/>
              <a:t>The concept of Hospitality industry</a:t>
            </a:r>
            <a:r>
              <a:rPr lang="en-US" sz="3600" dirty="0" smtClean="0"/>
              <a:t> </a:t>
            </a:r>
            <a:endParaRPr lang="ar-IQ" sz="3600" b="1" dirty="0"/>
          </a:p>
        </p:txBody>
      </p:sp>
      <p:sp>
        <p:nvSpPr>
          <p:cNvPr id="5" name="Content Placeholder 2"/>
          <p:cNvSpPr>
            <a:spLocks noGrp="1"/>
          </p:cNvSpPr>
          <p:nvPr>
            <p:ph idx="1"/>
          </p:nvPr>
        </p:nvSpPr>
        <p:spPr>
          <a:xfrm>
            <a:off x="214282" y="1600200"/>
            <a:ext cx="8643998" cy="4525963"/>
          </a:xfrm>
        </p:spPr>
        <p:txBody>
          <a:bodyPr>
            <a:normAutofit fontScale="55000" lnSpcReduction="20000"/>
          </a:bodyPr>
          <a:lstStyle/>
          <a:p>
            <a:pPr lvl="0"/>
            <a:r>
              <a:rPr lang="ar-IQ" b="1" dirty="0" smtClean="0">
                <a:solidFill>
                  <a:srgbClr val="C00000"/>
                </a:solidFill>
              </a:rPr>
              <a:t>السفر </a:t>
            </a:r>
            <a:r>
              <a:rPr lang="en-US" b="1" dirty="0" smtClean="0">
                <a:solidFill>
                  <a:srgbClr val="C00000"/>
                </a:solidFill>
              </a:rPr>
              <a:t>Travel</a:t>
            </a:r>
            <a:r>
              <a:rPr lang="ar-IQ" b="1" dirty="0" smtClean="0">
                <a:solidFill>
                  <a:srgbClr val="C00000"/>
                </a:solidFill>
              </a:rPr>
              <a:t> </a:t>
            </a:r>
            <a:r>
              <a:rPr lang="ar-IQ" b="1" dirty="0" smtClean="0"/>
              <a:t>: إن الناس يسافرون لأغراض عديدة مثل: التجارة، الزيارة، حضور المؤتمرات، العلاج، وغيرها من الأسباب. ومن منطلق مفهوم الضيافة هناك أناس يستقبلون المسافرين ويقدمون لهم الخدمات والذين يمثلون مجتمعاتهم لإعطاء إنطباع جيد، وتوفير الراحة والعناية للمسافرين. كما وأن وسائل النقل المتطورة كالطائرات والبواخر والقطارت توفر الخدمات الراقية التي تلبي رغبات المسافرين والتنافس من حيث الخدمة الجيدة والتعامل الجيد والجو المريح للمسافرين.</a:t>
            </a:r>
            <a:endParaRPr lang="en-US" b="1" dirty="0" smtClean="0"/>
          </a:p>
          <a:p>
            <a:pPr lvl="0"/>
            <a:r>
              <a:rPr lang="ar-IQ" b="1" dirty="0" smtClean="0">
                <a:solidFill>
                  <a:srgbClr val="C00000"/>
                </a:solidFill>
              </a:rPr>
              <a:t>الإقامة </a:t>
            </a:r>
            <a:r>
              <a:rPr lang="en-US" b="1" dirty="0" smtClean="0">
                <a:solidFill>
                  <a:srgbClr val="C00000"/>
                </a:solidFill>
              </a:rPr>
              <a:t>Lodging</a:t>
            </a:r>
            <a:r>
              <a:rPr lang="ar-IQ" b="1" dirty="0" smtClean="0"/>
              <a:t> : تشمل الفنادق، الموتيلات، الشقق المفروشة والمنتجعات. وتتميّز المؤسسات الفندقية بكثافة رأس المال المستثمر، وكثافة عنصر العمل. ومن الجدير بالذكر أن المؤسسات الفندقية تتنافس بقوة لتقديم الخدمة الجيدة للضيوف، بل والإبتكار في الخدمات المقدمة، فضلاً عن العمل الجاد على تلبية وإشباع رغبات وإحتياجات الضيوف. </a:t>
            </a:r>
            <a:endParaRPr lang="en-US" b="1" dirty="0" smtClean="0"/>
          </a:p>
          <a:p>
            <a:pPr lvl="0"/>
            <a:r>
              <a:rPr lang="ar-IQ" b="1" dirty="0" smtClean="0"/>
              <a:t>ا</a:t>
            </a:r>
            <a:r>
              <a:rPr lang="ar-IQ" b="1" dirty="0" smtClean="0">
                <a:solidFill>
                  <a:srgbClr val="C00000"/>
                </a:solidFill>
              </a:rPr>
              <a:t>لمطاعم </a:t>
            </a:r>
            <a:r>
              <a:rPr lang="en-US" b="1" dirty="0" err="1" smtClean="0">
                <a:solidFill>
                  <a:srgbClr val="C00000"/>
                </a:solidFill>
              </a:rPr>
              <a:t>Restaurantes</a:t>
            </a:r>
            <a:r>
              <a:rPr lang="ar-IQ" b="1" dirty="0" smtClean="0">
                <a:solidFill>
                  <a:srgbClr val="C00000"/>
                </a:solidFill>
              </a:rPr>
              <a:t> </a:t>
            </a:r>
            <a:r>
              <a:rPr lang="ar-IQ" b="1" dirty="0" smtClean="0"/>
              <a:t>: يمثل أماكن تقديم الأطعمة والمشروبات بإختلاف التصنيفات وأماكنها، كما وإنها تشكل جزءاً كبيراً من صناعة الضيافة. </a:t>
            </a:r>
            <a:endParaRPr lang="en-US" b="1" dirty="0" smtClean="0"/>
          </a:p>
          <a:p>
            <a:pPr lvl="0"/>
            <a:r>
              <a:rPr lang="ar-IQ" b="1" dirty="0" smtClean="0">
                <a:solidFill>
                  <a:srgbClr val="C00000"/>
                </a:solidFill>
              </a:rPr>
              <a:t>خدمة التغذية </a:t>
            </a:r>
            <a:r>
              <a:rPr lang="en-US" b="1" dirty="0" smtClean="0">
                <a:solidFill>
                  <a:srgbClr val="C00000"/>
                </a:solidFill>
              </a:rPr>
              <a:t>Foodservice</a:t>
            </a:r>
            <a:r>
              <a:rPr lang="ar-IQ" b="1" dirty="0" smtClean="0"/>
              <a:t> : لا تقتصر خدمات الأغذية على المطاعم والفنادق فقط، بل تشمل خدمة الأغذية في شركات الطيران، المدارس والجامعات، القواعد العسكرية، المستشفيات، دور الرعاية الصحية، الشركات والمصانع. </a:t>
            </a:r>
            <a:endParaRPr lang="en-US" b="1" dirty="0" smtClean="0"/>
          </a:p>
          <a:p>
            <a:r>
              <a:rPr lang="ar-IQ" b="1" dirty="0" smtClean="0">
                <a:solidFill>
                  <a:srgbClr val="C00000"/>
                </a:solidFill>
              </a:rPr>
              <a:t>الترفيه </a:t>
            </a:r>
            <a:r>
              <a:rPr lang="en-US" b="1" dirty="0" smtClean="0">
                <a:solidFill>
                  <a:srgbClr val="C00000"/>
                </a:solidFill>
              </a:rPr>
              <a:t>Entertainment</a:t>
            </a:r>
            <a:r>
              <a:rPr lang="ar-IQ" b="1" dirty="0" smtClean="0">
                <a:solidFill>
                  <a:srgbClr val="C00000"/>
                </a:solidFill>
              </a:rPr>
              <a:t> </a:t>
            </a:r>
            <a:r>
              <a:rPr lang="ar-IQ" b="1" dirty="0" smtClean="0"/>
              <a:t>: وهي الأماكن التي يقصدها المسافرين للترفيه عن أنفسهم، مثل الحدائق، ملاهي الأطفال، صالات الألعاب، الملاعب الرياضية، المسارح ودور السينما.</a:t>
            </a:r>
            <a:endParaRPr lang="ar-IQ" b="1" dirty="0"/>
          </a:p>
        </p:txBody>
      </p:sp>
    </p:spTree>
    <p:extLst>
      <p:ext uri="{BB962C8B-B14F-4D97-AF65-F5344CB8AC3E}">
        <p14:creationId xmlns:p14="http://schemas.microsoft.com/office/powerpoint/2010/main" val="400411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643998"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ar-IQ" sz="3600" b="1" dirty="0" smtClean="0"/>
              <a:t>مفهوم الضيافة</a:t>
            </a:r>
          </a:p>
          <a:p>
            <a:pPr algn="ctr"/>
            <a:r>
              <a:rPr lang="ar-IQ" sz="3600" b="1" dirty="0" smtClean="0"/>
              <a:t> </a:t>
            </a:r>
            <a:r>
              <a:rPr lang="en-US" sz="3600" b="1" dirty="0" smtClean="0"/>
              <a:t>The concept of Hospitality</a:t>
            </a:r>
            <a:endParaRPr lang="ar-IQ" sz="3600" b="1" dirty="0"/>
          </a:p>
        </p:txBody>
      </p:sp>
      <p:sp>
        <p:nvSpPr>
          <p:cNvPr id="5" name="Rectangle 4"/>
          <p:cNvSpPr/>
          <p:nvPr/>
        </p:nvSpPr>
        <p:spPr>
          <a:xfrm>
            <a:off x="285720" y="1857364"/>
            <a:ext cx="8501090" cy="4524315"/>
          </a:xfrm>
          <a:prstGeom prst="rect">
            <a:avLst/>
          </a:prstGeom>
        </p:spPr>
        <p:txBody>
          <a:bodyPr wrap="square">
            <a:spAutoFit/>
          </a:bodyPr>
          <a:lstStyle/>
          <a:p>
            <a:pPr algn="just"/>
            <a:r>
              <a:rPr lang="ar-IQ" sz="3200" b="1" dirty="0" smtClean="0"/>
              <a:t>عملية إستقبال الزوار أو الضيوف والأجانب والترويح عنهم مع منحهم الحرية بالمودة، وتقديم خدمات الطعام والشراب والخدمات الأخرى</a:t>
            </a:r>
            <a:r>
              <a:rPr lang="ar-IQ" sz="3200" b="1" dirty="0" smtClean="0"/>
              <a:t>. </a:t>
            </a:r>
            <a:r>
              <a:rPr lang="ar-IQ" sz="3200" b="1" dirty="0">
                <a:solidFill>
                  <a:prstClr val="white"/>
                </a:solidFill>
              </a:rPr>
              <a:t>كلّ الأنشطة التي توفر وتلبي طلبات ما يحتاج إليه المسافر من إقامة تتميز بالراحة والأمان وتقدّم له خدمات الأغذية والمشروبات والترفيه وتجعله يشعر بأنه لا زال بين عشيرته ووطنه وأصدقائه وهذا منذ وصوله، وأثناء إقامته، وحتى مغادرته</a:t>
            </a:r>
            <a:endParaRPr lang="ar-IQ" sz="3200" b="1" dirty="0"/>
          </a:p>
        </p:txBody>
      </p:sp>
    </p:spTree>
    <p:extLst>
      <p:ext uri="{BB962C8B-B14F-4D97-AF65-F5344CB8AC3E}">
        <p14:creationId xmlns:p14="http://schemas.microsoft.com/office/powerpoint/2010/main" val="3902490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612</TotalTime>
  <Words>294</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Metro</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Ruaa</cp:lastModifiedBy>
  <cp:revision>53</cp:revision>
  <dcterms:created xsi:type="dcterms:W3CDTF">2013-09-16T15:50:27Z</dcterms:created>
  <dcterms:modified xsi:type="dcterms:W3CDTF">2020-01-24T17:26:09Z</dcterms:modified>
</cp:coreProperties>
</file>