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70" r:id="rId3"/>
    <p:sldId id="271" r:id="rId4"/>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FF"/>
    <a:srgbClr val="66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3" d="100"/>
          <a:sy n="63" d="100"/>
        </p:scale>
        <p:origin x="-1512"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extLst/>
          </a:lstStyle>
          <a:p>
            <a:fld id="{192FF151-228C-4A09-A4CD-7C891740F463}" type="datetimeFigureOut">
              <a:rPr lang="ar-IQ" smtClean="0"/>
              <a:pPr/>
              <a:t>29/05/1441</a:t>
            </a:fld>
            <a:endParaRPr lang="ar-IQ"/>
          </a:p>
        </p:txBody>
      </p:sp>
      <p:sp>
        <p:nvSpPr>
          <p:cNvPr id="17" name="Footer Placeholder 16"/>
          <p:cNvSpPr>
            <a:spLocks noGrp="1"/>
          </p:cNvSpPr>
          <p:nvPr>
            <p:ph type="ftr" sz="quarter" idx="11"/>
          </p:nvPr>
        </p:nvSpPr>
        <p:spPr/>
        <p:txBody>
          <a:bodyPr/>
          <a:lstStyle>
            <a:extLst/>
          </a:lstStyle>
          <a:p>
            <a:endParaRPr lang="ar-IQ"/>
          </a:p>
        </p:txBody>
      </p:sp>
      <p:sp>
        <p:nvSpPr>
          <p:cNvPr id="29" name="Slide Number Placeholder 28"/>
          <p:cNvSpPr>
            <a:spLocks noGrp="1"/>
          </p:cNvSpPr>
          <p:nvPr>
            <p:ph type="sldNum" sz="quarter" idx="12"/>
          </p:nvPr>
        </p:nvSpPr>
        <p:spPr/>
        <p:txBody>
          <a:bodyPr/>
          <a:lstStyle>
            <a:extLst/>
          </a:lstStyle>
          <a:p>
            <a:fld id="{C55364AA-3634-4E45-B00D-387EE64CFC89}" type="slidenum">
              <a:rPr lang="ar-IQ" smtClean="0"/>
              <a:pPr/>
              <a:t>‹#›</a:t>
            </a:fld>
            <a:endParaRPr lang="ar-IQ"/>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Titl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92FF151-228C-4A09-A4CD-7C891740F463}" type="datetimeFigureOut">
              <a:rPr lang="ar-IQ" smtClean="0"/>
              <a:pPr/>
              <a:t>29/05/1441</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C55364AA-3634-4E45-B00D-387EE64CFC89}"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981200" cy="5851525"/>
          </a:xfrm>
        </p:spPr>
        <p:txBody>
          <a:bodyPr vert="eaVert" anchor="ct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39"/>
            <a:ext cx="58674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92FF151-228C-4A09-A4CD-7C891740F463}" type="datetimeFigureOut">
              <a:rPr lang="ar-IQ" smtClean="0"/>
              <a:pPr/>
              <a:t>29/05/1441</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C55364AA-3634-4E45-B00D-387EE64CFC89}"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92FF151-228C-4A09-A4CD-7C891740F463}" type="datetimeFigureOut">
              <a:rPr lang="ar-IQ" smtClean="0"/>
              <a:pPr/>
              <a:t>29/05/1441</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C55364AA-3634-4E45-B00D-387EE64CFC89}"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4" name="Freeform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Freeform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Freeform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Freeform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Freeform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Freeform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Freeform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Freeform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Freeform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Freeform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Freeform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Freeform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Freeform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Freeform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Freeform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Text Placeholder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92FF151-228C-4A09-A4CD-7C891740F463}" type="datetimeFigureOut">
              <a:rPr lang="ar-IQ" smtClean="0"/>
              <a:pPr/>
              <a:t>29/05/1441</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C55364AA-3634-4E45-B00D-387EE64CFC89}" type="slidenum">
              <a:rPr lang="ar-IQ" smtClean="0"/>
              <a:pPr/>
              <a:t>‹#›</a:t>
            </a:fld>
            <a:endParaRPr lang="ar-IQ"/>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n-US" smtClean="0"/>
              <a:t>Click to edit Master title style</a:t>
            </a:r>
            <a:endParaRPr kumimoji="0" lang="en-US"/>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9144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92FF151-228C-4A09-A4CD-7C891740F463}" type="datetimeFigureOut">
              <a:rPr lang="ar-IQ" smtClean="0"/>
              <a:pPr/>
              <a:t>29/05/1441</a:t>
            </a:fld>
            <a:endParaRPr lang="ar-IQ"/>
          </a:p>
        </p:txBody>
      </p:sp>
      <p:sp>
        <p:nvSpPr>
          <p:cNvPr id="6" name="Footer Placeholder 5"/>
          <p:cNvSpPr>
            <a:spLocks noGrp="1"/>
          </p:cNvSpPr>
          <p:nvPr>
            <p:ph type="ftr" sz="quarter" idx="11"/>
          </p:nvPr>
        </p:nvSpPr>
        <p:spPr/>
        <p:txBody>
          <a:bodyPr/>
          <a:lstStyle>
            <a:extLst/>
          </a:lstStyle>
          <a:p>
            <a:endParaRPr lang="ar-IQ"/>
          </a:p>
        </p:txBody>
      </p:sp>
      <p:sp>
        <p:nvSpPr>
          <p:cNvPr id="7" name="Slide Number Placeholder 6"/>
          <p:cNvSpPr>
            <a:spLocks noGrp="1"/>
          </p:cNvSpPr>
          <p:nvPr>
            <p:ph type="sldNum" sz="quarter" idx="12"/>
          </p:nvPr>
        </p:nvSpPr>
        <p:spPr/>
        <p:txBody>
          <a:bodyPr/>
          <a:lstStyle>
            <a:extLst/>
          </a:lstStyle>
          <a:p>
            <a:fld id="{C55364AA-3634-4E45-B00D-387EE64CFC89}"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504824" y="512064"/>
            <a:ext cx="7772400" cy="914400"/>
          </a:xfrm>
        </p:spPr>
        <p:txBody>
          <a:bodyPr anchor="t"/>
          <a:lstStyle>
            <a:lvl1pPr>
              <a:defRPr sz="400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92FF151-228C-4A09-A4CD-7C891740F463}" type="datetimeFigureOut">
              <a:rPr lang="ar-IQ" smtClean="0"/>
              <a:pPr/>
              <a:t>29/05/1441</a:t>
            </a:fld>
            <a:endParaRPr lang="ar-IQ"/>
          </a:p>
        </p:txBody>
      </p:sp>
      <p:sp>
        <p:nvSpPr>
          <p:cNvPr id="8" name="Footer Placeholder 7"/>
          <p:cNvSpPr>
            <a:spLocks noGrp="1"/>
          </p:cNvSpPr>
          <p:nvPr>
            <p:ph type="ftr" sz="quarter" idx="11"/>
          </p:nvPr>
        </p:nvSpPr>
        <p:spPr/>
        <p:txBody>
          <a:bodyPr/>
          <a:lstStyle>
            <a:extLst/>
          </a:lstStyle>
          <a:p>
            <a:endParaRPr lang="ar-IQ"/>
          </a:p>
        </p:txBody>
      </p:sp>
      <p:sp>
        <p:nvSpPr>
          <p:cNvPr id="9" name="Slide Number Placeholder 8"/>
          <p:cNvSpPr>
            <a:spLocks noGrp="1"/>
          </p:cNvSpPr>
          <p:nvPr>
            <p:ph type="sldNum" sz="quarter" idx="12"/>
          </p:nvPr>
        </p:nvSpPr>
        <p:spPr/>
        <p:txBody>
          <a:bodyPr/>
          <a:lstStyle>
            <a:extLst/>
          </a:lstStyle>
          <a:p>
            <a:fld id="{C55364AA-3634-4E45-B00D-387EE64CFC89}" type="slidenum">
              <a:rPr lang="ar-IQ" smtClean="0"/>
              <a:pPr/>
              <a:t>‹#›</a:t>
            </a:fld>
            <a:endParaRPr lang="ar-IQ"/>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92FF151-228C-4A09-A4CD-7C891740F463}" type="datetimeFigureOut">
              <a:rPr lang="ar-IQ" smtClean="0"/>
              <a:pPr/>
              <a:t>29/05/1441</a:t>
            </a:fld>
            <a:endParaRPr lang="ar-IQ"/>
          </a:p>
        </p:txBody>
      </p:sp>
      <p:sp>
        <p:nvSpPr>
          <p:cNvPr id="4" name="Footer Placeholder 3"/>
          <p:cNvSpPr>
            <a:spLocks noGrp="1"/>
          </p:cNvSpPr>
          <p:nvPr>
            <p:ph type="ftr" sz="quarter" idx="11"/>
          </p:nvPr>
        </p:nvSpPr>
        <p:spPr/>
        <p:txBody>
          <a:bodyPr/>
          <a:lstStyle>
            <a:extLst/>
          </a:lstStyle>
          <a:p>
            <a:endParaRPr lang="ar-IQ"/>
          </a:p>
        </p:txBody>
      </p:sp>
      <p:sp>
        <p:nvSpPr>
          <p:cNvPr id="5" name="Slide Number Placeholder 4"/>
          <p:cNvSpPr>
            <a:spLocks noGrp="1"/>
          </p:cNvSpPr>
          <p:nvPr>
            <p:ph type="sldNum" sz="quarter" idx="12"/>
          </p:nvPr>
        </p:nvSpPr>
        <p:spPr/>
        <p:txBody>
          <a:bodyPr/>
          <a:lstStyle>
            <a:extLst/>
          </a:lstStyle>
          <a:p>
            <a:fld id="{C55364AA-3634-4E45-B00D-387EE64CFC89}"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92FF151-228C-4A09-A4CD-7C891740F463}" type="datetimeFigureOut">
              <a:rPr lang="ar-IQ" smtClean="0"/>
              <a:pPr/>
              <a:t>29/05/1441</a:t>
            </a:fld>
            <a:endParaRPr lang="ar-IQ"/>
          </a:p>
        </p:txBody>
      </p:sp>
      <p:sp>
        <p:nvSpPr>
          <p:cNvPr id="3" name="Footer Placeholder 2"/>
          <p:cNvSpPr>
            <a:spLocks noGrp="1"/>
          </p:cNvSpPr>
          <p:nvPr>
            <p:ph type="ftr" sz="quarter" idx="11"/>
          </p:nvPr>
        </p:nvSpPr>
        <p:spPr/>
        <p:txBody>
          <a:bodyPr/>
          <a:lstStyle>
            <a:extLst/>
          </a:lstStyle>
          <a:p>
            <a:endParaRPr lang="ar-IQ"/>
          </a:p>
        </p:txBody>
      </p:sp>
      <p:sp>
        <p:nvSpPr>
          <p:cNvPr id="4" name="Slide Number Placeholder 3"/>
          <p:cNvSpPr>
            <a:spLocks noGrp="1"/>
          </p:cNvSpPr>
          <p:nvPr>
            <p:ph type="sldNum" sz="quarter" idx="12"/>
          </p:nvPr>
        </p:nvSpPr>
        <p:spPr/>
        <p:txBody>
          <a:bodyPr/>
          <a:lstStyle>
            <a:extLst/>
          </a:lstStyle>
          <a:p>
            <a:fld id="{C55364AA-3634-4E45-B00D-387EE64CFC89}"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l">
              <a:buNone/>
              <a:defRPr sz="3600" b="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92FF151-228C-4A09-A4CD-7C891740F463}" type="datetimeFigureOut">
              <a:rPr lang="ar-IQ" smtClean="0"/>
              <a:pPr/>
              <a:t>29/05/1441</a:t>
            </a:fld>
            <a:endParaRPr lang="ar-IQ"/>
          </a:p>
        </p:txBody>
      </p:sp>
      <p:sp>
        <p:nvSpPr>
          <p:cNvPr id="6" name="Footer Placeholder 5"/>
          <p:cNvSpPr>
            <a:spLocks noGrp="1"/>
          </p:cNvSpPr>
          <p:nvPr>
            <p:ph type="ftr" sz="quarter" idx="11"/>
          </p:nvPr>
        </p:nvSpPr>
        <p:spPr/>
        <p:txBody>
          <a:bodyPr/>
          <a:lstStyle>
            <a:extLst/>
          </a:lstStyle>
          <a:p>
            <a:endParaRPr lang="ar-IQ"/>
          </a:p>
        </p:txBody>
      </p:sp>
      <p:sp>
        <p:nvSpPr>
          <p:cNvPr id="7" name="Slide Number Placeholder 6"/>
          <p:cNvSpPr>
            <a:spLocks noGrp="1"/>
          </p:cNvSpPr>
          <p:nvPr>
            <p:ph type="sldNum" sz="quarter" idx="12"/>
          </p:nvPr>
        </p:nvSpPr>
        <p:spPr/>
        <p:txBody>
          <a:bodyPr/>
          <a:lstStyle>
            <a:extLst/>
          </a:lstStyle>
          <a:p>
            <a:fld id="{C55364AA-3634-4E45-B00D-387EE64CFC89}"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Straight Connector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 9"/>
          <p:cNvGrpSpPr/>
          <p:nvPr/>
        </p:nvGrpSpPr>
        <p:grpSpPr>
          <a:xfrm rot="5400000">
            <a:off x="8514581" y="1219200"/>
            <a:ext cx="132763" cy="128466"/>
            <a:chOff x="6668087" y="1297746"/>
            <a:chExt cx="161840" cy="156602"/>
          </a:xfrm>
        </p:grpSpPr>
        <p:cxnSp>
          <p:nvCxnSpPr>
            <p:cNvPr id="15" name="Straight Connector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n-US" smtClean="0"/>
              <a:t>Click icon to add picture</a:t>
            </a:r>
            <a:endParaRPr kumimoji="0" lang="en-US"/>
          </a:p>
        </p:txBody>
      </p:sp>
      <p:sp>
        <p:nvSpPr>
          <p:cNvPr id="4" name="Text Placeholder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grpSp>
        <p:nvGrpSpPr>
          <p:cNvPr id="14" name="Group 13"/>
          <p:cNvGrpSpPr/>
          <p:nvPr/>
        </p:nvGrpSpPr>
        <p:grpSpPr>
          <a:xfrm rot="5400000">
            <a:off x="8666981" y="1371600"/>
            <a:ext cx="132763" cy="128466"/>
            <a:chOff x="6668087" y="1297746"/>
            <a:chExt cx="161840" cy="156602"/>
          </a:xfrm>
        </p:grpSpPr>
        <p:cxnSp>
          <p:nvCxnSpPr>
            <p:cNvPr id="11" name="Straight Connector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rot="5400000">
            <a:off x="8320088" y="1474763"/>
            <a:ext cx="132763" cy="128466"/>
            <a:chOff x="6668087" y="1297746"/>
            <a:chExt cx="161840" cy="156602"/>
          </a:xfrm>
        </p:grpSpPr>
        <p:cxnSp>
          <p:nvCxnSpPr>
            <p:cNvPr id="19" name="Straight Connector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Date Placeholder 4"/>
          <p:cNvSpPr>
            <a:spLocks noGrp="1"/>
          </p:cNvSpPr>
          <p:nvPr>
            <p:ph type="dt" sz="half" idx="10"/>
          </p:nvPr>
        </p:nvSpPr>
        <p:spPr>
          <a:xfrm>
            <a:off x="6477000" y="55499"/>
            <a:ext cx="2133600" cy="365125"/>
          </a:xfrm>
        </p:spPr>
        <p:txBody>
          <a:bodyPr/>
          <a:lstStyle>
            <a:extLst/>
          </a:lstStyle>
          <a:p>
            <a:fld id="{192FF151-228C-4A09-A4CD-7C891740F463}" type="datetimeFigureOut">
              <a:rPr lang="ar-IQ" smtClean="0"/>
              <a:pPr/>
              <a:t>29/05/1441</a:t>
            </a:fld>
            <a:endParaRPr lang="ar-IQ"/>
          </a:p>
        </p:txBody>
      </p:sp>
      <p:sp>
        <p:nvSpPr>
          <p:cNvPr id="6" name="Footer Placeholder 5"/>
          <p:cNvSpPr>
            <a:spLocks noGrp="1"/>
          </p:cNvSpPr>
          <p:nvPr>
            <p:ph type="ftr" sz="quarter" idx="11"/>
          </p:nvPr>
        </p:nvSpPr>
        <p:spPr>
          <a:xfrm>
            <a:off x="914400" y="55499"/>
            <a:ext cx="5562600" cy="365125"/>
          </a:xfrm>
        </p:spPr>
        <p:txBody>
          <a:bodyPr/>
          <a:lstStyle>
            <a:extLst/>
          </a:lstStyle>
          <a:p>
            <a:endParaRPr lang="ar-IQ"/>
          </a:p>
        </p:txBody>
      </p:sp>
      <p:sp>
        <p:nvSpPr>
          <p:cNvPr id="7" name="Slide Number Placeholder 6"/>
          <p:cNvSpPr>
            <a:spLocks noGrp="1"/>
          </p:cNvSpPr>
          <p:nvPr>
            <p:ph type="sldNum" sz="quarter" idx="12"/>
          </p:nvPr>
        </p:nvSpPr>
        <p:spPr>
          <a:xfrm>
            <a:off x="8610600" y="55499"/>
            <a:ext cx="457200" cy="365125"/>
          </a:xfrm>
        </p:spPr>
        <p:txBody>
          <a:bodyPr/>
          <a:lstStyle>
            <a:extLst/>
          </a:lstStyle>
          <a:p>
            <a:fld id="{C55364AA-3634-4E45-B00D-387EE64CFC89}" type="slidenum">
              <a:rPr lang="ar-IQ" smtClean="0"/>
              <a:pPr/>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Title Placeholder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192FF151-228C-4A09-A4CD-7C891740F463}" type="datetimeFigureOut">
              <a:rPr lang="ar-IQ" smtClean="0"/>
              <a:pPr/>
              <a:t>29/05/1441</a:t>
            </a:fld>
            <a:endParaRPr lang="ar-IQ"/>
          </a:p>
        </p:txBody>
      </p:sp>
      <p:sp>
        <p:nvSpPr>
          <p:cNvPr id="3" name="Footer Placeholder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ar-IQ"/>
          </a:p>
        </p:txBody>
      </p:sp>
      <p:sp>
        <p:nvSpPr>
          <p:cNvPr id="23" name="Slide Number Placeholder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C55364AA-3634-4E45-B00D-387EE64CFC89}" type="slidenum">
              <a:rPr lang="ar-IQ" smtClean="0"/>
              <a:pPr/>
              <a:t>‹#›</a:t>
            </a:fld>
            <a:endParaRPr lang="ar-IQ"/>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r" rtl="1"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r" rtl="1"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r" rtl="1"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r" rtl="1"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r" rtl="1"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r" rtl="1"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r" rtl="1"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r" rtl="1"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r" rtl="1"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418230" y="0"/>
            <a:ext cx="3725770" cy="6858024"/>
          </a:xfrm>
          <a:prstGeom prst="rect">
            <a:avLst/>
          </a:prstGeom>
        </p:spPr>
        <p:style>
          <a:lnRef idx="0">
            <a:schemeClr val="accent3"/>
          </a:lnRef>
          <a:fillRef idx="3">
            <a:schemeClr val="accent3"/>
          </a:fillRef>
          <a:effectRef idx="3">
            <a:schemeClr val="accent3"/>
          </a:effectRef>
          <a:fontRef idx="minor">
            <a:schemeClr val="lt1"/>
          </a:fontRef>
        </p:style>
        <p:txBody>
          <a:bodyPr rtlCol="1" anchor="ctr"/>
          <a:lstStyle/>
          <a:p>
            <a:pPr algn="ctr"/>
            <a:endParaRPr lang="ar-IQ"/>
          </a:p>
        </p:txBody>
      </p:sp>
      <p:grpSp>
        <p:nvGrpSpPr>
          <p:cNvPr id="6" name="Group 5"/>
          <p:cNvGrpSpPr/>
          <p:nvPr/>
        </p:nvGrpSpPr>
        <p:grpSpPr>
          <a:xfrm>
            <a:off x="642910" y="500042"/>
            <a:ext cx="7772400" cy="4721748"/>
            <a:chOff x="642910" y="500042"/>
            <a:chExt cx="7772400" cy="4721748"/>
          </a:xfrm>
        </p:grpSpPr>
        <p:sp>
          <p:nvSpPr>
            <p:cNvPr id="7" name="Title 1"/>
            <p:cNvSpPr txBox="1">
              <a:spLocks/>
            </p:cNvSpPr>
            <p:nvPr/>
          </p:nvSpPr>
          <p:spPr>
            <a:xfrm>
              <a:off x="642910" y="500042"/>
              <a:ext cx="7772400" cy="1470025"/>
            </a:xfrm>
            <a:prstGeom prst="rect">
              <a:avLst/>
            </a:prstGeom>
          </p:spPr>
          <p:style>
            <a:lnRef idx="0">
              <a:schemeClr val="accent4"/>
            </a:lnRef>
            <a:fillRef idx="3">
              <a:schemeClr val="accent4"/>
            </a:fillRef>
            <a:effectRef idx="3">
              <a:schemeClr val="accent4"/>
            </a:effectRef>
            <a:fontRef idx="minor">
              <a:schemeClr val="lt1"/>
            </a:fontRef>
          </p:style>
          <p:txBody>
            <a:bodyPr vert="horz" lIns="91440" tIns="45720" rIns="91440" bIns="45720" rtlCol="1" anchor="ctr">
              <a:normAutofit fontScale="77500" lnSpcReduction="20000"/>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IQ" sz="7200" b="1" i="0" u="none" strike="noStrike" kern="1200" cap="none" spc="0" normalizeH="0" baseline="0" noProof="0" dirty="0" smtClean="0">
                  <a:ln>
                    <a:noFill/>
                  </a:ln>
                  <a:solidFill>
                    <a:schemeClr val="lt1"/>
                  </a:solidFill>
                  <a:effectLst/>
                  <a:uLnTx/>
                  <a:uFillTx/>
                  <a:latin typeface="+mn-lt"/>
                  <a:ea typeface="+mn-ea"/>
                  <a:cs typeface="+mn-cs"/>
                </a:rPr>
                <a:t>مفهوم صناعة الضيافة</a:t>
              </a:r>
              <a:endParaRPr kumimoji="0" lang="ar-IQ" sz="7200" b="1" i="0" u="none" strike="noStrike" kern="1200" cap="none" spc="0" normalizeH="0" baseline="0" noProof="0" dirty="0">
                <a:ln>
                  <a:noFill/>
                </a:ln>
                <a:solidFill>
                  <a:schemeClr val="lt1"/>
                </a:solidFill>
                <a:effectLst/>
                <a:uLnTx/>
                <a:uFillTx/>
                <a:latin typeface="+mn-lt"/>
                <a:ea typeface="+mn-ea"/>
                <a:cs typeface="+mn-cs"/>
              </a:endParaRPr>
            </a:p>
          </p:txBody>
        </p:sp>
        <p:sp>
          <p:nvSpPr>
            <p:cNvPr id="8" name="Subtitle 2"/>
            <p:cNvSpPr txBox="1">
              <a:spLocks/>
            </p:cNvSpPr>
            <p:nvPr/>
          </p:nvSpPr>
          <p:spPr>
            <a:xfrm>
              <a:off x="1328710" y="4293096"/>
              <a:ext cx="6400800" cy="928694"/>
            </a:xfrm>
            <a:prstGeom prst="rect">
              <a:avLst/>
            </a:prstGeom>
          </p:spPr>
          <p:txBody>
            <a:bodyPr vert="horz" lIns="91440" tIns="45720" rIns="91440" bIns="45720" rtlCol="1">
              <a:normAutofit fontScale="77500" lnSpcReduction="20000"/>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marR="0" lvl="0" indent="0" algn="ctr" defTabSz="914400" rtl="1" eaLnBrk="1" fontAlgn="auto" latinLnBrk="0" hangingPunct="1">
                <a:lnSpc>
                  <a:spcPct val="100000"/>
                </a:lnSpc>
                <a:spcBef>
                  <a:spcPct val="20000"/>
                </a:spcBef>
                <a:spcAft>
                  <a:spcPts val="0"/>
                </a:spcAft>
                <a:buClrTx/>
                <a:buSzTx/>
                <a:buFont typeface="Arial" pitchFamily="34" charset="0"/>
                <a:buNone/>
                <a:tabLst/>
                <a:defRPr/>
              </a:pPr>
              <a:r>
                <a:rPr kumimoji="0" lang="ar-IQ" sz="4400" b="1" i="0" u="none" strike="noStrike" kern="1200" cap="none" spc="50" normalizeH="0" baseline="0" noProof="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n-lt"/>
                  <a:ea typeface="+mn-ea"/>
                  <a:cs typeface="+mn-cs"/>
                </a:rPr>
                <a:t>م.م. </a:t>
              </a:r>
              <a:r>
                <a:rPr kumimoji="0" lang="ar-IQ" sz="4400" b="1" i="0" u="none" strike="noStrike" kern="1200" cap="none" spc="50" normalizeH="0" baseline="0" noProof="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n-lt"/>
                  <a:ea typeface="+mn-ea"/>
                  <a:cs typeface="+mn-cs"/>
                </a:rPr>
                <a:t>رؤى طارق كمال التكمةجي</a:t>
              </a:r>
              <a:endParaRPr kumimoji="0" lang="ar-IQ" sz="4400" b="1" i="0" u="none" strike="noStrike" kern="1200" cap="none" spc="50" normalizeH="0" baseline="0" noProof="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n-lt"/>
                <a:ea typeface="+mn-ea"/>
                <a:cs typeface="+mn-cs"/>
              </a:endParaRPr>
            </a:p>
          </p:txBody>
        </p:sp>
      </p:gr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85720" y="214290"/>
            <a:ext cx="8643998" cy="1200329"/>
          </a:xfrm>
          <a:prstGeom prst="rect">
            <a:avLst/>
          </a:prstGeom>
        </p:spPr>
        <p:style>
          <a:lnRef idx="0">
            <a:schemeClr val="accent2"/>
          </a:lnRef>
          <a:fillRef idx="3">
            <a:schemeClr val="accent2"/>
          </a:fillRef>
          <a:effectRef idx="3">
            <a:schemeClr val="accent2"/>
          </a:effectRef>
          <a:fontRef idx="minor">
            <a:schemeClr val="lt1"/>
          </a:fontRef>
        </p:style>
        <p:txBody>
          <a:bodyPr wrap="square">
            <a:spAutoFit/>
          </a:bodyPr>
          <a:lstStyle/>
          <a:p>
            <a:pPr algn="ctr"/>
            <a:r>
              <a:rPr lang="ar-IQ" sz="3600" b="1" dirty="0" smtClean="0"/>
              <a:t>مفهوم صناعة الضيافة </a:t>
            </a:r>
          </a:p>
          <a:p>
            <a:pPr algn="ctr"/>
            <a:r>
              <a:rPr lang="en-US" sz="3600" b="1" dirty="0" smtClean="0"/>
              <a:t>The concept of Hospitality industry</a:t>
            </a:r>
            <a:r>
              <a:rPr lang="en-US" sz="3600" dirty="0" smtClean="0"/>
              <a:t> </a:t>
            </a:r>
            <a:endParaRPr lang="ar-IQ" sz="3600" b="1" dirty="0"/>
          </a:p>
        </p:txBody>
      </p:sp>
      <p:sp>
        <p:nvSpPr>
          <p:cNvPr id="5" name="Content Placeholder 2"/>
          <p:cNvSpPr>
            <a:spLocks noGrp="1"/>
          </p:cNvSpPr>
          <p:nvPr>
            <p:ph idx="1"/>
          </p:nvPr>
        </p:nvSpPr>
        <p:spPr>
          <a:xfrm>
            <a:off x="214282" y="1600200"/>
            <a:ext cx="8643998" cy="4525963"/>
          </a:xfrm>
        </p:spPr>
        <p:txBody>
          <a:bodyPr>
            <a:normAutofit fontScale="55000" lnSpcReduction="20000"/>
          </a:bodyPr>
          <a:lstStyle/>
          <a:p>
            <a:pPr lvl="0"/>
            <a:r>
              <a:rPr lang="ar-IQ" b="1" dirty="0" smtClean="0">
                <a:solidFill>
                  <a:srgbClr val="C00000"/>
                </a:solidFill>
              </a:rPr>
              <a:t>السفر </a:t>
            </a:r>
            <a:r>
              <a:rPr lang="en-US" b="1" dirty="0" smtClean="0">
                <a:solidFill>
                  <a:srgbClr val="C00000"/>
                </a:solidFill>
              </a:rPr>
              <a:t>Travel</a:t>
            </a:r>
            <a:r>
              <a:rPr lang="ar-IQ" b="1" dirty="0" smtClean="0">
                <a:solidFill>
                  <a:srgbClr val="C00000"/>
                </a:solidFill>
              </a:rPr>
              <a:t> </a:t>
            </a:r>
            <a:r>
              <a:rPr lang="ar-IQ" b="1" dirty="0" smtClean="0"/>
              <a:t>: إن الناس يسافرون لأغراض عديدة مثل: التجارة، الزيارة، حضور المؤتمرات، العلاج، وغيرها من الأسباب. ومن منطلق مفهوم الضيافة هناك أناس يستقبلون المسافرين ويقدمون لهم الخدمات والذين يمثلون مجتمعاتهم لإعطاء إنطباع جيد، وتوفير الراحة والعناية للمسافرين. كما وأن وسائل النقل المتطورة كالطائرات والبواخر والقطارت توفر الخدمات الراقية التي تلبي رغبات المسافرين والتنافس من حيث الخدمة الجيدة والتعامل الجيد والجو المريح للمسافرين.</a:t>
            </a:r>
            <a:endParaRPr lang="en-US" b="1" dirty="0" smtClean="0"/>
          </a:p>
          <a:p>
            <a:pPr lvl="0"/>
            <a:r>
              <a:rPr lang="ar-IQ" b="1" dirty="0" smtClean="0">
                <a:solidFill>
                  <a:srgbClr val="C00000"/>
                </a:solidFill>
              </a:rPr>
              <a:t>الإقامة </a:t>
            </a:r>
            <a:r>
              <a:rPr lang="en-US" b="1" dirty="0" smtClean="0">
                <a:solidFill>
                  <a:srgbClr val="C00000"/>
                </a:solidFill>
              </a:rPr>
              <a:t>Lodging</a:t>
            </a:r>
            <a:r>
              <a:rPr lang="ar-IQ" b="1" dirty="0" smtClean="0"/>
              <a:t> : تشمل الفنادق، الموتيلات، الشقق المفروشة والمنتجعات. وتتميّز المؤسسات الفندقية بكثافة رأس المال المستثمر، وكثافة عنصر العمل. ومن الجدير بالذكر أن المؤسسات الفندقية تتنافس بقوة لتقديم الخدمة الجيدة للضيوف، بل والإبتكار في الخدمات المقدمة، فضلاً عن العمل الجاد على تلبية وإشباع رغبات وإحتياجات الضيوف. </a:t>
            </a:r>
            <a:endParaRPr lang="en-US" b="1" dirty="0" smtClean="0"/>
          </a:p>
          <a:p>
            <a:pPr lvl="0"/>
            <a:r>
              <a:rPr lang="ar-IQ" b="1" dirty="0" smtClean="0"/>
              <a:t>ا</a:t>
            </a:r>
            <a:r>
              <a:rPr lang="ar-IQ" b="1" dirty="0" smtClean="0">
                <a:solidFill>
                  <a:srgbClr val="C00000"/>
                </a:solidFill>
              </a:rPr>
              <a:t>لمطاعم </a:t>
            </a:r>
            <a:r>
              <a:rPr lang="en-US" b="1" dirty="0" err="1" smtClean="0">
                <a:solidFill>
                  <a:srgbClr val="C00000"/>
                </a:solidFill>
              </a:rPr>
              <a:t>Restaurantes</a:t>
            </a:r>
            <a:r>
              <a:rPr lang="ar-IQ" b="1" dirty="0" smtClean="0">
                <a:solidFill>
                  <a:srgbClr val="C00000"/>
                </a:solidFill>
              </a:rPr>
              <a:t> </a:t>
            </a:r>
            <a:r>
              <a:rPr lang="ar-IQ" b="1" dirty="0" smtClean="0"/>
              <a:t>: يمثل أماكن تقديم الأطعمة والمشروبات بإختلاف التصنيفات وأماكنها، كما وإنها تشكل جزءاً كبيراً من صناعة الضيافة. </a:t>
            </a:r>
            <a:endParaRPr lang="en-US" b="1" dirty="0" smtClean="0"/>
          </a:p>
          <a:p>
            <a:pPr lvl="0"/>
            <a:r>
              <a:rPr lang="ar-IQ" b="1" dirty="0" smtClean="0">
                <a:solidFill>
                  <a:srgbClr val="C00000"/>
                </a:solidFill>
              </a:rPr>
              <a:t>خدمة التغذية </a:t>
            </a:r>
            <a:r>
              <a:rPr lang="en-US" b="1" dirty="0" smtClean="0">
                <a:solidFill>
                  <a:srgbClr val="C00000"/>
                </a:solidFill>
              </a:rPr>
              <a:t>Foodservice</a:t>
            </a:r>
            <a:r>
              <a:rPr lang="ar-IQ" b="1" dirty="0" smtClean="0"/>
              <a:t> : لا تقتصر خدمات الأغذية على المطاعم والفنادق فقط، بل تشمل خدمة الأغذية في شركات الطيران، المدارس والجامعات، القواعد العسكرية، المستشفيات، دور الرعاية الصحية، الشركات والمصانع. </a:t>
            </a:r>
            <a:endParaRPr lang="en-US" b="1" dirty="0" smtClean="0"/>
          </a:p>
          <a:p>
            <a:r>
              <a:rPr lang="ar-IQ" b="1" dirty="0" smtClean="0">
                <a:solidFill>
                  <a:srgbClr val="C00000"/>
                </a:solidFill>
              </a:rPr>
              <a:t>الترفيه </a:t>
            </a:r>
            <a:r>
              <a:rPr lang="en-US" b="1" dirty="0" smtClean="0">
                <a:solidFill>
                  <a:srgbClr val="C00000"/>
                </a:solidFill>
              </a:rPr>
              <a:t>Entertainment</a:t>
            </a:r>
            <a:r>
              <a:rPr lang="ar-IQ" b="1" dirty="0" smtClean="0">
                <a:solidFill>
                  <a:srgbClr val="C00000"/>
                </a:solidFill>
              </a:rPr>
              <a:t> </a:t>
            </a:r>
            <a:r>
              <a:rPr lang="ar-IQ" b="1" dirty="0" smtClean="0"/>
              <a:t>: وهي الأماكن التي يقصدها المسافرين للترفيه عن أنفسهم، مثل الحدائق، ملاهي الأطفال، صالات الألعاب، الملاعب الرياضية، المسارح ودور السينما.</a:t>
            </a:r>
            <a:endParaRPr lang="ar-IQ" b="1" dirty="0"/>
          </a:p>
        </p:txBody>
      </p:sp>
    </p:spTree>
    <p:extLst>
      <p:ext uri="{BB962C8B-B14F-4D97-AF65-F5344CB8AC3E}">
        <p14:creationId xmlns:p14="http://schemas.microsoft.com/office/powerpoint/2010/main" val="40041133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randombar(horizont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randombar(horizontal)">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randombar(horizontal)">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randombar(horizontal)">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randombar(horizontal)">
                                      <p:cBhvr>
                                        <p:cTn id="27"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85720" y="214290"/>
            <a:ext cx="8643998" cy="1200329"/>
          </a:xfrm>
          <a:prstGeom prst="rect">
            <a:avLst/>
          </a:prstGeom>
        </p:spPr>
        <p:style>
          <a:lnRef idx="0">
            <a:schemeClr val="accent2"/>
          </a:lnRef>
          <a:fillRef idx="3">
            <a:schemeClr val="accent2"/>
          </a:fillRef>
          <a:effectRef idx="3">
            <a:schemeClr val="accent2"/>
          </a:effectRef>
          <a:fontRef idx="minor">
            <a:schemeClr val="lt1"/>
          </a:fontRef>
        </p:style>
        <p:txBody>
          <a:bodyPr wrap="square">
            <a:spAutoFit/>
          </a:bodyPr>
          <a:lstStyle/>
          <a:p>
            <a:pPr algn="ctr"/>
            <a:r>
              <a:rPr lang="ar-IQ" sz="3600" b="1" dirty="0" smtClean="0"/>
              <a:t>مفهوم الضيافة</a:t>
            </a:r>
          </a:p>
          <a:p>
            <a:pPr algn="ctr"/>
            <a:r>
              <a:rPr lang="ar-IQ" sz="3600" b="1" dirty="0" smtClean="0"/>
              <a:t> </a:t>
            </a:r>
            <a:r>
              <a:rPr lang="en-US" sz="3600" b="1" dirty="0" smtClean="0"/>
              <a:t>The concept of Hospitality</a:t>
            </a:r>
            <a:endParaRPr lang="ar-IQ" sz="3600" b="1" dirty="0"/>
          </a:p>
        </p:txBody>
      </p:sp>
      <p:sp>
        <p:nvSpPr>
          <p:cNvPr id="5" name="Rectangle 4"/>
          <p:cNvSpPr/>
          <p:nvPr/>
        </p:nvSpPr>
        <p:spPr>
          <a:xfrm>
            <a:off x="285720" y="1857364"/>
            <a:ext cx="8501090" cy="4524315"/>
          </a:xfrm>
          <a:prstGeom prst="rect">
            <a:avLst/>
          </a:prstGeom>
        </p:spPr>
        <p:txBody>
          <a:bodyPr wrap="square">
            <a:spAutoFit/>
          </a:bodyPr>
          <a:lstStyle/>
          <a:p>
            <a:pPr algn="just"/>
            <a:r>
              <a:rPr lang="ar-IQ" sz="3200" b="1" dirty="0" smtClean="0"/>
              <a:t>عملية إستقبال الزوار أو الضيوف والأجانب والترويح عنهم مع منحهم الحرية بالمودة، وتقديم خدمات الطعام والشراب والخدمات الأخرى</a:t>
            </a:r>
            <a:r>
              <a:rPr lang="ar-IQ" sz="3200" b="1" dirty="0" smtClean="0"/>
              <a:t>. </a:t>
            </a:r>
            <a:r>
              <a:rPr lang="ar-IQ" sz="3200" b="1" dirty="0">
                <a:solidFill>
                  <a:prstClr val="white"/>
                </a:solidFill>
              </a:rPr>
              <a:t>كلّ الأنشطة التي توفر وتلبي طلبات ما يحتاج إليه المسافر من إقامة تتميز بالراحة والأمان وتقدّم له خدمات الأغذية والمشروبات والترفيه وتجعله يشعر بأنه لا زال بين عشيرته ووطنه وأصدقائه وهذا منذ وصوله، وأثناء إقامته، وحتى مغادرته</a:t>
            </a:r>
            <a:endParaRPr lang="ar-IQ" sz="3200" b="1" dirty="0"/>
          </a:p>
        </p:txBody>
      </p:sp>
    </p:spTree>
    <p:extLst>
      <p:ext uri="{BB962C8B-B14F-4D97-AF65-F5344CB8AC3E}">
        <p14:creationId xmlns:p14="http://schemas.microsoft.com/office/powerpoint/2010/main" val="390249065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612</TotalTime>
  <Words>294</Words>
  <Application>Microsoft Office PowerPoint</Application>
  <PresentationFormat>On-screen Show (4:3)</PresentationFormat>
  <Paragraphs>12</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Metro</vt:lpstr>
      <vt:lpstr>PowerPoint Presentation</vt:lpstr>
      <vt:lpstr>PowerPoint Presentation</vt:lpstr>
      <vt:lpstr>PowerPoint Presentation</vt:lpstr>
    </vt:vector>
  </TitlesOfParts>
  <Company>Grizli777</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Lenovo</dc:creator>
  <cp:lastModifiedBy>Ruaa</cp:lastModifiedBy>
  <cp:revision>53</cp:revision>
  <dcterms:created xsi:type="dcterms:W3CDTF">2013-09-16T15:50:27Z</dcterms:created>
  <dcterms:modified xsi:type="dcterms:W3CDTF">2020-01-24T17:26:09Z</dcterms:modified>
</cp:coreProperties>
</file>