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1" r:id="rId3"/>
    <p:sldId id="262" r:id="rId4"/>
    <p:sldId id="263" r:id="rId5"/>
    <p:sldId id="264" r:id="rId6"/>
    <p:sldId id="265" r:id="rId7"/>
    <p:sldId id="266" r:id="rId8"/>
    <p:sldId id="267"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5364AA-3634-4E45-B00D-387EE64CFC89}" type="slidenum">
              <a:rPr lang="ar-IQ" smtClean="0"/>
              <a:pPr/>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55364AA-3634-4E45-B00D-387EE64CFC8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92FF151-228C-4A09-A4CD-7C891740F463}" type="datetimeFigureOut">
              <a:rPr lang="ar-IQ" smtClean="0"/>
              <a:pPr/>
              <a:t>29/05/1441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55364AA-3634-4E45-B00D-387EE64CFC8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42910" y="1412776"/>
            <a:ext cx="7772400" cy="4745118"/>
            <a:chOff x="642910" y="1412776"/>
            <a:chExt cx="7772400" cy="4745118"/>
          </a:xfrm>
        </p:grpSpPr>
        <p:sp>
          <p:nvSpPr>
            <p:cNvPr id="7" name="Title 1"/>
            <p:cNvSpPr txBox="1">
              <a:spLocks/>
            </p:cNvSpPr>
            <p:nvPr/>
          </p:nvSpPr>
          <p:spPr>
            <a:xfrm>
              <a:off x="642910" y="1412776"/>
              <a:ext cx="7772400" cy="1470025"/>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IQ" sz="7200" b="1" i="0" u="none" strike="noStrike" kern="1200" cap="none" spc="0" normalizeH="0" baseline="0" noProof="0" smtClean="0">
                  <a:ln>
                    <a:noFill/>
                  </a:ln>
                  <a:solidFill>
                    <a:schemeClr val="lt1"/>
                  </a:solidFill>
                  <a:effectLst/>
                  <a:uLnTx/>
                  <a:uFillTx/>
                  <a:latin typeface="+mn-lt"/>
                  <a:ea typeface="+mn-ea"/>
                  <a:cs typeface="+mn-cs"/>
                </a:rPr>
                <a:t>نشأة صناعة</a:t>
              </a:r>
              <a:r>
                <a:rPr kumimoji="0" lang="ar-IQ" sz="7200" b="1" i="0" u="none" strike="noStrike" kern="1200" cap="none" spc="0" normalizeH="0" noProof="0" smtClean="0">
                  <a:ln>
                    <a:noFill/>
                  </a:ln>
                  <a:solidFill>
                    <a:schemeClr val="lt1"/>
                  </a:solidFill>
                  <a:effectLst/>
                  <a:uLnTx/>
                  <a:uFillTx/>
                  <a:latin typeface="+mn-lt"/>
                  <a:ea typeface="+mn-ea"/>
                  <a:cs typeface="+mn-cs"/>
                </a:rPr>
                <a:t> </a:t>
              </a:r>
              <a:r>
                <a:rPr kumimoji="0" lang="ar-IQ" sz="7200" b="1" i="0" u="none" strike="noStrike" kern="1200" cap="none" spc="0" normalizeH="0" baseline="0" noProof="0" smtClean="0">
                  <a:ln>
                    <a:noFill/>
                  </a:ln>
                  <a:solidFill>
                    <a:schemeClr val="lt1"/>
                  </a:solidFill>
                  <a:effectLst/>
                  <a:uLnTx/>
                  <a:uFillTx/>
                  <a:latin typeface="+mn-lt"/>
                  <a:ea typeface="+mn-ea"/>
                  <a:cs typeface="+mn-cs"/>
                </a:rPr>
                <a:t>الضيافة</a:t>
              </a:r>
              <a:endParaRPr kumimoji="0" lang="ar-IQ" sz="7200" b="1" i="0" u="none" strike="noStrike" kern="1200" cap="none" spc="0" normalizeH="0" baseline="0" noProof="0" dirty="0">
                <a:ln>
                  <a:noFill/>
                </a:ln>
                <a:solidFill>
                  <a:schemeClr val="lt1"/>
                </a:solidFill>
                <a:effectLst/>
                <a:uLnTx/>
                <a:uFillTx/>
                <a:latin typeface="+mn-lt"/>
                <a:ea typeface="+mn-ea"/>
                <a:cs typeface="+mn-cs"/>
              </a:endParaRPr>
            </a:p>
          </p:txBody>
        </p:sp>
        <p:sp>
          <p:nvSpPr>
            <p:cNvPr id="8" name="Subtitle 2"/>
            <p:cNvSpPr txBox="1">
              <a:spLocks/>
            </p:cNvSpPr>
            <p:nvPr/>
          </p:nvSpPr>
          <p:spPr>
            <a:xfrm>
              <a:off x="1328710" y="5229200"/>
              <a:ext cx="6400800" cy="928694"/>
            </a:xfrm>
            <a:prstGeom prst="rect">
              <a:avLst/>
            </a:prstGeom>
          </p:spPr>
          <p:txBody>
            <a:bodyPr vert="horz" lIns="91440" tIns="45720" rIns="91440" bIns="45720" rtlCol="1">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IQ" sz="44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م.م. رؤى طارق كمال التكمةجي</a:t>
              </a:r>
              <a:endParaRPr kumimoji="0" lang="ar-IQ" sz="4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ncrypted-tbn2.gstatic.com/images?q=tbn:ANd9GcQKlb8IHWb7s0l1TNRJt0LsJxH62CMFpPyf3WFUjUyGd2DL20g6Mw"/>
          <p:cNvPicPr>
            <a:picLocks noChangeAspect="1" noChangeArrowheads="1"/>
          </p:cNvPicPr>
          <p:nvPr/>
        </p:nvPicPr>
        <p:blipFill>
          <a:blip r:embed="rId2"/>
          <a:srcRect/>
          <a:stretch>
            <a:fillRect/>
          </a:stretch>
        </p:blipFill>
        <p:spPr bwMode="auto">
          <a:xfrm>
            <a:off x="0" y="2510393"/>
            <a:ext cx="9144000" cy="4347607"/>
          </a:xfrm>
          <a:prstGeom prst="rect">
            <a:avLst/>
          </a:prstGeom>
          <a:noFill/>
        </p:spPr>
      </p:pic>
      <p:sp>
        <p:nvSpPr>
          <p:cNvPr id="4" name="Rectangle 3"/>
          <p:cNvSpPr/>
          <p:nvPr/>
        </p:nvSpPr>
        <p:spPr>
          <a:xfrm>
            <a:off x="4929190" y="214290"/>
            <a:ext cx="4017445" cy="1200329"/>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pPr algn="ctr"/>
            <a:r>
              <a:rPr lang="ar-IQ" sz="3600" b="1" dirty="0" smtClean="0">
                <a:solidFill>
                  <a:srgbClr val="FFFF66"/>
                </a:solidFill>
              </a:rPr>
              <a:t>الضيافة في الإمبراطورية </a:t>
            </a:r>
          </a:p>
          <a:p>
            <a:pPr algn="ctr"/>
            <a:r>
              <a:rPr lang="ar-IQ" sz="3600" b="1" dirty="0" smtClean="0">
                <a:solidFill>
                  <a:srgbClr val="FFFF66"/>
                </a:solidFill>
              </a:rPr>
              <a:t>المصرية القديمة </a:t>
            </a:r>
            <a:endParaRPr lang="ar-IQ" sz="3600" b="1" dirty="0">
              <a:solidFill>
                <a:srgbClr val="FFFF66"/>
              </a:solidFill>
            </a:endParaRPr>
          </a:p>
        </p:txBody>
      </p:sp>
      <p:sp>
        <p:nvSpPr>
          <p:cNvPr id="5" name="Rectangle 4"/>
          <p:cNvSpPr/>
          <p:nvPr/>
        </p:nvSpPr>
        <p:spPr>
          <a:xfrm>
            <a:off x="0" y="285728"/>
            <a:ext cx="4071966" cy="830997"/>
          </a:xfrm>
          <a:prstGeom prst="rect">
            <a:avLst/>
          </a:prstGeom>
        </p:spPr>
        <p:txBody>
          <a:bodyPr wrap="square">
            <a:spAutoFit/>
          </a:bodyPr>
          <a:lstStyle/>
          <a:p>
            <a:pPr algn="ctr"/>
            <a:r>
              <a:rPr lang="ar-IQ" sz="2400" b="1" dirty="0" smtClean="0"/>
              <a:t>شيدت مشاريع خدمات الضيافة </a:t>
            </a:r>
          </a:p>
          <a:p>
            <a:pPr algn="ctr"/>
            <a:r>
              <a:rPr lang="ar-IQ" sz="2400" b="1" dirty="0" smtClean="0"/>
              <a:t>الفترة 3200 ق.م. وحتى 476 ب.م</a:t>
            </a:r>
            <a:endParaRPr lang="ar-IQ" sz="2400" b="1" dirty="0"/>
          </a:p>
        </p:txBody>
      </p:sp>
      <p:sp>
        <p:nvSpPr>
          <p:cNvPr id="6" name="Rectangle 5"/>
          <p:cNvSpPr/>
          <p:nvPr/>
        </p:nvSpPr>
        <p:spPr>
          <a:xfrm>
            <a:off x="285720" y="1502150"/>
            <a:ext cx="8501122"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ar-IQ" sz="3200" b="1" dirty="0" smtClean="0"/>
              <a:t>كانت على صورة </a:t>
            </a:r>
            <a:r>
              <a:rPr lang="ar-IQ" sz="3200" b="1" dirty="0" smtClean="0">
                <a:solidFill>
                  <a:srgbClr val="FF0000"/>
                </a:solidFill>
              </a:rPr>
              <a:t>خانات</a:t>
            </a:r>
            <a:r>
              <a:rPr lang="ar-IQ" sz="3200" b="1" dirty="0" smtClean="0"/>
              <a:t> أو </a:t>
            </a:r>
            <a:r>
              <a:rPr lang="ar-IQ" sz="3200" b="1" dirty="0" smtClean="0">
                <a:solidFill>
                  <a:srgbClr val="FF0000"/>
                </a:solidFill>
              </a:rPr>
              <a:t>نزل</a:t>
            </a:r>
            <a:r>
              <a:rPr lang="ar-IQ" sz="3200" b="1" dirty="0" smtClean="0"/>
              <a:t> مع </a:t>
            </a:r>
            <a:r>
              <a:rPr lang="ar-IQ" sz="3200" b="1" dirty="0" smtClean="0">
                <a:solidFill>
                  <a:srgbClr val="0000FF"/>
                </a:solidFill>
              </a:rPr>
              <a:t>توفير الحراس لحماية المسافرين </a:t>
            </a:r>
            <a:r>
              <a:rPr lang="ar-IQ" sz="3200" b="1" dirty="0" smtClean="0"/>
              <a:t>الضيوف </a:t>
            </a:r>
            <a:r>
              <a:rPr lang="ar-IQ" sz="3200" b="1" dirty="0" smtClean="0">
                <a:solidFill>
                  <a:srgbClr val="0000FF"/>
                </a:solidFill>
              </a:rPr>
              <a:t>وتأمين</a:t>
            </a:r>
            <a:r>
              <a:rPr lang="ar-IQ" sz="3200" b="1" dirty="0" smtClean="0"/>
              <a:t> </a:t>
            </a:r>
            <a:r>
              <a:rPr lang="ar-IQ" sz="3200" b="1" dirty="0" smtClean="0">
                <a:solidFill>
                  <a:srgbClr val="0000FF"/>
                </a:solidFill>
              </a:rPr>
              <a:t>طرقهم</a:t>
            </a:r>
            <a:r>
              <a:rPr lang="ar-IQ" sz="3200" b="1" dirty="0" smtClean="0"/>
              <a:t>، فضلاً عن </a:t>
            </a:r>
            <a:r>
              <a:rPr lang="ar-IQ" sz="3200" b="1" dirty="0" smtClean="0">
                <a:solidFill>
                  <a:srgbClr val="0000FF"/>
                </a:solidFill>
              </a:rPr>
              <a:t>حراسة القوافل التجارية من قطاع الطرق واللصوص</a:t>
            </a:r>
            <a:r>
              <a:rPr lang="ar-IQ" sz="3200" b="1" dirty="0" smtClean="0"/>
              <a:t>.</a:t>
            </a:r>
            <a:endParaRPr lang="ar-IQ" sz="3200" b="1" dirty="0"/>
          </a:p>
        </p:txBody>
      </p:sp>
    </p:spTree>
    <p:extLst>
      <p:ext uri="{BB962C8B-B14F-4D97-AF65-F5344CB8AC3E}">
        <p14:creationId xmlns:p14="http://schemas.microsoft.com/office/powerpoint/2010/main" val="3801498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91267" y="285728"/>
            <a:ext cx="3137462" cy="1200329"/>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pPr algn="ctr"/>
            <a:r>
              <a:rPr lang="ar-IQ" sz="3600" b="1" dirty="0" smtClean="0">
                <a:solidFill>
                  <a:srgbClr val="FFFF66"/>
                </a:solidFill>
              </a:rPr>
              <a:t>الضيافة عند</a:t>
            </a:r>
          </a:p>
          <a:p>
            <a:pPr algn="ctr"/>
            <a:r>
              <a:rPr lang="ar-IQ" sz="3600" b="1" dirty="0" smtClean="0">
                <a:solidFill>
                  <a:srgbClr val="FFFF66"/>
                </a:solidFill>
              </a:rPr>
              <a:t>الأغريقيون القدامى </a:t>
            </a:r>
            <a:endParaRPr lang="ar-IQ" sz="3600" b="1" dirty="0">
              <a:solidFill>
                <a:srgbClr val="FFFF66"/>
              </a:solidFill>
            </a:endParaRPr>
          </a:p>
        </p:txBody>
      </p:sp>
      <p:sp>
        <p:nvSpPr>
          <p:cNvPr id="6" name="Rectangle 5"/>
          <p:cNvSpPr/>
          <p:nvPr/>
        </p:nvSpPr>
        <p:spPr>
          <a:xfrm>
            <a:off x="285720" y="214290"/>
            <a:ext cx="5429288" cy="1569660"/>
          </a:xfrm>
          <a:prstGeom prst="rect">
            <a:avLst/>
          </a:prstGeom>
        </p:spPr>
        <p:txBody>
          <a:bodyPr wrap="square">
            <a:spAutoFit/>
          </a:bodyPr>
          <a:lstStyle/>
          <a:p>
            <a:r>
              <a:rPr lang="ar-IQ" sz="3200" b="1" dirty="0" smtClean="0"/>
              <a:t>إعتمدت الضيافة الأغريقية القديمة على </a:t>
            </a:r>
            <a:r>
              <a:rPr lang="ar-IQ" sz="3200" b="1" dirty="0" smtClean="0">
                <a:solidFill>
                  <a:srgbClr val="0000FF"/>
                </a:solidFill>
              </a:rPr>
              <a:t>توفير إحتياجات المسافرين والعابرين والوافدين الى البلدة من المأوى والمأكل</a:t>
            </a:r>
            <a:r>
              <a:rPr lang="ar-IQ" sz="3200" b="1" dirty="0" smtClean="0"/>
              <a:t>.</a:t>
            </a:r>
            <a:endParaRPr lang="ar-IQ" sz="3200" b="1" dirty="0"/>
          </a:p>
        </p:txBody>
      </p:sp>
      <p:grpSp>
        <p:nvGrpSpPr>
          <p:cNvPr id="9" name="Group 8"/>
          <p:cNvGrpSpPr/>
          <p:nvPr/>
        </p:nvGrpSpPr>
        <p:grpSpPr>
          <a:xfrm>
            <a:off x="214282" y="2129845"/>
            <a:ext cx="8643998" cy="4688086"/>
            <a:chOff x="214282" y="2129845"/>
            <a:chExt cx="8643998" cy="4688086"/>
          </a:xfrm>
        </p:grpSpPr>
        <p:sp>
          <p:nvSpPr>
            <p:cNvPr id="7" name="Rectangle 6"/>
            <p:cNvSpPr/>
            <p:nvPr/>
          </p:nvSpPr>
          <p:spPr>
            <a:xfrm>
              <a:off x="4572000" y="2129845"/>
              <a:ext cx="4216219" cy="584775"/>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ar-IQ" sz="3200" b="1" dirty="0" smtClean="0"/>
                <a:t>إتساع الإمبراطورية الأغريقية </a:t>
              </a:r>
              <a:endParaRPr lang="ar-IQ" sz="3200" b="1" dirty="0"/>
            </a:p>
          </p:txBody>
        </p:sp>
        <p:sp>
          <p:nvSpPr>
            <p:cNvPr id="8" name="Rectangle 7"/>
            <p:cNvSpPr/>
            <p:nvPr/>
          </p:nvSpPr>
          <p:spPr>
            <a:xfrm>
              <a:off x="214282" y="2786058"/>
              <a:ext cx="8643998" cy="4031873"/>
            </a:xfrm>
            <a:prstGeom prst="rect">
              <a:avLst/>
            </a:prstGeom>
            <a:solidFill>
              <a:srgbClr val="FFFF66"/>
            </a:solidFill>
          </p:spPr>
          <p:txBody>
            <a:bodyPr wrap="square">
              <a:spAutoFit/>
            </a:bodyPr>
            <a:lstStyle/>
            <a:p>
              <a:r>
                <a:rPr lang="ar-IQ" sz="3200" b="1" dirty="0" smtClean="0">
                  <a:solidFill>
                    <a:srgbClr val="0000FF"/>
                  </a:solidFill>
                </a:rPr>
                <a:t>أنشأت بعض أماكن الضيافة المدفوعة الأجر</a:t>
              </a:r>
              <a:r>
                <a:rPr lang="ar-IQ" sz="3200" b="1" dirty="0" smtClean="0"/>
                <a:t>، وكانت تقع </a:t>
              </a:r>
              <a:r>
                <a:rPr lang="ar-IQ" sz="3200" b="1" dirty="0" smtClean="0">
                  <a:solidFill>
                    <a:srgbClr val="C00000"/>
                  </a:solidFill>
                </a:rPr>
                <a:t>بالقرب من المعابد الكبيرة والأماكن المقدسة </a:t>
              </a:r>
              <a:r>
                <a:rPr lang="ar-IQ" sz="3200" b="1" dirty="0" smtClean="0"/>
                <a:t>لغرض إقامة الوافدين </a:t>
              </a:r>
              <a:r>
                <a:rPr lang="ar-IQ" sz="3200" b="1" dirty="0" smtClean="0">
                  <a:solidFill>
                    <a:srgbClr val="C00000"/>
                  </a:solidFill>
                </a:rPr>
                <a:t>للتعبد</a:t>
              </a:r>
              <a:r>
                <a:rPr lang="ar-IQ" sz="3200" b="1" dirty="0" smtClean="0"/>
                <a:t>. </a:t>
              </a:r>
            </a:p>
            <a:p>
              <a:r>
                <a:rPr lang="ar-IQ" sz="3200" b="1" dirty="0" smtClean="0"/>
                <a:t>وكانت أماكن الضيافة تلك </a:t>
              </a:r>
              <a:r>
                <a:rPr lang="ar-IQ" sz="3200" b="1" dirty="0" smtClean="0">
                  <a:solidFill>
                    <a:srgbClr val="C00000"/>
                  </a:solidFill>
                </a:rPr>
                <a:t>تقتصر على الأغنياء والميسورين نتيجة لإرتفاع تكلفة الإقامة بها</a:t>
              </a:r>
              <a:r>
                <a:rPr lang="ar-IQ" sz="3200" b="1" dirty="0" smtClean="0"/>
                <a:t>. وأما </a:t>
              </a:r>
              <a:r>
                <a:rPr lang="ar-IQ" sz="3200" b="1" dirty="0" smtClean="0">
                  <a:solidFill>
                    <a:srgbClr val="660066"/>
                  </a:solidFill>
                </a:rPr>
                <a:t>الفقراء</a:t>
              </a:r>
              <a:r>
                <a:rPr lang="ar-IQ" sz="3200" b="1" dirty="0" smtClean="0"/>
                <a:t> الذي يرغبون بزيارة الأماكن الدينية والتعبد، </a:t>
              </a:r>
              <a:r>
                <a:rPr lang="ar-IQ" sz="3200" b="1" dirty="0" smtClean="0">
                  <a:solidFill>
                    <a:srgbClr val="660066"/>
                  </a:solidFill>
                </a:rPr>
                <a:t>فكانوا يقيمون في مجموعة من الخيام التي تقع بالقرب من المعابد</a:t>
              </a:r>
              <a:r>
                <a:rPr lang="ar-IQ" sz="3200" b="1" dirty="0" smtClean="0"/>
                <a:t>، فكان الرهبان </a:t>
              </a:r>
              <a:r>
                <a:rPr lang="ar-IQ" sz="3200" b="1" dirty="0" smtClean="0">
                  <a:solidFill>
                    <a:srgbClr val="660066"/>
                  </a:solidFill>
                </a:rPr>
                <a:t>ورجال الدين هم الذين </a:t>
              </a:r>
              <a:r>
                <a:rPr lang="ar-IQ" sz="3200" b="1" dirty="0" smtClean="0">
                  <a:solidFill>
                    <a:srgbClr val="C00000"/>
                  </a:solidFill>
                </a:rPr>
                <a:t>يتولون</a:t>
              </a:r>
              <a:r>
                <a:rPr lang="ar-IQ" sz="3200" b="1" dirty="0" smtClean="0">
                  <a:solidFill>
                    <a:srgbClr val="660066"/>
                  </a:solidFill>
                </a:rPr>
                <a:t> إدارة تلك الخيام</a:t>
              </a:r>
              <a:r>
                <a:rPr lang="ar-IQ" sz="3200" b="1" dirty="0" smtClean="0"/>
                <a:t>.</a:t>
              </a:r>
              <a:endParaRPr lang="ar-IQ" sz="3200" b="1" dirty="0"/>
            </a:p>
          </p:txBody>
        </p:sp>
      </p:grpSp>
    </p:spTree>
    <p:extLst>
      <p:ext uri="{BB962C8B-B14F-4D97-AF65-F5344CB8AC3E}">
        <p14:creationId xmlns:p14="http://schemas.microsoft.com/office/powerpoint/2010/main" val="106119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488" y="357166"/>
            <a:ext cx="3275256" cy="646331"/>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ar-IQ" sz="3600" b="1" dirty="0" smtClean="0">
                <a:solidFill>
                  <a:srgbClr val="FFFF66"/>
                </a:solidFill>
              </a:rPr>
              <a:t>الضيافة عند الرومان</a:t>
            </a:r>
            <a:endParaRPr lang="ar-IQ" sz="3600" b="1" dirty="0">
              <a:solidFill>
                <a:srgbClr val="FFFF66"/>
              </a:solidFill>
            </a:endParaRPr>
          </a:p>
        </p:txBody>
      </p:sp>
      <p:sp>
        <p:nvSpPr>
          <p:cNvPr id="5" name="Rectangle 4"/>
          <p:cNvSpPr/>
          <p:nvPr/>
        </p:nvSpPr>
        <p:spPr>
          <a:xfrm>
            <a:off x="285720" y="1214422"/>
            <a:ext cx="8572560" cy="304698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sz="3200" b="1" dirty="0" smtClean="0"/>
              <a:t>     إتساع الإمبراطورية الرومانية أدى الى زيادة الوافدين الى الإمبراطورية، </a:t>
            </a:r>
            <a:r>
              <a:rPr lang="ar-IQ" sz="3200" b="1" dirty="0" smtClean="0">
                <a:solidFill>
                  <a:srgbClr val="0000FF"/>
                </a:solidFill>
              </a:rPr>
              <a:t>فأنشأت مجموعة من أماكن الإقامة المخصصة لإيواء الوافدين الى الإمبراطورية</a:t>
            </a:r>
            <a:r>
              <a:rPr lang="ar-IQ" sz="3200" b="1" dirty="0" smtClean="0"/>
              <a:t>. </a:t>
            </a:r>
          </a:p>
          <a:p>
            <a:pPr algn="just"/>
            <a:r>
              <a:rPr lang="ar-IQ" sz="3200" b="1" dirty="0" smtClean="0"/>
              <a:t>     وكانت تلك الأماكن </a:t>
            </a:r>
            <a:r>
              <a:rPr lang="ar-IQ" sz="3200" b="1" dirty="0" smtClean="0">
                <a:solidFill>
                  <a:srgbClr val="C00000"/>
                </a:solidFill>
              </a:rPr>
              <a:t>عبارة عن فناء فسيح يحيط به مبنى به غرف إقامة مفروشة، </a:t>
            </a:r>
            <a:r>
              <a:rPr lang="ar-IQ" sz="3200" b="1" dirty="0" smtClean="0">
                <a:solidFill>
                  <a:srgbClr val="660066"/>
                </a:solidFill>
              </a:rPr>
              <a:t>وكانت الإقامة فيه بالمجان</a:t>
            </a:r>
            <a:r>
              <a:rPr lang="ar-IQ" sz="3200" b="1" dirty="0" smtClean="0"/>
              <a:t>. وقد إنتشرت أماكن الضيافة في داخل المدن وخارجها. </a:t>
            </a:r>
            <a:endParaRPr lang="ar-IQ" sz="3200" b="1" dirty="0"/>
          </a:p>
        </p:txBody>
      </p:sp>
      <p:sp>
        <p:nvSpPr>
          <p:cNvPr id="6" name="Rectangle 5"/>
          <p:cNvSpPr/>
          <p:nvPr/>
        </p:nvSpPr>
        <p:spPr>
          <a:xfrm>
            <a:off x="214282" y="4438731"/>
            <a:ext cx="8572560" cy="2062103"/>
          </a:xfrm>
          <a:prstGeom prst="rect">
            <a:avLst/>
          </a:prstGeom>
          <a:solidFill>
            <a:srgbClr val="66CCFF"/>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sz="3200" b="1" dirty="0" smtClean="0"/>
              <a:t>    كانت الخانات التي أنشأت على مشارف المدن </a:t>
            </a:r>
            <a:r>
              <a:rPr lang="ar-IQ" sz="3200" b="1" dirty="0" smtClean="0">
                <a:solidFill>
                  <a:srgbClr val="0000FF"/>
                </a:solidFill>
              </a:rPr>
              <a:t>تستضيف الجنود العائدين والتجار الوافدين</a:t>
            </a:r>
            <a:r>
              <a:rPr lang="ar-IQ" sz="3200" b="1" dirty="0" smtClean="0"/>
              <a:t>، </a:t>
            </a:r>
            <a:r>
              <a:rPr lang="ar-IQ" sz="3200" b="1" dirty="0" smtClean="0">
                <a:solidFill>
                  <a:srgbClr val="0000FF"/>
                </a:solidFill>
              </a:rPr>
              <a:t>وتقدّم الطعام والشراب</a:t>
            </a:r>
            <a:r>
              <a:rPr lang="ar-IQ" sz="3200" b="1" dirty="0" smtClean="0"/>
              <a:t>، فضلاً عن </a:t>
            </a:r>
            <a:r>
              <a:rPr lang="ar-IQ" sz="3200" b="1" dirty="0" smtClean="0">
                <a:solidFill>
                  <a:srgbClr val="0000FF"/>
                </a:solidFill>
              </a:rPr>
              <a:t>الرقص والغناء</a:t>
            </a:r>
            <a:r>
              <a:rPr lang="ar-IQ" sz="3200" b="1" dirty="0" smtClean="0"/>
              <a:t>، </a:t>
            </a:r>
            <a:r>
              <a:rPr lang="ar-IQ" sz="3200" b="1" dirty="0" smtClean="0">
                <a:solidFill>
                  <a:srgbClr val="660066"/>
                </a:solidFill>
              </a:rPr>
              <a:t>وكانت تلك الخانات تعمل على إبتزاز أموال الوافدين</a:t>
            </a:r>
            <a:r>
              <a:rPr lang="ar-IQ" sz="3200" b="1" dirty="0" smtClean="0"/>
              <a:t>.</a:t>
            </a:r>
            <a:endParaRPr lang="ar-IQ" sz="3200" b="1" dirty="0"/>
          </a:p>
        </p:txBody>
      </p:sp>
    </p:spTree>
    <p:extLst>
      <p:ext uri="{BB962C8B-B14F-4D97-AF65-F5344CB8AC3E}">
        <p14:creationId xmlns:p14="http://schemas.microsoft.com/office/powerpoint/2010/main" val="381596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285728"/>
            <a:ext cx="6890028" cy="646331"/>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ar-IQ" sz="3600" b="1" dirty="0" smtClean="0">
                <a:solidFill>
                  <a:srgbClr val="FFFF66"/>
                </a:solidFill>
              </a:rPr>
              <a:t>الضيافة في القرنين السابع والثامن الميلاديين</a:t>
            </a:r>
            <a:endParaRPr lang="ar-IQ" sz="3600" b="1" dirty="0">
              <a:solidFill>
                <a:srgbClr val="FFFF66"/>
              </a:solidFill>
            </a:endParaRPr>
          </a:p>
        </p:txBody>
      </p:sp>
      <p:sp>
        <p:nvSpPr>
          <p:cNvPr id="5" name="Rectangle 4"/>
          <p:cNvSpPr/>
          <p:nvPr/>
        </p:nvSpPr>
        <p:spPr>
          <a:xfrm>
            <a:off x="285720" y="1214422"/>
            <a:ext cx="8572560" cy="4031873"/>
          </a:xfrm>
          <a:prstGeom prst="rect">
            <a:avLst/>
          </a:prstGeom>
          <a:solidFill>
            <a:srgbClr val="663300"/>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sz="3200" b="1" dirty="0" smtClean="0">
                <a:solidFill>
                  <a:schemeClr val="bg1"/>
                </a:solidFill>
              </a:rPr>
              <a:t>    </a:t>
            </a:r>
            <a:r>
              <a:rPr lang="ar-IQ" sz="3200" b="1" dirty="0" smtClean="0">
                <a:solidFill>
                  <a:srgbClr val="FFFF00"/>
                </a:solidFill>
              </a:rPr>
              <a:t>كانت تتولاها الأديرة </a:t>
            </a:r>
            <a:r>
              <a:rPr lang="en-US" sz="3200" b="1" dirty="0" smtClean="0">
                <a:solidFill>
                  <a:srgbClr val="FFFF00"/>
                </a:solidFill>
              </a:rPr>
              <a:t>Monasteries</a:t>
            </a:r>
            <a:r>
              <a:rPr lang="ar-IQ" sz="3200" b="1" dirty="0" smtClean="0">
                <a:solidFill>
                  <a:srgbClr val="FFFF00"/>
                </a:solidFill>
              </a:rPr>
              <a:t> بلا مقابل</a:t>
            </a:r>
            <a:r>
              <a:rPr lang="ar-IQ" sz="3200" b="1" dirty="0" smtClean="0">
                <a:solidFill>
                  <a:schemeClr val="bg1"/>
                </a:solidFill>
              </a:rPr>
              <a:t>، فكانت تعتمد تلك الأديرة على </a:t>
            </a:r>
            <a:r>
              <a:rPr lang="ar-IQ" sz="3200" b="1" dirty="0" smtClean="0">
                <a:solidFill>
                  <a:srgbClr val="FFFF00"/>
                </a:solidFill>
              </a:rPr>
              <a:t>ما يتبرع به المسافرون </a:t>
            </a:r>
            <a:r>
              <a:rPr lang="ar-IQ" sz="3200" b="1" dirty="0" smtClean="0">
                <a:solidFill>
                  <a:schemeClr val="bg1"/>
                </a:solidFill>
              </a:rPr>
              <a:t>– حسب إمكانياتهم – </a:t>
            </a:r>
            <a:r>
              <a:rPr lang="ar-IQ" sz="3200" b="1" dirty="0" smtClean="0">
                <a:solidFill>
                  <a:srgbClr val="FFFF00"/>
                </a:solidFill>
              </a:rPr>
              <a:t>في تمويل الأديرة</a:t>
            </a:r>
            <a:r>
              <a:rPr lang="ar-IQ" sz="3200" b="1" dirty="0" smtClean="0">
                <a:solidFill>
                  <a:schemeClr val="bg1"/>
                </a:solidFill>
              </a:rPr>
              <a:t>. ونتيجة لازدياد أعداد المسافرين الذين تجمعوا من أجل الصحبة أو الحصول على  الحماية المشتركة من قطاع الطرق واللصوص، </a:t>
            </a:r>
            <a:r>
              <a:rPr lang="ar-IQ" sz="3200" b="1" dirty="0" smtClean="0">
                <a:solidFill>
                  <a:srgbClr val="FFFF00"/>
                </a:solidFill>
              </a:rPr>
              <a:t>فكان توافدهم في مجموعات إلى الأديرة، فشكل ذلك صعوبة في إقامتهم جميعاً، فأدّى ذلك إلى نشوء فكرة النزل والفنادق الصغيرة والبنسيونات، وصولاً الى مرحلة الفنادق</a:t>
            </a:r>
            <a:r>
              <a:rPr lang="ar-IQ" sz="3200" b="1" dirty="0" smtClean="0">
                <a:solidFill>
                  <a:schemeClr val="bg1"/>
                </a:solidFill>
              </a:rPr>
              <a:t>.</a:t>
            </a:r>
            <a:endParaRPr lang="ar-IQ" sz="3200" b="1" dirty="0">
              <a:solidFill>
                <a:schemeClr val="bg1"/>
              </a:solidFill>
            </a:endParaRPr>
          </a:p>
        </p:txBody>
      </p:sp>
    </p:spTree>
    <p:extLst>
      <p:ext uri="{BB962C8B-B14F-4D97-AF65-F5344CB8AC3E}">
        <p14:creationId xmlns:p14="http://schemas.microsoft.com/office/powerpoint/2010/main" val="4158193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encrypted-tbn1.gstatic.com/images?q=tbn:ANd9GcQEtnaPWiKBCBdNROGSv01Lb--9XsNtuxxJh3CXCYRH8mh8BCQe"/>
          <p:cNvPicPr>
            <a:picLocks noChangeAspect="1" noChangeArrowheads="1"/>
          </p:cNvPicPr>
          <p:nvPr/>
        </p:nvPicPr>
        <p:blipFill>
          <a:blip r:embed="rId2"/>
          <a:srcRect/>
          <a:stretch>
            <a:fillRect/>
          </a:stretch>
        </p:blipFill>
        <p:spPr bwMode="auto">
          <a:xfrm>
            <a:off x="0" y="0"/>
            <a:ext cx="9144000" cy="4514853"/>
          </a:xfrm>
          <a:prstGeom prst="rect">
            <a:avLst/>
          </a:prstGeom>
          <a:noFill/>
        </p:spPr>
      </p:pic>
      <p:sp>
        <p:nvSpPr>
          <p:cNvPr id="4" name="Rectangle 3"/>
          <p:cNvSpPr/>
          <p:nvPr/>
        </p:nvSpPr>
        <p:spPr>
          <a:xfrm>
            <a:off x="5520697" y="285728"/>
            <a:ext cx="3273653" cy="646331"/>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ar-IQ" sz="3600" b="1" dirty="0" smtClean="0">
                <a:solidFill>
                  <a:srgbClr val="FFFF00"/>
                </a:solidFill>
              </a:rPr>
              <a:t>ضيافة العرب القدماء</a:t>
            </a:r>
            <a:endParaRPr lang="ar-IQ" sz="3600" b="1" dirty="0">
              <a:solidFill>
                <a:srgbClr val="FFFF00"/>
              </a:solidFill>
            </a:endParaRPr>
          </a:p>
        </p:txBody>
      </p:sp>
      <p:sp>
        <p:nvSpPr>
          <p:cNvPr id="5" name="Rectangle 4"/>
          <p:cNvSpPr/>
          <p:nvPr/>
        </p:nvSpPr>
        <p:spPr>
          <a:xfrm>
            <a:off x="285720" y="3535167"/>
            <a:ext cx="8572560" cy="3108543"/>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ar-IQ" sz="2800" b="1" dirty="0" smtClean="0">
                <a:solidFill>
                  <a:srgbClr val="0000FF"/>
                </a:solidFill>
              </a:rPr>
              <a:t>    بالغ العرب في إكرام الضيف حتى أصبحت الضيافة العربية مضرباً للأمثال، إلى درجة أصبحت أقرب إلى الأسطورة منها إلى الواقع. فلم تكن بيوت الإيواء للمسافرين موجودة في المناطق التي تبعد عن بيوتهم. فكانت الضيافة مجاناً للأغراب، إذ تعدّ واجباً إجتماعياً وفريضة من قبل المواطنين. وكان عليّة القوم عند العرب يضرمون النار ليلاً فوق قمم الجبال العالية ليراها المسافر من بعيد فيتجه نحوها ليجد الدفء والمأوى والمأكل دون مقابل. </a:t>
            </a:r>
            <a:endParaRPr lang="ar-IQ" sz="2800" b="1" dirty="0">
              <a:solidFill>
                <a:srgbClr val="0000FF"/>
              </a:solidFill>
            </a:endParaRPr>
          </a:p>
        </p:txBody>
      </p:sp>
    </p:spTree>
    <p:extLst>
      <p:ext uri="{BB962C8B-B14F-4D97-AF65-F5344CB8AC3E}">
        <p14:creationId xmlns:p14="http://schemas.microsoft.com/office/powerpoint/2010/main" val="166367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0364" y="357166"/>
            <a:ext cx="3001143" cy="646331"/>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ar-IQ" sz="3600" b="1" dirty="0" smtClean="0">
                <a:solidFill>
                  <a:srgbClr val="FFFF00"/>
                </a:solidFill>
              </a:rPr>
              <a:t>الضيافة في الإسلام</a:t>
            </a:r>
            <a:endParaRPr lang="ar-IQ" sz="3600" b="1" dirty="0">
              <a:solidFill>
                <a:srgbClr val="FFFF00"/>
              </a:solidFill>
            </a:endParaRPr>
          </a:p>
        </p:txBody>
      </p:sp>
      <p:sp>
        <p:nvSpPr>
          <p:cNvPr id="5" name="Rectangle 4"/>
          <p:cNvSpPr/>
          <p:nvPr/>
        </p:nvSpPr>
        <p:spPr>
          <a:xfrm>
            <a:off x="285720" y="1285860"/>
            <a:ext cx="8572560" cy="181588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ar-IQ" sz="2800" b="1" dirty="0" smtClean="0">
                <a:solidFill>
                  <a:schemeClr val="tx1"/>
                </a:solidFill>
              </a:rPr>
              <a:t>    حثّ الإسلام على الضيافة وأعدّها </a:t>
            </a:r>
            <a:r>
              <a:rPr lang="ar-IQ" sz="2800" b="1" dirty="0" smtClean="0">
                <a:solidFill>
                  <a:srgbClr val="0000FF"/>
                </a:solidFill>
              </a:rPr>
              <a:t>من آداب الإسلام</a:t>
            </a:r>
            <a:r>
              <a:rPr lang="ar-IQ" sz="2800" b="1" dirty="0" smtClean="0">
                <a:solidFill>
                  <a:schemeClr val="tx1"/>
                </a:solidFill>
              </a:rPr>
              <a:t>. فإكرام الضيف </a:t>
            </a:r>
            <a:r>
              <a:rPr lang="ar-IQ" sz="2800" b="1" dirty="0" smtClean="0">
                <a:solidFill>
                  <a:srgbClr val="0000FF"/>
                </a:solidFill>
              </a:rPr>
              <a:t>خلق النبيين والصديقين</a:t>
            </a:r>
            <a:r>
              <a:rPr lang="ar-IQ" sz="2800" b="1" dirty="0" smtClean="0">
                <a:solidFill>
                  <a:schemeClr val="tx1"/>
                </a:solidFill>
              </a:rPr>
              <a:t>، وهو خلق رفيع ومحبب لكل مسلم. وقد جاء </a:t>
            </a:r>
            <a:r>
              <a:rPr lang="ar-IQ" sz="2800" b="1" dirty="0" smtClean="0">
                <a:solidFill>
                  <a:srgbClr val="660066"/>
                </a:solidFill>
              </a:rPr>
              <a:t>إنشاء </a:t>
            </a:r>
            <a:r>
              <a:rPr lang="ar-IQ" sz="2800" b="1" dirty="0" smtClean="0">
                <a:solidFill>
                  <a:srgbClr val="C00000"/>
                </a:solidFill>
              </a:rPr>
              <a:t>الخانات</a:t>
            </a:r>
            <a:r>
              <a:rPr lang="ar-IQ" sz="2800" b="1" dirty="0" smtClean="0">
                <a:solidFill>
                  <a:srgbClr val="660066"/>
                </a:solidFill>
              </a:rPr>
              <a:t> منذ بواكير الحضارة الإسلامية</a:t>
            </a:r>
            <a:r>
              <a:rPr lang="ar-IQ" sz="2800" b="1" dirty="0" smtClean="0">
                <a:solidFill>
                  <a:schemeClr val="tx1"/>
                </a:solidFill>
              </a:rPr>
              <a:t>، تأكيداً على رقي المدنية الإسلامية، وإهتمامها بأحوال المسافرين والغرباء. </a:t>
            </a:r>
          </a:p>
        </p:txBody>
      </p:sp>
      <p:pic>
        <p:nvPicPr>
          <p:cNvPr id="10" name="Picture 2" descr="https://encrypted-tbn0.gstatic.com/images?q=tbn:ANd9GcRt5W5HhC4bF9jt8f4uYUDTee7Zlh0Kpe6ELQ3Z4z4_4bh1tSM9"/>
          <p:cNvPicPr>
            <a:picLocks noChangeAspect="1" noChangeArrowheads="1"/>
          </p:cNvPicPr>
          <p:nvPr/>
        </p:nvPicPr>
        <p:blipFill>
          <a:blip r:embed="rId2"/>
          <a:srcRect/>
          <a:stretch>
            <a:fillRect/>
          </a:stretch>
        </p:blipFill>
        <p:spPr bwMode="auto">
          <a:xfrm>
            <a:off x="0" y="3143224"/>
            <a:ext cx="3490607" cy="3714776"/>
          </a:xfrm>
          <a:prstGeom prst="rect">
            <a:avLst/>
          </a:prstGeom>
          <a:noFill/>
        </p:spPr>
      </p:pic>
      <p:pic>
        <p:nvPicPr>
          <p:cNvPr id="23556" name="Picture 4" descr="https://encrypted-tbn2.gstatic.com/images?q=tbn:ANd9GcQliAYO33GNEiBV4L_i8qcxLVH_X7b5j6XjYWvWsKJe269itKh4"/>
          <p:cNvPicPr>
            <a:picLocks noChangeAspect="1" noChangeArrowheads="1"/>
          </p:cNvPicPr>
          <p:nvPr/>
        </p:nvPicPr>
        <p:blipFill>
          <a:blip r:embed="rId3"/>
          <a:srcRect/>
          <a:stretch>
            <a:fillRect/>
          </a:stretch>
        </p:blipFill>
        <p:spPr bwMode="auto">
          <a:xfrm>
            <a:off x="4143372" y="3143247"/>
            <a:ext cx="4929222" cy="3725577"/>
          </a:xfrm>
          <a:prstGeom prst="rect">
            <a:avLst/>
          </a:prstGeom>
          <a:noFill/>
        </p:spPr>
      </p:pic>
    </p:spTree>
    <p:extLst>
      <p:ext uri="{BB962C8B-B14F-4D97-AF65-F5344CB8AC3E}">
        <p14:creationId xmlns:p14="http://schemas.microsoft.com/office/powerpoint/2010/main" val="4282622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http://static.flickr.com/53/131289827_15ce74ed42_o.jpg"/>
          <p:cNvPicPr>
            <a:picLocks noChangeAspect="1" noChangeArrowheads="1"/>
          </p:cNvPicPr>
          <p:nvPr/>
        </p:nvPicPr>
        <p:blipFill>
          <a:blip r:embed="rId2"/>
          <a:srcRect/>
          <a:stretch>
            <a:fillRect/>
          </a:stretch>
        </p:blipFill>
        <p:spPr bwMode="auto">
          <a:xfrm>
            <a:off x="-1" y="0"/>
            <a:ext cx="9221227" cy="6858000"/>
          </a:xfrm>
          <a:prstGeom prst="rect">
            <a:avLst/>
          </a:prstGeom>
          <a:noFill/>
        </p:spPr>
      </p:pic>
      <p:sp>
        <p:nvSpPr>
          <p:cNvPr id="4" name="Rectangle 3"/>
          <p:cNvSpPr/>
          <p:nvPr/>
        </p:nvSpPr>
        <p:spPr>
          <a:xfrm>
            <a:off x="285720" y="4786322"/>
            <a:ext cx="8572560" cy="1815882"/>
          </a:xfrm>
          <a:prstGeom prst="rect">
            <a:avLst/>
          </a:prstGeom>
          <a:ln>
            <a:solidFill>
              <a:schemeClr val="tx1"/>
            </a:solidFill>
          </a:ln>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ar-IQ" sz="2800" b="1" dirty="0" smtClean="0">
                <a:solidFill>
                  <a:srgbClr val="0000FF"/>
                </a:solidFill>
              </a:rPr>
              <a:t>إنتشرت الخانات على طول الطرق التجارية بين المدن الإسلامية</a:t>
            </a:r>
            <a:r>
              <a:rPr lang="ar-IQ" sz="2800" b="1" dirty="0" smtClean="0">
                <a:solidFill>
                  <a:schemeClr val="tx1"/>
                </a:solidFill>
              </a:rPr>
              <a:t>، وكان </a:t>
            </a:r>
            <a:r>
              <a:rPr lang="ar-IQ" sz="2800" b="1" dirty="0" smtClean="0">
                <a:solidFill>
                  <a:srgbClr val="C00000"/>
                </a:solidFill>
              </a:rPr>
              <a:t>أكثر روّادها من التجار وطلبة العلم</a:t>
            </a:r>
            <a:r>
              <a:rPr lang="ar-IQ" sz="2800" b="1" dirty="0" smtClean="0">
                <a:solidFill>
                  <a:schemeClr val="tx1"/>
                </a:solidFill>
              </a:rPr>
              <a:t>، فكانت هذه الدور تقدّم الضيافة من </a:t>
            </a:r>
            <a:r>
              <a:rPr lang="ar-IQ" sz="2800" b="1" dirty="0" smtClean="0">
                <a:solidFill>
                  <a:srgbClr val="0000FF"/>
                </a:solidFill>
              </a:rPr>
              <a:t>الطعام والشراب مجاناً للفقراء والمساكين وأبناء السبيل</a:t>
            </a:r>
            <a:r>
              <a:rPr lang="ar-IQ" sz="2800" b="1" dirty="0" smtClean="0">
                <a:solidFill>
                  <a:schemeClr val="tx1"/>
                </a:solidFill>
              </a:rPr>
              <a:t>، ومن ثمّ أطلق على الخانات التي ظهرت وكانت تقدّم الطعام مجانًا (</a:t>
            </a:r>
            <a:r>
              <a:rPr lang="ar-IQ" sz="2800" b="1" dirty="0" smtClean="0">
                <a:solidFill>
                  <a:srgbClr val="660066"/>
                </a:solidFill>
              </a:rPr>
              <a:t>دار الضيافة</a:t>
            </a:r>
            <a:r>
              <a:rPr lang="ar-IQ" sz="2800" b="1" dirty="0" smtClean="0">
                <a:solidFill>
                  <a:schemeClr val="tx1"/>
                </a:solidFill>
              </a:rPr>
              <a:t>).</a:t>
            </a:r>
          </a:p>
        </p:txBody>
      </p:sp>
      <p:sp>
        <p:nvSpPr>
          <p:cNvPr id="6" name="Rectangle 5"/>
          <p:cNvSpPr/>
          <p:nvPr/>
        </p:nvSpPr>
        <p:spPr>
          <a:xfrm>
            <a:off x="357158" y="357166"/>
            <a:ext cx="8572560" cy="2246769"/>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ar-IQ" sz="2800" b="1" dirty="0" smtClean="0">
                <a:solidFill>
                  <a:srgbClr val="003300"/>
                </a:solidFill>
              </a:rPr>
              <a:t>     تكمن أهمية هذه الخانات والفنادق؛ أنه </a:t>
            </a:r>
            <a:r>
              <a:rPr lang="ar-IQ" sz="2800" b="1" dirty="0" smtClean="0">
                <a:solidFill>
                  <a:srgbClr val="C00000"/>
                </a:solidFill>
              </a:rPr>
              <a:t>لما كان ابن السبيل </a:t>
            </a:r>
            <a:r>
              <a:rPr lang="ar-IQ" sz="2800" b="1" dirty="0" smtClean="0">
                <a:solidFill>
                  <a:srgbClr val="003300"/>
                </a:solidFill>
              </a:rPr>
              <a:t>من جملة </a:t>
            </a:r>
            <a:r>
              <a:rPr lang="ar-IQ" sz="2800" b="1" dirty="0" smtClean="0">
                <a:solidFill>
                  <a:srgbClr val="C00000"/>
                </a:solidFill>
              </a:rPr>
              <a:t>المستحقين لأموال الزكاة</a:t>
            </a:r>
            <a:r>
              <a:rPr lang="ar-IQ" sz="2800" b="1" dirty="0" smtClean="0">
                <a:solidFill>
                  <a:srgbClr val="003300"/>
                </a:solidFill>
              </a:rPr>
              <a:t>، فقد سعت المؤسسة الإدارية الإسلامية لتقديم كل ما يلزمه من طعام وشراب وسكنى، </a:t>
            </a:r>
            <a:r>
              <a:rPr lang="ar-IQ" sz="2800" b="1" dirty="0" smtClean="0">
                <a:solidFill>
                  <a:srgbClr val="C00000"/>
                </a:solidFill>
              </a:rPr>
              <a:t>فكانت الخانات من قبيل المصالح المرسلة التي إبتكرتها الشريعة الإسلامية</a:t>
            </a:r>
            <a:r>
              <a:rPr lang="ar-IQ" sz="2800" b="1" dirty="0" smtClean="0">
                <a:solidFill>
                  <a:srgbClr val="003300"/>
                </a:solidFill>
              </a:rPr>
              <a:t>، وتطبيقاً رائعاً تميزت به الحضارة الإسلامية على مدار تاريخها الطويل</a:t>
            </a:r>
            <a:r>
              <a:rPr lang="en-US" sz="2800" b="1" dirty="0" smtClean="0">
                <a:solidFill>
                  <a:srgbClr val="003300"/>
                </a:solidFill>
              </a:rPr>
              <a:t>.</a:t>
            </a:r>
            <a:endParaRPr lang="ar-IQ" sz="2800" b="1" dirty="0">
              <a:solidFill>
                <a:srgbClr val="003300"/>
              </a:solidFill>
            </a:endParaRPr>
          </a:p>
        </p:txBody>
      </p:sp>
    </p:spTree>
    <p:extLst>
      <p:ext uri="{BB962C8B-B14F-4D97-AF65-F5344CB8AC3E}">
        <p14:creationId xmlns:p14="http://schemas.microsoft.com/office/powerpoint/2010/main" val="290160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613</TotalTime>
  <Words>530</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Ruaa</cp:lastModifiedBy>
  <cp:revision>54</cp:revision>
  <dcterms:created xsi:type="dcterms:W3CDTF">2013-09-16T15:50:27Z</dcterms:created>
  <dcterms:modified xsi:type="dcterms:W3CDTF">2020-01-24T17:17:13Z</dcterms:modified>
</cp:coreProperties>
</file>