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18230" y="0"/>
            <a:ext cx="3725770" cy="685802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6" name="Group 5"/>
          <p:cNvGrpSpPr/>
          <p:nvPr/>
        </p:nvGrpSpPr>
        <p:grpSpPr>
          <a:xfrm>
            <a:off x="642910" y="500042"/>
            <a:ext cx="7772400" cy="4721748"/>
            <a:chOff x="642910" y="500042"/>
            <a:chExt cx="7772400" cy="4721748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642910" y="500042"/>
              <a:ext cx="7772400" cy="147002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lIns="91440" tIns="45720" rIns="91440" bIns="45720" rtlCol="1" anchor="ctr">
              <a:norm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IQ" sz="7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مفهوم صناعة الضيافة</a:t>
              </a:r>
              <a:endParaRPr kumimoji="0" lang="ar-IQ" sz="7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1763688" y="4293096"/>
              <a:ext cx="6400800" cy="928694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ar-IQ" sz="4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م.م. </a:t>
              </a:r>
              <a:r>
                <a:rPr kumimoji="0" lang="ar-IQ" sz="4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رؤى طارق كمال التكمةجي</a:t>
              </a:r>
              <a:endParaRPr kumimoji="0" lang="ar-IQ" sz="44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hotelinfo24.pl/image/galerie/glowne_art/14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52656"/>
            <a:ext cx="4643470" cy="440534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  <a:solidFill>
            <a:srgbClr val="FFFF66"/>
          </a:solidFill>
          <a:ln w="76200"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IQ" sz="6000" b="1" dirty="0" smtClean="0">
                <a:solidFill>
                  <a:srgbClr val="0000FF"/>
                </a:solidFill>
              </a:rPr>
              <a:t>صناعة الضيافة</a:t>
            </a:r>
            <a:br>
              <a:rPr lang="ar-IQ" sz="6000" b="1" dirty="0" smtClean="0">
                <a:solidFill>
                  <a:srgbClr val="0000FF"/>
                </a:solidFill>
              </a:rPr>
            </a:br>
            <a:r>
              <a:rPr lang="en-US" sz="5400" b="1" dirty="0" smtClean="0">
                <a:solidFill>
                  <a:srgbClr val="0000FF"/>
                </a:solidFill>
              </a:rPr>
              <a:t>Hospitality Industry</a:t>
            </a:r>
            <a:endParaRPr lang="ar-IQ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7752" y="2708920"/>
            <a:ext cx="4286248" cy="2554545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algn="ctr"/>
            <a:r>
              <a:rPr lang="ar-IQ" sz="3200" b="1" dirty="0" smtClean="0">
                <a:solidFill>
                  <a:srgbClr val="003300"/>
                </a:solidFill>
              </a:rPr>
              <a:t>إحدى القطاعات الخدمية الإقتصادية الحديثة والمتطورة، ويشكل نجاحها نجاحاً وإنتعاشاً إقتصادياً للبلدان التي تعتمد على هذه الصناعة</a:t>
            </a:r>
            <a:endParaRPr lang="ar-IQ" sz="3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8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8520" y="2420888"/>
            <a:ext cx="9252520" cy="25545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3200" b="1" dirty="0" smtClean="0"/>
              <a:t>هي عملية إستقبال الضيوف أو المسافرين الذين يطلق عليهم العملاء أو النزلاء </a:t>
            </a:r>
            <a:r>
              <a:rPr lang="en-US" sz="3200" b="1" dirty="0" smtClean="0"/>
              <a:t>Guest</a:t>
            </a:r>
            <a:r>
              <a:rPr lang="ar-IQ" sz="3200" b="1" dirty="0" smtClean="0"/>
              <a:t> والذي يجب أن يوفر لهم خدمة الإسكان (مكان الإقامة) </a:t>
            </a:r>
            <a:r>
              <a:rPr lang="en-US" sz="3200" b="1" dirty="0" smtClean="0"/>
              <a:t>Lodging</a:t>
            </a:r>
            <a:r>
              <a:rPr lang="ar-IQ" sz="3200" b="1" dirty="0" smtClean="0"/>
              <a:t> وأن يزودوا أيضاً بمنتجات الأغذية والمشروبات، فضلاً عن العديد من الخدمات الأخرى التي تقدم الى الزبون منذ وصوله وحتى وقت المغادرة.</a:t>
            </a:r>
            <a:endParaRPr lang="ar-IQ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6643702" y="1214422"/>
            <a:ext cx="1861407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IQ" sz="4800" b="1" dirty="0" smtClean="0">
                <a:solidFill>
                  <a:srgbClr val="FFFF00"/>
                </a:solidFill>
              </a:rPr>
              <a:t>الضيافة </a:t>
            </a:r>
            <a:endParaRPr lang="ar-IQ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500042"/>
            <a:ext cx="7786742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ar-IQ" sz="3200" b="1" dirty="0" smtClean="0"/>
              <a:t>عملية ترحيب وإشباع الحاجات والرغبات الأساسية للضيوف ولا سيّما فيما يتعلق بالإقامة والطعام والشراب.</a:t>
            </a:r>
            <a:endParaRPr lang="ar-IQ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8215338" y="571480"/>
            <a:ext cx="595035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IQ" sz="4800" b="1" dirty="0" smtClean="0">
                <a:solidFill>
                  <a:srgbClr val="FFFF00"/>
                </a:solidFill>
              </a:rPr>
              <a:t>أو</a:t>
            </a:r>
            <a:endParaRPr lang="ar-IQ" sz="4800" b="1" dirty="0">
              <a:solidFill>
                <a:srgbClr val="FFFF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5720" y="2928934"/>
            <a:ext cx="8102704" cy="2857520"/>
          </a:xfrm>
          <a:solidFill>
            <a:srgbClr val="CC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2800" b="1" dirty="0" smtClean="0"/>
              <a:t>صناعة خدمية.</a:t>
            </a:r>
          </a:p>
          <a:p>
            <a:r>
              <a:rPr lang="ar-IQ" sz="2800" b="1" dirty="0" smtClean="0"/>
              <a:t>تسعى الى تحقيق الرضا والقناعة لدى الضيف، عن طريق تقديم خدمات متعددة ومتنوعة.</a:t>
            </a:r>
            <a:endParaRPr lang="ar-IQ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214282" y="2078172"/>
            <a:ext cx="8298573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IQ" sz="4000" b="1" dirty="0" smtClean="0">
                <a:solidFill>
                  <a:srgbClr val="FFFF00"/>
                </a:solidFill>
              </a:rPr>
              <a:t>مميزات الضيافة </a:t>
            </a:r>
            <a:endParaRPr lang="ar-IQ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89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1214422"/>
            <a:ext cx="9144064" cy="55007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تطور وسائل النقل والإنتقال</a:t>
            </a:r>
          </a:p>
          <a:p>
            <a:pPr marL="51435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الأعمال التجارية </a:t>
            </a:r>
            <a:r>
              <a:rPr lang="ar-IQ" sz="2400" b="1" dirty="0" smtClean="0"/>
              <a:t>: من متطلبات الأعمال التجارية أنها تقتضي السفر، وبالتالي تطلب الأمر وجود مشاريع ضناعة الضيافة.</a:t>
            </a:r>
          </a:p>
          <a:p>
            <a:pPr marL="514350" lvl="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الرقي في المستوى المعيشي</a:t>
            </a:r>
            <a:r>
              <a:rPr lang="ar-IQ" sz="2400" b="1" dirty="0" smtClean="0"/>
              <a:t> : نتيجة ربحية الأعمال التجارية، إرتفع الجانب المادي فأدى ذلك رغبة السفر والترحال.</a:t>
            </a: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التحصيل العلمي </a:t>
            </a:r>
            <a:r>
              <a:rPr lang="ar-IQ" sz="2400" b="1" dirty="0" smtClean="0"/>
              <a:t>: كان تحصيل العلم يقتضي السفر زيادة في المعرفة والعلم والإطلاع.</a:t>
            </a: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المتطلبات الدينية </a:t>
            </a:r>
            <a:r>
              <a:rPr lang="ar-IQ" sz="2400" b="1" dirty="0" smtClean="0"/>
              <a:t>: وذلك لزيارة الأماكن الدينية المقدسة والكنائس.</a:t>
            </a: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الهجرة</a:t>
            </a:r>
            <a:r>
              <a:rPr lang="ar-IQ" sz="2400" b="1" dirty="0" smtClean="0"/>
              <a:t> : تتطلب السفر والإنتقال.</a:t>
            </a: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العلاج</a:t>
            </a:r>
            <a:r>
              <a:rPr lang="ar-IQ" sz="2400" b="1" dirty="0" smtClean="0"/>
              <a:t> : السفر طلباً الى العلاج أو بسبب صحي.</a:t>
            </a: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الإستجمام</a:t>
            </a:r>
            <a:r>
              <a:rPr lang="ar-IQ" sz="2400" b="1" dirty="0" smtClean="0"/>
              <a:t> </a:t>
            </a:r>
            <a:r>
              <a:rPr lang="ar-IQ" sz="2400" b="1" dirty="0" smtClean="0">
                <a:solidFill>
                  <a:srgbClr val="0000FF"/>
                </a:solidFill>
              </a:rPr>
              <a:t>والترفيه</a:t>
            </a:r>
            <a:r>
              <a:rPr lang="ar-IQ" sz="2400" b="1" dirty="0" smtClean="0"/>
              <a:t> : تقتضي السفر للتمتع والترفيه.</a:t>
            </a:r>
            <a:endParaRPr lang="en-US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IQ" sz="2400" b="1" dirty="0" smtClean="0">
                <a:solidFill>
                  <a:srgbClr val="0000FF"/>
                </a:solidFill>
              </a:rPr>
              <a:t>الصلة</a:t>
            </a:r>
            <a:r>
              <a:rPr lang="ar-IQ" sz="2400" b="1" dirty="0" smtClean="0"/>
              <a:t> </a:t>
            </a:r>
            <a:r>
              <a:rPr lang="ar-IQ" sz="2400" b="1" dirty="0" smtClean="0">
                <a:solidFill>
                  <a:srgbClr val="0000FF"/>
                </a:solidFill>
              </a:rPr>
              <a:t>الإجتماعية</a:t>
            </a:r>
            <a:r>
              <a:rPr lang="ar-IQ" sz="2400" b="1" dirty="0" smtClean="0"/>
              <a:t> : لزيارة العائلات والأصدقاء.</a:t>
            </a:r>
            <a:endParaRPr lang="ar-IQ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2825011" y="285728"/>
            <a:ext cx="6000361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IQ" sz="4800" b="1" dirty="0" smtClean="0">
                <a:solidFill>
                  <a:srgbClr val="FFFF00"/>
                </a:solidFill>
              </a:rPr>
              <a:t>أسباب تطور صناعة الضيافة </a:t>
            </a:r>
            <a:endParaRPr lang="ar-IQ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8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615</TotalTime>
  <Words>215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PowerPoint Presentation</vt:lpstr>
      <vt:lpstr>صناعة الضيافة Hospitality Industry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Ruaa</cp:lastModifiedBy>
  <cp:revision>53</cp:revision>
  <dcterms:created xsi:type="dcterms:W3CDTF">2013-09-16T15:50:27Z</dcterms:created>
  <dcterms:modified xsi:type="dcterms:W3CDTF">2020-01-24T17:05:45Z</dcterms:modified>
</cp:coreProperties>
</file>