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F69D3F51-E023-4EB8-9E45-E515B1A3F19E}" type="datetimeFigureOut">
              <a:rPr lang="ar-IQ" smtClean="0"/>
              <a:t>18/04/1441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A66091B-CE98-464A-8C96-91CC7BBDA65B}" type="slidenum">
              <a:rPr lang="ar-IQ" smtClean="0"/>
              <a:t>‹#›</a:t>
            </a:fld>
            <a:endParaRPr lang="ar-IQ"/>
          </a:p>
        </p:txBody>
      </p:sp>
    </p:spTree>
    <p:extLst>
      <p:ext uri="{BB962C8B-B14F-4D97-AF65-F5344CB8AC3E}">
        <p14:creationId xmlns:p14="http://schemas.microsoft.com/office/powerpoint/2010/main" val="408302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F69D3F51-E023-4EB8-9E45-E515B1A3F19E}" type="datetimeFigureOut">
              <a:rPr lang="ar-IQ" smtClean="0"/>
              <a:t>18/04/1441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A66091B-CE98-464A-8C96-91CC7BBDA65B}" type="slidenum">
              <a:rPr lang="ar-IQ" smtClean="0"/>
              <a:t>‹#›</a:t>
            </a:fld>
            <a:endParaRPr lang="ar-IQ"/>
          </a:p>
        </p:txBody>
      </p:sp>
    </p:spTree>
    <p:extLst>
      <p:ext uri="{BB962C8B-B14F-4D97-AF65-F5344CB8AC3E}">
        <p14:creationId xmlns:p14="http://schemas.microsoft.com/office/powerpoint/2010/main" val="2529372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F69D3F51-E023-4EB8-9E45-E515B1A3F19E}" type="datetimeFigureOut">
              <a:rPr lang="ar-IQ" smtClean="0"/>
              <a:t>18/04/1441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A66091B-CE98-464A-8C96-91CC7BBDA65B}" type="slidenum">
              <a:rPr lang="ar-IQ" smtClean="0"/>
              <a:t>‹#›</a:t>
            </a:fld>
            <a:endParaRPr lang="ar-IQ"/>
          </a:p>
        </p:txBody>
      </p:sp>
    </p:spTree>
    <p:extLst>
      <p:ext uri="{BB962C8B-B14F-4D97-AF65-F5344CB8AC3E}">
        <p14:creationId xmlns:p14="http://schemas.microsoft.com/office/powerpoint/2010/main" val="3485234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F69D3F51-E023-4EB8-9E45-E515B1A3F19E}" type="datetimeFigureOut">
              <a:rPr lang="ar-IQ" smtClean="0"/>
              <a:t>18/04/1441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A66091B-CE98-464A-8C96-91CC7BBDA65B}" type="slidenum">
              <a:rPr lang="ar-IQ" smtClean="0"/>
              <a:t>‹#›</a:t>
            </a:fld>
            <a:endParaRPr lang="ar-IQ"/>
          </a:p>
        </p:txBody>
      </p:sp>
    </p:spTree>
    <p:extLst>
      <p:ext uri="{BB962C8B-B14F-4D97-AF65-F5344CB8AC3E}">
        <p14:creationId xmlns:p14="http://schemas.microsoft.com/office/powerpoint/2010/main" val="4162193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9D3F51-E023-4EB8-9E45-E515B1A3F19E}" type="datetimeFigureOut">
              <a:rPr lang="ar-IQ" smtClean="0"/>
              <a:t>18/04/1441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A66091B-CE98-464A-8C96-91CC7BBDA65B}" type="slidenum">
              <a:rPr lang="ar-IQ" smtClean="0"/>
              <a:t>‹#›</a:t>
            </a:fld>
            <a:endParaRPr lang="ar-IQ"/>
          </a:p>
        </p:txBody>
      </p:sp>
    </p:spTree>
    <p:extLst>
      <p:ext uri="{BB962C8B-B14F-4D97-AF65-F5344CB8AC3E}">
        <p14:creationId xmlns:p14="http://schemas.microsoft.com/office/powerpoint/2010/main" val="427136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F69D3F51-E023-4EB8-9E45-E515B1A3F19E}" type="datetimeFigureOut">
              <a:rPr lang="ar-IQ" smtClean="0"/>
              <a:t>18/04/1441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A66091B-CE98-464A-8C96-91CC7BBDA65B}" type="slidenum">
              <a:rPr lang="ar-IQ" smtClean="0"/>
              <a:t>‹#›</a:t>
            </a:fld>
            <a:endParaRPr lang="ar-IQ"/>
          </a:p>
        </p:txBody>
      </p:sp>
    </p:spTree>
    <p:extLst>
      <p:ext uri="{BB962C8B-B14F-4D97-AF65-F5344CB8AC3E}">
        <p14:creationId xmlns:p14="http://schemas.microsoft.com/office/powerpoint/2010/main" val="3532890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F69D3F51-E023-4EB8-9E45-E515B1A3F19E}" type="datetimeFigureOut">
              <a:rPr lang="ar-IQ" smtClean="0"/>
              <a:t>18/04/1441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A66091B-CE98-464A-8C96-91CC7BBDA65B}" type="slidenum">
              <a:rPr lang="ar-IQ" smtClean="0"/>
              <a:t>‹#›</a:t>
            </a:fld>
            <a:endParaRPr lang="ar-IQ"/>
          </a:p>
        </p:txBody>
      </p:sp>
    </p:spTree>
    <p:extLst>
      <p:ext uri="{BB962C8B-B14F-4D97-AF65-F5344CB8AC3E}">
        <p14:creationId xmlns:p14="http://schemas.microsoft.com/office/powerpoint/2010/main" val="791119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F69D3F51-E023-4EB8-9E45-E515B1A3F19E}" type="datetimeFigureOut">
              <a:rPr lang="ar-IQ" smtClean="0"/>
              <a:t>18/04/1441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A66091B-CE98-464A-8C96-91CC7BBDA65B}" type="slidenum">
              <a:rPr lang="ar-IQ" smtClean="0"/>
              <a:t>‹#›</a:t>
            </a:fld>
            <a:endParaRPr lang="ar-IQ"/>
          </a:p>
        </p:txBody>
      </p:sp>
    </p:spTree>
    <p:extLst>
      <p:ext uri="{BB962C8B-B14F-4D97-AF65-F5344CB8AC3E}">
        <p14:creationId xmlns:p14="http://schemas.microsoft.com/office/powerpoint/2010/main" val="4202387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9D3F51-E023-4EB8-9E45-E515B1A3F19E}" type="datetimeFigureOut">
              <a:rPr lang="ar-IQ" smtClean="0"/>
              <a:t>18/04/1441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A66091B-CE98-464A-8C96-91CC7BBDA65B}" type="slidenum">
              <a:rPr lang="ar-IQ" smtClean="0"/>
              <a:t>‹#›</a:t>
            </a:fld>
            <a:endParaRPr lang="ar-IQ"/>
          </a:p>
        </p:txBody>
      </p:sp>
    </p:spTree>
    <p:extLst>
      <p:ext uri="{BB962C8B-B14F-4D97-AF65-F5344CB8AC3E}">
        <p14:creationId xmlns:p14="http://schemas.microsoft.com/office/powerpoint/2010/main" val="1286446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9D3F51-E023-4EB8-9E45-E515B1A3F19E}" type="datetimeFigureOut">
              <a:rPr lang="ar-IQ" smtClean="0"/>
              <a:t>18/04/1441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A66091B-CE98-464A-8C96-91CC7BBDA65B}" type="slidenum">
              <a:rPr lang="ar-IQ" smtClean="0"/>
              <a:t>‹#›</a:t>
            </a:fld>
            <a:endParaRPr lang="ar-IQ"/>
          </a:p>
        </p:txBody>
      </p:sp>
    </p:spTree>
    <p:extLst>
      <p:ext uri="{BB962C8B-B14F-4D97-AF65-F5344CB8AC3E}">
        <p14:creationId xmlns:p14="http://schemas.microsoft.com/office/powerpoint/2010/main" val="1077162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9D3F51-E023-4EB8-9E45-E515B1A3F19E}" type="datetimeFigureOut">
              <a:rPr lang="ar-IQ" smtClean="0"/>
              <a:t>18/04/1441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A66091B-CE98-464A-8C96-91CC7BBDA65B}" type="slidenum">
              <a:rPr lang="ar-IQ" smtClean="0"/>
              <a:t>‹#›</a:t>
            </a:fld>
            <a:endParaRPr lang="ar-IQ"/>
          </a:p>
        </p:txBody>
      </p:sp>
    </p:spTree>
    <p:extLst>
      <p:ext uri="{BB962C8B-B14F-4D97-AF65-F5344CB8AC3E}">
        <p14:creationId xmlns:p14="http://schemas.microsoft.com/office/powerpoint/2010/main" val="2783117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69D3F51-E023-4EB8-9E45-E515B1A3F19E}" type="datetimeFigureOut">
              <a:rPr lang="ar-IQ" smtClean="0"/>
              <a:t>18/04/1441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A66091B-CE98-464A-8C96-91CC7BBDA65B}" type="slidenum">
              <a:rPr lang="ar-IQ" smtClean="0"/>
              <a:t>‹#›</a:t>
            </a:fld>
            <a:endParaRPr lang="ar-IQ"/>
          </a:p>
        </p:txBody>
      </p:sp>
    </p:spTree>
    <p:extLst>
      <p:ext uri="{BB962C8B-B14F-4D97-AF65-F5344CB8AC3E}">
        <p14:creationId xmlns:p14="http://schemas.microsoft.com/office/powerpoint/2010/main" val="3566192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smtClean="0">
                <a:solidFill>
                  <a:srgbClr val="000000"/>
                </a:solidFill>
                <a:effectLst/>
                <a:latin typeface="Times New Roman"/>
                <a:ea typeface="Times New Roman"/>
                <a:cs typeface="AF_Diwani"/>
              </a:rPr>
              <a:t>مفهوم التنمية والتنمية السياحية</a:t>
            </a:r>
            <a:r>
              <a:rPr lang="ar-SA" b="1" dirty="0">
                <a:solidFill>
                  <a:srgbClr val="000000"/>
                </a:solidFill>
                <a:ea typeface="Times New Roman"/>
              </a:rPr>
              <a:t> </a:t>
            </a:r>
            <a:endParaRPr lang="ar-IQ" dirty="0"/>
          </a:p>
        </p:txBody>
      </p:sp>
      <p:sp>
        <p:nvSpPr>
          <p:cNvPr id="3" name="Subtitle 2"/>
          <p:cNvSpPr>
            <a:spLocks noGrp="1"/>
          </p:cNvSpPr>
          <p:nvPr>
            <p:ph type="subTitle" idx="1"/>
          </p:nvPr>
        </p:nvSpPr>
        <p:spPr/>
        <p:txBody>
          <a:bodyPr>
            <a:normAutofit/>
          </a:bodyPr>
          <a:lstStyle/>
          <a:p>
            <a:r>
              <a:rPr lang="ar-IQ" sz="4400" b="1" dirty="0">
                <a:solidFill>
                  <a:srgbClr val="000000"/>
                </a:solidFill>
                <a:latin typeface="Times New Roman"/>
                <a:ea typeface="Times New Roman"/>
                <a:cs typeface="AF_Diwani"/>
              </a:rPr>
              <a:t>م.د.مها عبد الستار السامرائي</a:t>
            </a:r>
          </a:p>
        </p:txBody>
      </p:sp>
    </p:spTree>
    <p:extLst>
      <p:ext uri="{BB962C8B-B14F-4D97-AF65-F5344CB8AC3E}">
        <p14:creationId xmlns:p14="http://schemas.microsoft.com/office/powerpoint/2010/main" val="2059322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marL="0" lvl="0" indent="0">
              <a:buNone/>
            </a:pPr>
            <a:r>
              <a:rPr lang="ar-SA" sz="2000" b="1" dirty="0">
                <a:solidFill>
                  <a:srgbClr val="000000"/>
                </a:solidFill>
                <a:ea typeface="Times New Roman"/>
                <a:cs typeface="Times New Roman"/>
              </a:rPr>
              <a:t>مفهوم التنمية والتنمية السياحية</a:t>
            </a:r>
            <a:endParaRPr lang="ar-IQ" sz="1800" dirty="0">
              <a:solidFill>
                <a:srgbClr val="000000"/>
              </a:solidFill>
              <a:latin typeface="Times New Roman"/>
              <a:ea typeface="Times New Roman"/>
            </a:endParaRPr>
          </a:p>
          <a:p>
            <a:pPr marL="29210" lvl="0" indent="425450" algn="justLow">
              <a:lnSpc>
                <a:spcPct val="151000"/>
              </a:lnSpc>
              <a:spcBef>
                <a:spcPts val="0"/>
              </a:spcBef>
              <a:spcAft>
                <a:spcPts val="15"/>
              </a:spcAft>
              <a:buNone/>
            </a:pPr>
            <a:r>
              <a:rPr lang="ar-SA" sz="1800" dirty="0" smtClean="0">
                <a:solidFill>
                  <a:srgbClr val="000000"/>
                </a:solidFill>
                <a:latin typeface="Times New Roman"/>
                <a:ea typeface="Times New Roman"/>
              </a:rPr>
              <a:t>يعد </a:t>
            </a:r>
            <a:r>
              <a:rPr lang="ar-SA" sz="1800" dirty="0">
                <a:solidFill>
                  <a:srgbClr val="000000"/>
                </a:solidFill>
                <a:latin typeface="Times New Roman"/>
                <a:ea typeface="Times New Roman"/>
              </a:rPr>
              <a:t>مفه وم التنمي ة م ن أآث ر المف اهيم ش يوع ًاً واس تخدامًاً ف ي عص رنا ال راهن إذ نج دالمؤسسات والمنظمات الناضجة والأف ــراد يستعملو ن هذه المفردة لما لها من دلالات تنم عن إدارةواعية ومالكة لسعة الأفـق الفكري الذي يؤمن بان استخدام الأساليب العلمية هو السبيل الأوح د والأمثل لأي تقدم منشود . </a:t>
            </a:r>
            <a:endParaRPr lang="en-US" sz="1800" dirty="0">
              <a:solidFill>
                <a:srgbClr val="000000"/>
              </a:solidFill>
              <a:latin typeface="Times New Roman"/>
              <a:ea typeface="Times New Roman"/>
            </a:endParaRPr>
          </a:p>
          <a:p>
            <a:pPr marL="3810" lvl="0" indent="431800" algn="justLow">
              <a:lnSpc>
                <a:spcPct val="152000"/>
              </a:lnSpc>
              <a:spcBef>
                <a:spcPts val="0"/>
              </a:spcBef>
              <a:spcAft>
                <a:spcPts val="25"/>
              </a:spcAft>
              <a:buNone/>
            </a:pPr>
            <a:r>
              <a:rPr lang="ar-SA" sz="1800" dirty="0">
                <a:solidFill>
                  <a:srgbClr val="000000"/>
                </a:solidFill>
                <a:latin typeface="Times New Roman"/>
                <a:ea typeface="Times New Roman"/>
              </a:rPr>
              <a:t>وعليه فان التنمية هي الجهود البشرية التي تبذل من اجل النمو والتقدم وتحقيق الرفاهية للمواطن والمجتم ع . ومصطلح التنمية لا يقصد به الخطط والبرامج أو المشروعات للنهوض بحياة الشعوب سواء آانت اقتصادية أو اجتماعية فحسب وإنما يقصد بها آل عمل إنساني في بناء جميع القطاعات وفي مختلف المجالات وعلى المستويات آافة .</a:t>
            </a:r>
            <a:r>
              <a:rPr lang="ar-SA" sz="1800" baseline="30000" dirty="0">
                <a:solidFill>
                  <a:srgbClr val="000000"/>
                </a:solidFill>
                <a:latin typeface="Times New Roman"/>
                <a:ea typeface="Times New Roman"/>
              </a:rPr>
              <a:t>(</a:t>
            </a:r>
            <a:r>
              <a:rPr lang="en-US" sz="1800" baseline="30000" dirty="0">
                <a:solidFill>
                  <a:srgbClr val="000000"/>
                </a:solidFill>
                <a:latin typeface="Times New Roman"/>
                <a:ea typeface="Times New Roman"/>
              </a:rPr>
              <a:t>26</a:t>
            </a:r>
            <a:r>
              <a:rPr lang="ar-SA" sz="1800" baseline="30000" dirty="0">
                <a:solidFill>
                  <a:srgbClr val="000000"/>
                </a:solidFill>
                <a:latin typeface="Times New Roman"/>
                <a:ea typeface="Times New Roman"/>
              </a:rPr>
              <a:t>) </a:t>
            </a:r>
            <a:r>
              <a:rPr lang="ar-SA" sz="1800" dirty="0">
                <a:solidFill>
                  <a:srgbClr val="000000"/>
                </a:solidFill>
                <a:latin typeface="Times New Roman"/>
                <a:ea typeface="Times New Roman"/>
              </a:rPr>
              <a:t> </a:t>
            </a:r>
            <a:endParaRPr lang="en-US" sz="1800" dirty="0">
              <a:solidFill>
                <a:srgbClr val="000000"/>
              </a:solidFill>
              <a:latin typeface="Times New Roman"/>
              <a:ea typeface="Times New Roman"/>
            </a:endParaRPr>
          </a:p>
          <a:p>
            <a:pPr marL="3810" lvl="0" indent="430530" algn="justLow">
              <a:lnSpc>
                <a:spcPct val="152000"/>
              </a:lnSpc>
              <a:spcBef>
                <a:spcPts val="0"/>
              </a:spcBef>
              <a:spcAft>
                <a:spcPts val="25"/>
              </a:spcAft>
              <a:buNone/>
            </a:pPr>
            <a:r>
              <a:rPr lang="ar-SA" sz="1800" dirty="0">
                <a:solidFill>
                  <a:srgbClr val="000000"/>
                </a:solidFill>
                <a:latin typeface="Times New Roman"/>
                <a:ea typeface="Times New Roman"/>
              </a:rPr>
              <a:t>وم ن هن ا اتخ ذ مفه وم التنمي ة أش كالا مختلف ة وص احب ها ظه ور مف اهيم متع ددة بخطيه ا الاقتصادي والاجتماعي .  </a:t>
            </a:r>
            <a:endParaRPr lang="en-US" sz="1800" dirty="0">
              <a:solidFill>
                <a:srgbClr val="000000"/>
              </a:solidFill>
              <a:latin typeface="Times New Roman"/>
              <a:ea typeface="Times New Roman"/>
            </a:endParaRPr>
          </a:p>
          <a:p>
            <a:pPr lvl="0" algn="justLow" fontAlgn="base">
              <a:lnSpc>
                <a:spcPct val="152000"/>
              </a:lnSpc>
              <a:spcBef>
                <a:spcPts val="0"/>
              </a:spcBef>
              <a:spcAft>
                <a:spcPts val="250"/>
              </a:spcAft>
              <a:buClr>
                <a:srgbClr val="000000"/>
              </a:buClr>
              <a:buSzPts val="1300"/>
              <a:buFont typeface="Symbol"/>
              <a:buChar char="-"/>
            </a:pPr>
            <a:r>
              <a:rPr lang="ar-SA" sz="1800" dirty="0">
                <a:solidFill>
                  <a:srgbClr val="000000"/>
                </a:solidFill>
                <a:uFill>
                  <a:solidFill>
                    <a:srgbClr val="000000"/>
                  </a:solidFill>
                </a:uFill>
                <a:latin typeface="Times New Roman"/>
                <a:ea typeface="Times New Roman"/>
                <a:cs typeface="Times New Roman"/>
              </a:rPr>
              <a:t>أما نوفل فقد عرفها على إنها (( آل السياسات والإجراءات المقصودة والمخططة التي تهدف إلى تحقيق التقدم الاقتصادي والاجتماعي والتي تقوم بإحداث تغيرات في هيكل الاقتصاد القومي ويقصد منها تحقي ـق زيادة سريعة ود ائمة في متوسط دخل الفرد الحقيقي يستفاد منها غالبية أفراد المجتمع ))</a:t>
            </a:r>
            <a:r>
              <a:rPr lang="ar-SA" sz="1800" baseline="30000" dirty="0">
                <a:solidFill>
                  <a:srgbClr val="000000"/>
                </a:solidFill>
                <a:uFill>
                  <a:solidFill>
                    <a:srgbClr val="000000"/>
                  </a:solidFill>
                </a:uFill>
                <a:latin typeface="Times New Roman"/>
                <a:ea typeface="Times New Roman"/>
                <a:cs typeface="Times New Roman"/>
              </a:rPr>
              <a:t>(</a:t>
            </a:r>
            <a:r>
              <a:rPr lang="en-US" sz="1800" baseline="30000" dirty="0">
                <a:solidFill>
                  <a:srgbClr val="000000"/>
                </a:solidFill>
                <a:uFill>
                  <a:solidFill>
                    <a:srgbClr val="000000"/>
                  </a:solidFill>
                </a:uFill>
                <a:latin typeface="Times New Roman"/>
                <a:ea typeface="Times New Roman"/>
                <a:cs typeface="Times New Roman"/>
              </a:rPr>
              <a:t>27</a:t>
            </a:r>
            <a:r>
              <a:rPr lang="ar-SA" sz="1800" baseline="30000" dirty="0">
                <a:solidFill>
                  <a:srgbClr val="000000"/>
                </a:solidFill>
                <a:uFill>
                  <a:solidFill>
                    <a:srgbClr val="000000"/>
                  </a:solidFill>
                </a:uFill>
                <a:latin typeface="Times New Roman"/>
                <a:ea typeface="Times New Roman"/>
                <a:cs typeface="Times New Roman"/>
              </a:rPr>
              <a:t>) </a:t>
            </a:r>
            <a:r>
              <a:rPr lang="ar-SA" sz="1800" dirty="0">
                <a:solidFill>
                  <a:srgbClr val="000000"/>
                </a:solidFill>
                <a:uFill>
                  <a:solidFill>
                    <a:srgbClr val="000000"/>
                  </a:solidFill>
                </a:uFill>
                <a:latin typeface="Times New Roman"/>
                <a:ea typeface="Times New Roman"/>
                <a:cs typeface="Times New Roman"/>
              </a:rPr>
              <a:t>.  </a:t>
            </a:r>
            <a:endParaRPr lang="en-US" sz="1800" dirty="0">
              <a:solidFill>
                <a:srgbClr val="000000"/>
              </a:solidFill>
              <a:uFill>
                <a:solidFill>
                  <a:srgbClr val="000000"/>
                </a:solidFill>
              </a:uFill>
              <a:latin typeface="Times New Roman"/>
              <a:ea typeface="Times New Roman"/>
              <a:cs typeface="Times New Roman"/>
            </a:endParaRPr>
          </a:p>
          <a:p>
            <a:pPr lvl="0" algn="justLow" fontAlgn="base">
              <a:lnSpc>
                <a:spcPct val="152000"/>
              </a:lnSpc>
              <a:spcBef>
                <a:spcPts val="0"/>
              </a:spcBef>
              <a:spcAft>
                <a:spcPts val="235"/>
              </a:spcAft>
              <a:buClr>
                <a:srgbClr val="000000"/>
              </a:buClr>
              <a:buSzPts val="1300"/>
              <a:buFont typeface="Symbol"/>
              <a:buChar char="-"/>
            </a:pPr>
            <a:r>
              <a:rPr lang="ar-SA" sz="1800" dirty="0">
                <a:solidFill>
                  <a:srgbClr val="000000"/>
                </a:solidFill>
                <a:uFill>
                  <a:solidFill>
                    <a:srgbClr val="000000"/>
                  </a:solidFill>
                </a:uFill>
                <a:latin typeface="Times New Roman"/>
                <a:ea typeface="Times New Roman"/>
                <a:cs typeface="Times New Roman"/>
              </a:rPr>
              <a:t>في حين عرفها عجمية بأنها (( مجموعة المحاولات التي تهدف إلى تغيير الهيكل الاقتصادي للمجتمع بما يترتب عليه تحسين الوضع النسبي لرأس المال وفي الوقت نفسه استخدامه بأقصى درجات الكفاية ))</a:t>
            </a:r>
            <a:r>
              <a:rPr lang="ar-SA" sz="1800" baseline="30000" dirty="0">
                <a:solidFill>
                  <a:srgbClr val="000000"/>
                </a:solidFill>
                <a:uFill>
                  <a:solidFill>
                    <a:srgbClr val="000000"/>
                  </a:solidFill>
                </a:uFill>
                <a:latin typeface="Times New Roman"/>
                <a:ea typeface="Times New Roman"/>
                <a:cs typeface="Times New Roman"/>
              </a:rPr>
              <a:t>(</a:t>
            </a:r>
            <a:r>
              <a:rPr lang="en-US" sz="1800" baseline="30000" dirty="0">
                <a:solidFill>
                  <a:srgbClr val="000000"/>
                </a:solidFill>
                <a:uFill>
                  <a:solidFill>
                    <a:srgbClr val="000000"/>
                  </a:solidFill>
                </a:uFill>
                <a:latin typeface="Times New Roman"/>
                <a:ea typeface="Times New Roman"/>
                <a:cs typeface="Times New Roman"/>
              </a:rPr>
              <a:t>28</a:t>
            </a:r>
            <a:r>
              <a:rPr lang="ar-SA" sz="1800" baseline="30000" dirty="0">
                <a:solidFill>
                  <a:srgbClr val="000000"/>
                </a:solidFill>
                <a:uFill>
                  <a:solidFill>
                    <a:srgbClr val="000000"/>
                  </a:solidFill>
                </a:uFill>
                <a:latin typeface="Times New Roman"/>
                <a:ea typeface="Times New Roman"/>
                <a:cs typeface="Times New Roman"/>
              </a:rPr>
              <a:t>) </a:t>
            </a:r>
            <a:r>
              <a:rPr lang="ar-SA" sz="1800" dirty="0">
                <a:solidFill>
                  <a:srgbClr val="000000"/>
                </a:solidFill>
                <a:uFill>
                  <a:solidFill>
                    <a:srgbClr val="000000"/>
                  </a:solidFill>
                </a:uFill>
                <a:latin typeface="Times New Roman"/>
                <a:ea typeface="Times New Roman"/>
                <a:cs typeface="Times New Roman"/>
              </a:rPr>
              <a:t>.  </a:t>
            </a:r>
            <a:endParaRPr lang="en-US" sz="1800" dirty="0">
              <a:solidFill>
                <a:srgbClr val="000000"/>
              </a:solidFill>
              <a:uFill>
                <a:solidFill>
                  <a:srgbClr val="000000"/>
                </a:solidFill>
              </a:uFill>
              <a:latin typeface="Times New Roman"/>
              <a:ea typeface="Times New Roman"/>
              <a:cs typeface="Times New Roman"/>
            </a:endParaRPr>
          </a:p>
          <a:p>
            <a:pPr marL="29210" lvl="0" indent="425450" algn="justLow">
              <a:lnSpc>
                <a:spcPct val="151000"/>
              </a:lnSpc>
              <a:spcBef>
                <a:spcPts val="0"/>
              </a:spcBef>
              <a:spcAft>
                <a:spcPts val="125"/>
              </a:spcAft>
              <a:buNone/>
            </a:pPr>
            <a:r>
              <a:rPr lang="ar-SA" sz="1800" dirty="0">
                <a:solidFill>
                  <a:srgbClr val="000000"/>
                </a:solidFill>
                <a:latin typeface="Times New Roman"/>
                <a:ea typeface="Times New Roman"/>
              </a:rPr>
              <a:t>ومم ا تق دم يتب ين إن التنمي ة عب ارة ع ن عملي ة ش املة تق ود ف ي جوانبه ا الاجتماعي ة والاقتص ادية، اذ تعم ل عل ى توجي ه الجه ود ف ي الحق ول المختلف ة س اعية إل ى زي ادة ال دخل الق ومي ومتوسط دخل الفرد في المجتمع </a:t>
            </a:r>
            <a:endParaRPr lang="en-US" sz="1800" dirty="0">
              <a:solidFill>
                <a:srgbClr val="000000"/>
              </a:solidFill>
              <a:latin typeface="Times New Roman"/>
              <a:ea typeface="Times New Roman"/>
            </a:endParaRPr>
          </a:p>
          <a:p>
            <a:pPr lvl="0" algn="justLow" fontAlgn="base">
              <a:lnSpc>
                <a:spcPct val="152000"/>
              </a:lnSpc>
              <a:spcBef>
                <a:spcPts val="0"/>
              </a:spcBef>
              <a:spcAft>
                <a:spcPts val="470"/>
              </a:spcAft>
              <a:buClr>
                <a:srgbClr val="000000"/>
              </a:buClr>
              <a:buSzPts val="1300"/>
              <a:buFont typeface="Symbol"/>
              <a:buChar char="-"/>
            </a:pPr>
            <a:r>
              <a:rPr lang="ar-SA" sz="1800" dirty="0">
                <a:solidFill>
                  <a:srgbClr val="000000"/>
                </a:solidFill>
                <a:uFill>
                  <a:solidFill>
                    <a:srgbClr val="000000"/>
                  </a:solidFill>
                </a:uFill>
                <a:latin typeface="Times New Roman"/>
                <a:ea typeface="Times New Roman"/>
                <a:cs typeface="Times New Roman"/>
              </a:rPr>
              <a:t>وي رى </a:t>
            </a:r>
            <a:r>
              <a:rPr lang="en-US" sz="1800" dirty="0" err="1">
                <a:solidFill>
                  <a:srgbClr val="000000"/>
                </a:solidFill>
                <a:uFill>
                  <a:solidFill>
                    <a:srgbClr val="000000"/>
                  </a:solidFill>
                </a:uFill>
                <a:latin typeface="Times New Roman"/>
                <a:ea typeface="Times New Roman"/>
                <a:cs typeface="Times New Roman"/>
              </a:rPr>
              <a:t>Kindale</a:t>
            </a:r>
            <a:r>
              <a:rPr lang="en-US" sz="1800" dirty="0">
                <a:solidFill>
                  <a:srgbClr val="000000"/>
                </a:solidFill>
                <a:uFill>
                  <a:solidFill>
                    <a:srgbClr val="000000"/>
                  </a:solidFill>
                </a:uFill>
                <a:latin typeface="Times New Roman"/>
                <a:ea typeface="Times New Roman"/>
                <a:cs typeface="Times New Roman"/>
              </a:rPr>
              <a:t> Berger</a:t>
            </a:r>
            <a:r>
              <a:rPr lang="ar-SA" sz="1800" dirty="0">
                <a:solidFill>
                  <a:srgbClr val="000000"/>
                </a:solidFill>
                <a:uFill>
                  <a:solidFill>
                    <a:srgbClr val="000000"/>
                  </a:solidFill>
                </a:uFill>
                <a:latin typeface="Times New Roman"/>
                <a:ea typeface="Times New Roman"/>
                <a:cs typeface="Times New Roman"/>
              </a:rPr>
              <a:t> (( إن النم و يعن ي تحقي ق المزي د م ن  الزي ادة ف ـي المخرج ات بينم ا التنمية ه ي تل ك التغيي رات البيئوية الت ي تراف ق تلك المخرجات إذ ه ي تلك العملي ـة الت ي يرتف ع </a:t>
            </a:r>
            <a:endParaRPr lang="en-US" sz="1800" dirty="0">
              <a:solidFill>
                <a:srgbClr val="000000"/>
              </a:solidFill>
              <a:uFill>
                <a:solidFill>
                  <a:srgbClr val="000000"/>
                </a:solidFill>
              </a:uFill>
              <a:latin typeface="Times New Roman"/>
              <a:ea typeface="Times New Roman"/>
              <a:cs typeface="Times New Roman"/>
            </a:endParaRPr>
          </a:p>
          <a:p>
            <a:pPr marL="0" indent="0">
              <a:buNone/>
            </a:pPr>
            <a:endParaRPr lang="ar-IQ" sz="2000" dirty="0"/>
          </a:p>
        </p:txBody>
      </p:sp>
    </p:spTree>
    <p:extLst>
      <p:ext uri="{BB962C8B-B14F-4D97-AF65-F5344CB8AC3E}">
        <p14:creationId xmlns:p14="http://schemas.microsoft.com/office/powerpoint/2010/main" val="2999637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pPr marL="94615" indent="0" algn="justLow">
              <a:lnSpc>
                <a:spcPct val="152000"/>
              </a:lnSpc>
              <a:spcAft>
                <a:spcPts val="230"/>
              </a:spcAft>
              <a:buNone/>
            </a:pPr>
            <a:r>
              <a:rPr lang="ar-SA" dirty="0" smtClean="0">
                <a:solidFill>
                  <a:srgbClr val="000000"/>
                </a:solidFill>
                <a:effectLst/>
                <a:latin typeface="Times New Roman"/>
                <a:ea typeface="Times New Roman"/>
              </a:rPr>
              <a:t>بموجبها الدخل القومي الحقيقي خلال م ــ دة طويلة من الزمن يرافقها ارتفاع وتقدم في مستوىالرفاه الاقتصادي )) </a:t>
            </a:r>
            <a:r>
              <a:rPr lang="ar-SA" baseline="30000" dirty="0" smtClean="0">
                <a:solidFill>
                  <a:srgbClr val="000000"/>
                </a:solidFill>
                <a:effectLst/>
                <a:latin typeface="Times New Roman"/>
                <a:ea typeface="Times New Roman"/>
              </a:rPr>
              <a:t>(</a:t>
            </a:r>
            <a:r>
              <a:rPr lang="en-US" baseline="30000" dirty="0" smtClean="0">
                <a:solidFill>
                  <a:srgbClr val="000000"/>
                </a:solidFill>
                <a:effectLst/>
                <a:latin typeface="Times New Roman"/>
                <a:ea typeface="Times New Roman"/>
              </a:rPr>
              <a:t>29</a:t>
            </a:r>
            <a:r>
              <a:rPr lang="ar-SA" baseline="30000" dirty="0" smtClean="0">
                <a:solidFill>
                  <a:srgbClr val="000000"/>
                </a:solidFill>
                <a:effectLst/>
                <a:latin typeface="Times New Roman"/>
                <a:ea typeface="Times New Roman"/>
              </a:rPr>
              <a:t>) </a:t>
            </a:r>
            <a:r>
              <a:rPr lang="ar-SA" dirty="0" smtClean="0">
                <a:solidFill>
                  <a:srgbClr val="000000"/>
                </a:solidFill>
                <a:effectLst/>
                <a:latin typeface="Times New Roman"/>
                <a:ea typeface="Times New Roman"/>
              </a:rPr>
              <a:t>.  </a:t>
            </a:r>
            <a:endParaRPr lang="en-US" dirty="0" smtClean="0">
              <a:solidFill>
                <a:srgbClr val="000000"/>
              </a:solidFill>
              <a:effectLst/>
              <a:latin typeface="Times New Roman"/>
              <a:ea typeface="Times New Roman"/>
            </a:endParaRPr>
          </a:p>
          <a:p>
            <a:pPr marL="28575" indent="0" algn="justLow">
              <a:lnSpc>
                <a:spcPct val="151000"/>
              </a:lnSpc>
              <a:spcAft>
                <a:spcPts val="15"/>
              </a:spcAft>
              <a:buNone/>
            </a:pPr>
            <a:r>
              <a:rPr lang="ar-SA" dirty="0" smtClean="0">
                <a:solidFill>
                  <a:srgbClr val="000000"/>
                </a:solidFill>
                <a:effectLst/>
                <a:latin typeface="Times New Roman"/>
                <a:ea typeface="Times New Roman"/>
              </a:rPr>
              <a:t>وعلي ه ف ان التنمي ة تس عى ال ى تحس ين مس تمر لمس توى معيش ة الف رد عل ى ان يراف ق ه ذاالتحسن ارتفاع ًاً ف ــ ي المستوى الاجتماعي والصحي والثقافي لكونها عملية شاملة تتناول جوانبالحياة آلها .    </a:t>
            </a:r>
            <a:endParaRPr lang="en-US" dirty="0" smtClean="0">
              <a:solidFill>
                <a:srgbClr val="000000"/>
              </a:solidFill>
              <a:effectLst/>
              <a:latin typeface="Times New Roman"/>
              <a:ea typeface="Times New Roman"/>
            </a:endParaRPr>
          </a:p>
          <a:p>
            <a:pPr marL="0" lvl="0" indent="0" algn="justLow" fontAlgn="base">
              <a:lnSpc>
                <a:spcPct val="151000"/>
              </a:lnSpc>
              <a:spcAft>
                <a:spcPts val="15"/>
              </a:spcAft>
              <a:buClr>
                <a:srgbClr val="000000"/>
              </a:buClr>
              <a:buSzPts val="1300"/>
              <a:buNone/>
            </a:pPr>
            <a:r>
              <a:rPr lang="ar-SA" u="none" strike="noStrike" dirty="0" smtClean="0">
                <a:solidFill>
                  <a:srgbClr val="000000"/>
                </a:solidFill>
                <a:effectLst/>
                <a:uFill>
                  <a:solidFill>
                    <a:srgbClr val="000000"/>
                  </a:solidFill>
                </a:uFill>
                <a:latin typeface="Times New Roman"/>
                <a:ea typeface="Times New Roman"/>
                <a:cs typeface="Times New Roman"/>
              </a:rPr>
              <a:t>ف ي ح ين عرفه ا روس </a:t>
            </a:r>
            <a:r>
              <a:rPr lang="en-US" u="none" strike="noStrike" dirty="0" smtClean="0">
                <a:solidFill>
                  <a:srgbClr val="000000"/>
                </a:solidFill>
                <a:effectLst/>
                <a:uFill>
                  <a:solidFill>
                    <a:srgbClr val="000000"/>
                  </a:solidFill>
                </a:uFill>
                <a:latin typeface="Times New Roman"/>
                <a:ea typeface="Times New Roman"/>
                <a:cs typeface="Times New Roman"/>
              </a:rPr>
              <a:t>Ross</a:t>
            </a:r>
            <a:r>
              <a:rPr lang="ar-SA" u="none" strike="noStrike" dirty="0" smtClean="0">
                <a:solidFill>
                  <a:srgbClr val="000000"/>
                </a:solidFill>
                <a:effectLst/>
                <a:uFill>
                  <a:solidFill>
                    <a:srgbClr val="000000"/>
                  </a:solidFill>
                </a:uFill>
                <a:latin typeface="Times New Roman"/>
                <a:ea typeface="Times New Roman"/>
                <a:cs typeface="Times New Roman"/>
              </a:rPr>
              <a:t>  (( بأنه ا العملي ة الت ي يمك ن للمجتم ع م ن خلاله ا تحدي د حاجات ه وأهداف ه وترتيبه ا حس ب أهم يته ا ث م إعط اء الثق ة والرغب ة ف ي العم ل لمتابع ة ه ذه الحاج ات والأهداف والوقوف على الموارد الداخلة والخارجة ذات العلاقة بتحقيق الحاجات ))</a:t>
            </a:r>
            <a:r>
              <a:rPr lang="ar-SA" u="none" strike="noStrike" baseline="30000" dirty="0" smtClean="0">
                <a:solidFill>
                  <a:srgbClr val="000000"/>
                </a:solidFill>
                <a:effectLst/>
                <a:uFill>
                  <a:solidFill>
                    <a:srgbClr val="000000"/>
                  </a:solidFill>
                </a:uFill>
                <a:latin typeface="Times New Roman"/>
                <a:ea typeface="Times New Roman"/>
                <a:cs typeface="Times New Roman"/>
              </a:rPr>
              <a:t>(</a:t>
            </a:r>
            <a:r>
              <a:rPr lang="en-US" u="none" strike="noStrike" baseline="30000" dirty="0" smtClean="0">
                <a:solidFill>
                  <a:srgbClr val="000000"/>
                </a:solidFill>
                <a:effectLst/>
                <a:uFill>
                  <a:solidFill>
                    <a:srgbClr val="000000"/>
                  </a:solidFill>
                </a:uFill>
                <a:latin typeface="Times New Roman"/>
                <a:ea typeface="Times New Roman"/>
                <a:cs typeface="Times New Roman"/>
              </a:rPr>
              <a:t>30</a:t>
            </a:r>
            <a:r>
              <a:rPr lang="ar-SA" u="none" strike="noStrike" baseline="30000" dirty="0" smtClean="0">
                <a:solidFill>
                  <a:srgbClr val="000000"/>
                </a:solidFill>
                <a:effectLst/>
                <a:uFill>
                  <a:solidFill>
                    <a:srgbClr val="000000"/>
                  </a:solidFill>
                </a:uFill>
                <a:latin typeface="Times New Roman"/>
                <a:ea typeface="Times New Roman"/>
                <a:cs typeface="Times New Roman"/>
              </a:rPr>
              <a:t>)</a:t>
            </a:r>
            <a:r>
              <a:rPr lang="ar-SA" u="none" strike="noStrike" dirty="0" smtClean="0">
                <a:solidFill>
                  <a:srgbClr val="000000"/>
                </a:solidFill>
                <a:effectLst/>
                <a:uFill>
                  <a:solidFill>
                    <a:srgbClr val="000000"/>
                  </a:solidFill>
                </a:uFill>
                <a:latin typeface="Times New Roman"/>
                <a:ea typeface="Times New Roman"/>
                <a:cs typeface="Times New Roman"/>
              </a:rPr>
              <a:t> . </a:t>
            </a:r>
            <a:endParaRPr lang="en-US" u="none" strike="noStrike" dirty="0" smtClean="0">
              <a:solidFill>
                <a:srgbClr val="000000"/>
              </a:solidFill>
              <a:effectLst/>
              <a:uFill>
                <a:solidFill>
                  <a:srgbClr val="000000"/>
                </a:solidFill>
              </a:uFill>
              <a:latin typeface="Times New Roman"/>
              <a:ea typeface="Times New Roman"/>
              <a:cs typeface="Times New Roman"/>
            </a:endParaRPr>
          </a:p>
          <a:p>
            <a:pPr marL="0" lvl="0" indent="0" algn="justLow" fontAlgn="base">
              <a:lnSpc>
                <a:spcPct val="152000"/>
              </a:lnSpc>
              <a:spcAft>
                <a:spcPts val="245"/>
              </a:spcAft>
              <a:buClr>
                <a:srgbClr val="000000"/>
              </a:buClr>
              <a:buSzPts val="1300"/>
              <a:buNone/>
            </a:pPr>
            <a:r>
              <a:rPr lang="ar-SA" u="none" strike="noStrike" dirty="0" smtClean="0">
                <a:solidFill>
                  <a:srgbClr val="000000"/>
                </a:solidFill>
                <a:effectLst/>
                <a:uFill>
                  <a:solidFill>
                    <a:srgbClr val="000000"/>
                  </a:solidFill>
                </a:uFill>
                <a:latin typeface="Times New Roman"/>
                <a:ea typeface="Times New Roman"/>
                <a:cs typeface="Times New Roman"/>
              </a:rPr>
              <a:t>أم ا أب و زي د في رى أن التنمي ة عملي ة اجتماعي ة ف ي مقامه ا الأول ، حي ث ان ه لايمك ن الفص ل ب ين البع دين الاقتص ادي والاجتم اعي  باعتبارهم ا وجه ان لقض ية واح دة . أي إن آ ًلاً منهم ا يكم ل بعضه بعضا .</a:t>
            </a:r>
            <a:r>
              <a:rPr lang="ar-SA" u="none" strike="noStrike" baseline="30000" dirty="0" smtClean="0">
                <a:solidFill>
                  <a:srgbClr val="000000"/>
                </a:solidFill>
                <a:effectLst/>
                <a:uFill>
                  <a:solidFill>
                    <a:srgbClr val="000000"/>
                  </a:solidFill>
                </a:uFill>
                <a:latin typeface="Times New Roman"/>
                <a:ea typeface="Times New Roman"/>
                <a:cs typeface="Times New Roman"/>
              </a:rPr>
              <a:t>(</a:t>
            </a:r>
            <a:r>
              <a:rPr lang="en-US" u="none" strike="noStrike" baseline="30000" dirty="0" smtClean="0">
                <a:solidFill>
                  <a:srgbClr val="000000"/>
                </a:solidFill>
                <a:effectLst/>
                <a:uFill>
                  <a:solidFill>
                    <a:srgbClr val="000000"/>
                  </a:solidFill>
                </a:uFill>
                <a:latin typeface="Times New Roman"/>
                <a:ea typeface="Times New Roman"/>
                <a:cs typeface="Times New Roman"/>
              </a:rPr>
              <a:t>31</a:t>
            </a:r>
            <a:r>
              <a:rPr lang="ar-SA" u="none" strike="noStrike" baseline="30000" dirty="0" smtClean="0">
                <a:solidFill>
                  <a:srgbClr val="000000"/>
                </a:solidFill>
                <a:effectLst/>
                <a:uFill>
                  <a:solidFill>
                    <a:srgbClr val="000000"/>
                  </a:solidFill>
                </a:uFill>
                <a:latin typeface="Times New Roman"/>
                <a:ea typeface="Times New Roman"/>
                <a:cs typeface="Times New Roman"/>
              </a:rPr>
              <a:t>)</a:t>
            </a:r>
            <a:r>
              <a:rPr lang="ar-SA" u="none" strike="noStrike" dirty="0" smtClean="0">
                <a:solidFill>
                  <a:srgbClr val="000000"/>
                </a:solidFill>
                <a:effectLst/>
                <a:uFill>
                  <a:solidFill>
                    <a:srgbClr val="000000"/>
                  </a:solidFill>
                </a:uFill>
                <a:latin typeface="Times New Roman"/>
                <a:ea typeface="Times New Roman"/>
                <a:cs typeface="Times New Roman"/>
              </a:rPr>
              <a:t>  </a:t>
            </a:r>
            <a:endParaRPr lang="en-US" u="none" strike="noStrike" dirty="0" smtClean="0">
              <a:solidFill>
                <a:srgbClr val="000000"/>
              </a:solidFill>
              <a:effectLst/>
              <a:uFill>
                <a:solidFill>
                  <a:srgbClr val="000000"/>
                </a:solidFill>
              </a:uFill>
              <a:latin typeface="Times New Roman"/>
              <a:ea typeface="Times New Roman"/>
              <a:cs typeface="Times New Roman"/>
            </a:endParaRPr>
          </a:p>
          <a:p>
            <a:pPr marL="28575" indent="0" algn="justLow">
              <a:lnSpc>
                <a:spcPct val="151000"/>
              </a:lnSpc>
              <a:spcAft>
                <a:spcPts val="15"/>
              </a:spcAft>
              <a:buNone/>
            </a:pPr>
            <a:r>
              <a:rPr lang="ar-SA" dirty="0" smtClean="0">
                <a:solidFill>
                  <a:srgbClr val="000000"/>
                </a:solidFill>
                <a:effectLst/>
                <a:latin typeface="Times New Roman"/>
                <a:ea typeface="Times New Roman"/>
              </a:rPr>
              <a:t>وهذا يعني انه من الصعب تحقيق أهداف التنمية الاقتصادية بدون التنمية الاجتماعية ولهذا فان التخط يط للتنمي ة يج ب أن يأخ ذ بع ين الاعتب ار لن واحي الاقتص ادية والاجتماعي ة لتحقي ق التكام ل المنشود .  </a:t>
            </a:r>
            <a:endParaRPr lang="en-US" dirty="0" smtClean="0">
              <a:solidFill>
                <a:srgbClr val="000000"/>
              </a:solidFill>
              <a:effectLst/>
              <a:latin typeface="Times New Roman"/>
              <a:ea typeface="Times New Roman"/>
            </a:endParaRPr>
          </a:p>
          <a:p>
            <a:pPr marL="0" lvl="0" indent="0" algn="justLow" fontAlgn="base">
              <a:lnSpc>
                <a:spcPct val="152000"/>
              </a:lnSpc>
              <a:spcAft>
                <a:spcPts val="25"/>
              </a:spcAft>
              <a:buClr>
                <a:srgbClr val="000000"/>
              </a:buClr>
              <a:buSzPts val="1300"/>
              <a:buNone/>
            </a:pPr>
            <a:r>
              <a:rPr lang="ar-SA" u="none" strike="noStrike" dirty="0" smtClean="0">
                <a:solidFill>
                  <a:srgbClr val="000000"/>
                </a:solidFill>
                <a:effectLst/>
                <a:uFill>
                  <a:solidFill>
                    <a:srgbClr val="000000"/>
                  </a:solidFill>
                </a:uFill>
                <a:latin typeface="Times New Roman"/>
                <a:ea typeface="Times New Roman"/>
                <a:cs typeface="Times New Roman"/>
              </a:rPr>
              <a:t>التعريف الإجرائي للباحث : هي عملية شاملة تتناول جوانب الحياة الاجتماعية المتعددة معتمدة على تخطيط شامل للجوانب الاقتصادية والاجتماعية لتحقيق أهداف واضحة الأمر الذي يتطلب مشارآة ايجابية منظمة ومنسقة وواسعة من الأفراد باعتبار إن التنمية موجهه لرفاه السكان وإشباع حاجات الأفراد والمجتمعات .  </a:t>
            </a:r>
            <a:endParaRPr lang="en-US" u="none" strike="noStrike" dirty="0" smtClean="0">
              <a:solidFill>
                <a:srgbClr val="000000"/>
              </a:solidFill>
              <a:effectLst/>
              <a:uFill>
                <a:solidFill>
                  <a:srgbClr val="000000"/>
                </a:solidFill>
              </a:uFill>
              <a:latin typeface="Times New Roman"/>
              <a:ea typeface="Times New Roman"/>
              <a:cs typeface="Times New Roman"/>
            </a:endParaRPr>
          </a:p>
          <a:p>
            <a:pPr marL="63500" marR="63500" indent="0" algn="justLow">
              <a:lnSpc>
                <a:spcPct val="107000"/>
              </a:lnSpc>
              <a:spcAft>
                <a:spcPts val="630"/>
              </a:spcAft>
              <a:buNone/>
            </a:pPr>
            <a:r>
              <a:rPr lang="en-US" dirty="0" smtClean="0">
                <a:solidFill>
                  <a:srgbClr val="000000"/>
                </a:solidFill>
                <a:effectLst/>
                <a:latin typeface="Times New Roman"/>
                <a:ea typeface="Times New Roman"/>
              </a:rPr>
              <a:t> </a:t>
            </a:r>
            <a:endParaRPr lang="en-US" dirty="0">
              <a:solidFill>
                <a:srgbClr val="000000"/>
              </a:solidFill>
              <a:effectLst/>
              <a:latin typeface="Times New Roman"/>
              <a:ea typeface="Times New Roman"/>
            </a:endParaRPr>
          </a:p>
        </p:txBody>
      </p:sp>
    </p:spTree>
    <p:extLst>
      <p:ext uri="{BB962C8B-B14F-4D97-AF65-F5344CB8AC3E}">
        <p14:creationId xmlns:p14="http://schemas.microsoft.com/office/powerpoint/2010/main" val="1658773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pPr marL="0" marR="28575" indent="0" algn="justLow">
              <a:lnSpc>
                <a:spcPct val="110000"/>
              </a:lnSpc>
              <a:spcAft>
                <a:spcPts val="575"/>
              </a:spcAft>
              <a:buNone/>
            </a:pPr>
            <a:r>
              <a:rPr lang="ar-SA" b="1" u="sng" dirty="0" smtClean="0">
                <a:solidFill>
                  <a:srgbClr val="000000"/>
                </a:solidFill>
                <a:effectLst/>
                <a:uFill>
                  <a:solidFill>
                    <a:srgbClr val="000000"/>
                  </a:solidFill>
                </a:uFill>
                <a:latin typeface="Times New Roman"/>
                <a:ea typeface="Times New Roman"/>
              </a:rPr>
              <a:t>التنمية السياحية</a:t>
            </a:r>
            <a:endParaRPr lang="en-US" dirty="0" smtClean="0">
              <a:solidFill>
                <a:srgbClr val="000000"/>
              </a:solidFill>
              <a:effectLst/>
              <a:latin typeface="Times New Roman"/>
              <a:ea typeface="Times New Roman"/>
            </a:endParaRPr>
          </a:p>
          <a:p>
            <a:pPr marL="8255" indent="-4445" algn="justLow">
              <a:lnSpc>
                <a:spcPct val="152000"/>
              </a:lnSpc>
              <a:spcAft>
                <a:spcPts val="25"/>
              </a:spcAft>
            </a:pPr>
            <a:r>
              <a:rPr lang="ar-SA" dirty="0" smtClean="0">
                <a:solidFill>
                  <a:srgbClr val="000000"/>
                </a:solidFill>
                <a:effectLst/>
                <a:latin typeface="Times New Roman"/>
                <a:ea typeface="Times New Roman"/>
              </a:rPr>
              <a:t>بعد أن استعرضنا مفهوم التنمية بشقيها الاقتصادي والاجتماعي لابد لنا من تحديد مفهوم التنمية السياحية لأنها تشكل جزء ًاً مهما من آلا الجانبين المتمثل بالاقتصاد والاجتماع . حيث واض حا وجلي ا مفه وم التنمي ة ال ذي ي رتبط بفاعلي ة الطل ب الس ياحي ، حي ث إن أي زي ادة ف ي نم والأعداد السياحية يمثل زيادة في عملية التنمية الأمر الذي يتطلب فيما بعد الاهتمام بالبنية  المتعلقة ب العروض الس ياحية أي المقوم ات ذات الع رض الس ياحي الطبيع ي والأث ري والحض اري وال ديني ...الخ الأمر الذي أدى إلى إيجاد خطط تنموية سياحية للارتقاء بهذا القطاع المهم . وقد تم وضع عدة تعاريف للتنمية السياحية منها : </a:t>
            </a:r>
            <a:endParaRPr lang="en-US" dirty="0" smtClean="0">
              <a:solidFill>
                <a:srgbClr val="000000"/>
              </a:solidFill>
              <a:effectLst/>
              <a:latin typeface="Times New Roman"/>
              <a:ea typeface="Times New Roman"/>
            </a:endParaRPr>
          </a:p>
          <a:p>
            <a:pPr lvl="0" algn="justLow" fontAlgn="base">
              <a:lnSpc>
                <a:spcPct val="152000"/>
              </a:lnSpc>
              <a:spcAft>
                <a:spcPts val="125"/>
              </a:spcAft>
              <a:buClr>
                <a:srgbClr val="000000"/>
              </a:buClr>
              <a:buSzPts val="1300"/>
              <a:buFont typeface="Symbol"/>
              <a:buChar char="-"/>
            </a:pPr>
            <a:r>
              <a:rPr lang="ar-SA" u="none" strike="noStrike" dirty="0" smtClean="0">
                <a:solidFill>
                  <a:srgbClr val="000000"/>
                </a:solidFill>
                <a:effectLst/>
                <a:uFill>
                  <a:solidFill>
                    <a:srgbClr val="000000"/>
                  </a:solidFill>
                </a:uFill>
                <a:latin typeface="Times New Roman"/>
                <a:ea typeface="Times New Roman"/>
                <a:cs typeface="Times New Roman"/>
              </a:rPr>
              <a:t>يرى المشهداني أنها (( تغيير وتحول حقيقي مدروس ينتقل بموقع الجذب السياحي من وضع إلى وضع آخر بصورة واعية ومنظمة على أن يراعى هوية الموقع )) </a:t>
            </a:r>
            <a:r>
              <a:rPr lang="ar-SA" u="none" strike="noStrike" baseline="30000" dirty="0" smtClean="0">
                <a:solidFill>
                  <a:srgbClr val="000000"/>
                </a:solidFill>
                <a:effectLst/>
                <a:uFill>
                  <a:solidFill>
                    <a:srgbClr val="000000"/>
                  </a:solidFill>
                </a:uFill>
                <a:latin typeface="Times New Roman"/>
                <a:ea typeface="Times New Roman"/>
                <a:cs typeface="Times New Roman"/>
              </a:rPr>
              <a:t>(</a:t>
            </a:r>
            <a:r>
              <a:rPr lang="en-US" u="none" strike="noStrike" baseline="30000" dirty="0" smtClean="0">
                <a:solidFill>
                  <a:srgbClr val="000000"/>
                </a:solidFill>
                <a:effectLst/>
                <a:uFill>
                  <a:solidFill>
                    <a:srgbClr val="000000"/>
                  </a:solidFill>
                </a:uFill>
                <a:latin typeface="Times New Roman"/>
                <a:ea typeface="Times New Roman"/>
                <a:cs typeface="Times New Roman"/>
              </a:rPr>
              <a:t>32</a:t>
            </a:r>
            <a:r>
              <a:rPr lang="ar-SA" u="none" strike="noStrike" baseline="30000" dirty="0" smtClean="0">
                <a:solidFill>
                  <a:srgbClr val="000000"/>
                </a:solidFill>
                <a:effectLst/>
                <a:uFill>
                  <a:solidFill>
                    <a:srgbClr val="000000"/>
                  </a:solidFill>
                </a:uFill>
                <a:latin typeface="Times New Roman"/>
                <a:ea typeface="Times New Roman"/>
                <a:cs typeface="Times New Roman"/>
              </a:rPr>
              <a:t>) </a:t>
            </a:r>
            <a:r>
              <a:rPr lang="ar-SA" u="none" strike="noStrike" dirty="0" smtClean="0">
                <a:solidFill>
                  <a:srgbClr val="000000"/>
                </a:solidFill>
                <a:effectLst/>
                <a:uFill>
                  <a:solidFill>
                    <a:srgbClr val="000000"/>
                  </a:solidFill>
                </a:uFill>
                <a:latin typeface="Times New Roman"/>
                <a:ea typeface="Times New Roman"/>
                <a:cs typeface="Times New Roman"/>
              </a:rPr>
              <a:t>.  </a:t>
            </a:r>
            <a:endParaRPr lang="en-US" u="none" strike="noStrike" dirty="0" smtClean="0">
              <a:solidFill>
                <a:srgbClr val="000000"/>
              </a:solidFill>
              <a:effectLst/>
              <a:uFill>
                <a:solidFill>
                  <a:srgbClr val="000000"/>
                </a:solidFill>
              </a:uFill>
              <a:latin typeface="Times New Roman"/>
              <a:ea typeface="Times New Roman"/>
              <a:cs typeface="Times New Roman"/>
            </a:endParaRPr>
          </a:p>
          <a:p>
            <a:pPr lvl="0" algn="justLow" fontAlgn="base">
              <a:lnSpc>
                <a:spcPct val="152000"/>
              </a:lnSpc>
              <a:spcAft>
                <a:spcPts val="25"/>
              </a:spcAft>
              <a:buClr>
                <a:srgbClr val="000000"/>
              </a:buClr>
              <a:buSzPts val="1300"/>
              <a:buFont typeface="Symbol"/>
              <a:buChar char="-"/>
            </a:pPr>
            <a:r>
              <a:rPr lang="ar-SA" u="none" strike="noStrike" dirty="0" smtClean="0">
                <a:solidFill>
                  <a:srgbClr val="000000"/>
                </a:solidFill>
                <a:effectLst/>
                <a:uFill>
                  <a:solidFill>
                    <a:srgbClr val="000000"/>
                  </a:solidFill>
                </a:uFill>
                <a:latin typeface="Times New Roman"/>
                <a:ea typeface="Times New Roman"/>
                <a:cs typeface="Times New Roman"/>
              </a:rPr>
              <a:t>أما الزهاوي فيرى إنها (( إحدى الوسائل المهمة في تنمية الأقاليم والأماآن ذات الجذب السياحي اقتصاديا واجتماعيا وعمرانيا ، لاسيما الأقاليم التي تمتلك مقومات اقتصادية مقارنة بما تمتلكه من مقومات سياحية في حالة التخطيط لتنميتها واستثمارها عقلانيـا لرفع المستوى ألمعاشي لأفراد ذلك المجتمع مع الأخذ بنظر الاعتبار المحافظة على البيئة من التلوث )) </a:t>
            </a:r>
            <a:r>
              <a:rPr lang="ar-SA" u="none" strike="noStrike" baseline="30000" dirty="0" smtClean="0">
                <a:solidFill>
                  <a:srgbClr val="000000"/>
                </a:solidFill>
                <a:effectLst/>
                <a:uFill>
                  <a:solidFill>
                    <a:srgbClr val="000000"/>
                  </a:solidFill>
                </a:uFill>
                <a:latin typeface="Times New Roman"/>
                <a:ea typeface="Times New Roman"/>
                <a:cs typeface="Times New Roman"/>
              </a:rPr>
              <a:t>(</a:t>
            </a:r>
            <a:r>
              <a:rPr lang="en-US" u="none" strike="noStrike" baseline="30000" dirty="0" smtClean="0">
                <a:solidFill>
                  <a:srgbClr val="000000"/>
                </a:solidFill>
                <a:effectLst/>
                <a:uFill>
                  <a:solidFill>
                    <a:srgbClr val="000000"/>
                  </a:solidFill>
                </a:uFill>
                <a:latin typeface="Times New Roman"/>
                <a:ea typeface="Times New Roman"/>
                <a:cs typeface="Times New Roman"/>
              </a:rPr>
              <a:t>33</a:t>
            </a:r>
            <a:r>
              <a:rPr lang="ar-SA" u="none" strike="noStrike" baseline="30000" dirty="0" smtClean="0">
                <a:solidFill>
                  <a:srgbClr val="000000"/>
                </a:solidFill>
                <a:effectLst/>
                <a:uFill>
                  <a:solidFill>
                    <a:srgbClr val="000000"/>
                  </a:solidFill>
                </a:uFill>
                <a:latin typeface="Times New Roman"/>
                <a:ea typeface="Times New Roman"/>
                <a:cs typeface="Times New Roman"/>
              </a:rPr>
              <a:t>) </a:t>
            </a:r>
            <a:r>
              <a:rPr lang="ar-SA" u="none" strike="noStrike" dirty="0" smtClean="0">
                <a:solidFill>
                  <a:srgbClr val="000000"/>
                </a:solidFill>
                <a:effectLst/>
                <a:uFill>
                  <a:solidFill>
                    <a:srgbClr val="000000"/>
                  </a:solidFill>
                </a:uFill>
                <a:latin typeface="Times New Roman"/>
                <a:ea typeface="Times New Roman"/>
                <a:cs typeface="Times New Roman"/>
              </a:rPr>
              <a:t>.  </a:t>
            </a:r>
            <a:endParaRPr lang="en-US" u="none" strike="noStrike" dirty="0" smtClean="0">
              <a:solidFill>
                <a:srgbClr val="000000"/>
              </a:solidFill>
              <a:effectLst/>
              <a:uFill>
                <a:solidFill>
                  <a:srgbClr val="000000"/>
                </a:solidFill>
              </a:uFill>
              <a:latin typeface="Times New Roman"/>
              <a:ea typeface="Times New Roman"/>
              <a:cs typeface="Times New Roman"/>
            </a:endParaRPr>
          </a:p>
          <a:p>
            <a:pPr lvl="0" algn="justLow" fontAlgn="base">
              <a:lnSpc>
                <a:spcPct val="152000"/>
              </a:lnSpc>
              <a:spcAft>
                <a:spcPts val="25"/>
              </a:spcAft>
              <a:buClr>
                <a:srgbClr val="000000"/>
              </a:buClr>
              <a:buSzPts val="1300"/>
              <a:buFont typeface="Symbol"/>
              <a:buChar char="-"/>
            </a:pPr>
            <a:r>
              <a:rPr lang="ar-SA" u="none" strike="noStrike" dirty="0" smtClean="0">
                <a:solidFill>
                  <a:srgbClr val="000000"/>
                </a:solidFill>
                <a:effectLst/>
                <a:uFill>
                  <a:solidFill>
                    <a:srgbClr val="000000"/>
                  </a:solidFill>
                </a:uFill>
                <a:latin typeface="Times New Roman"/>
                <a:ea typeface="Times New Roman"/>
                <a:cs typeface="Times New Roman"/>
              </a:rPr>
              <a:t>في حين عرفها غنيم بأنها (( عملية متعددة الأبعاد فهي ليست ظاهرة اقتصادية آما يعتقد البعض بل إنها تهدف إلى إحداث تغييرات جذرية في البنى الاجتما عية والمؤسسات الوطنية وتعمل على توسيع النمو الاقتصادي والتخفيف من حدة الفوارق الإقليمية ومكافحة الفقر ))</a:t>
            </a:r>
            <a:r>
              <a:rPr lang="ar-SA" u="none" strike="noStrike" baseline="30000" dirty="0" smtClean="0">
                <a:solidFill>
                  <a:srgbClr val="000000"/>
                </a:solidFill>
                <a:effectLst/>
                <a:uFill>
                  <a:solidFill>
                    <a:srgbClr val="000000"/>
                  </a:solidFill>
                </a:uFill>
                <a:latin typeface="Times New Roman"/>
                <a:ea typeface="Times New Roman"/>
                <a:cs typeface="Times New Roman"/>
              </a:rPr>
              <a:t>(</a:t>
            </a:r>
            <a:r>
              <a:rPr lang="en-US" u="none" strike="noStrike" baseline="30000" dirty="0" smtClean="0">
                <a:solidFill>
                  <a:srgbClr val="000000"/>
                </a:solidFill>
                <a:effectLst/>
                <a:uFill>
                  <a:solidFill>
                    <a:srgbClr val="000000"/>
                  </a:solidFill>
                </a:uFill>
                <a:latin typeface="Times New Roman"/>
                <a:ea typeface="Times New Roman"/>
                <a:cs typeface="Times New Roman"/>
              </a:rPr>
              <a:t>34</a:t>
            </a:r>
            <a:r>
              <a:rPr lang="ar-SA" u="none" strike="noStrike" baseline="30000" dirty="0" smtClean="0">
                <a:solidFill>
                  <a:srgbClr val="000000"/>
                </a:solidFill>
                <a:effectLst/>
                <a:uFill>
                  <a:solidFill>
                    <a:srgbClr val="000000"/>
                  </a:solidFill>
                </a:uFill>
                <a:latin typeface="Times New Roman"/>
                <a:ea typeface="Times New Roman"/>
                <a:cs typeface="Times New Roman"/>
              </a:rPr>
              <a:t>)</a:t>
            </a:r>
            <a:r>
              <a:rPr lang="ar-SA" u="none" strike="noStrike" dirty="0" smtClean="0">
                <a:solidFill>
                  <a:srgbClr val="000000"/>
                </a:solidFill>
                <a:effectLst/>
                <a:uFill>
                  <a:solidFill>
                    <a:srgbClr val="000000"/>
                  </a:solidFill>
                </a:uFill>
                <a:latin typeface="Times New Roman"/>
                <a:ea typeface="Times New Roman"/>
                <a:cs typeface="Times New Roman"/>
              </a:rPr>
              <a:t> .  </a:t>
            </a:r>
            <a:endParaRPr lang="en-US" u="none" strike="noStrike" dirty="0" smtClean="0">
              <a:solidFill>
                <a:srgbClr val="000000"/>
              </a:solidFill>
              <a:effectLst/>
              <a:uFill>
                <a:solidFill>
                  <a:srgbClr val="000000"/>
                </a:solidFill>
              </a:uFill>
              <a:latin typeface="Times New Roman"/>
              <a:ea typeface="Times New Roman"/>
              <a:cs typeface="Times New Roman"/>
            </a:endParaRPr>
          </a:p>
          <a:p>
            <a:pPr marL="3810" indent="0" algn="justLow">
              <a:lnSpc>
                <a:spcPct val="152000"/>
              </a:lnSpc>
              <a:spcAft>
                <a:spcPts val="185"/>
              </a:spcAft>
              <a:buNone/>
            </a:pPr>
            <a:endParaRPr lang="en-US" dirty="0" smtClean="0">
              <a:solidFill>
                <a:srgbClr val="000000"/>
              </a:solidFill>
              <a:effectLst/>
              <a:latin typeface="Times New Roman"/>
              <a:ea typeface="Times New Roman"/>
            </a:endParaRPr>
          </a:p>
          <a:p>
            <a:pPr marL="0" indent="0">
              <a:buNone/>
            </a:pPr>
            <a:endParaRPr lang="ar-IQ" dirty="0"/>
          </a:p>
        </p:txBody>
      </p:sp>
    </p:spTree>
    <p:extLst>
      <p:ext uri="{BB962C8B-B14F-4D97-AF65-F5344CB8AC3E}">
        <p14:creationId xmlns:p14="http://schemas.microsoft.com/office/powerpoint/2010/main" val="3912649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0" lvl="0" indent="0" algn="justLow" fontAlgn="base">
              <a:lnSpc>
                <a:spcPct val="152000"/>
              </a:lnSpc>
              <a:spcAft>
                <a:spcPts val="130"/>
              </a:spcAft>
              <a:buClr>
                <a:srgbClr val="000000"/>
              </a:buClr>
              <a:buSzPts val="1300"/>
              <a:buNone/>
            </a:pPr>
            <a:r>
              <a:rPr lang="ar-SA" u="none" strike="noStrike" dirty="0" smtClean="0">
                <a:solidFill>
                  <a:srgbClr val="000000"/>
                </a:solidFill>
                <a:effectLst/>
                <a:uFill>
                  <a:solidFill>
                    <a:srgbClr val="000000"/>
                  </a:solidFill>
                </a:uFill>
                <a:latin typeface="Times New Roman"/>
                <a:ea typeface="Times New Roman"/>
                <a:cs typeface="Times New Roman"/>
              </a:rPr>
              <a:t>آما عرفها الطائي بأنها (( توفير التسهيلات والخدمات لإشباع حاجات ورغبات السياح , وتشمل آذلك بعض تأثيرات السياحة مثل إيجاد فرص عمل جديدة ودخول جديدة ))</a:t>
            </a:r>
            <a:r>
              <a:rPr lang="ar-SA" u="none" strike="noStrike" baseline="30000" dirty="0" smtClean="0">
                <a:solidFill>
                  <a:srgbClr val="000000"/>
                </a:solidFill>
                <a:effectLst/>
                <a:uFill>
                  <a:solidFill>
                    <a:srgbClr val="000000"/>
                  </a:solidFill>
                </a:uFill>
                <a:latin typeface="Times New Roman"/>
                <a:ea typeface="Times New Roman"/>
                <a:cs typeface="Times New Roman"/>
              </a:rPr>
              <a:t>(</a:t>
            </a:r>
            <a:r>
              <a:rPr lang="en-US" u="none" strike="noStrike" baseline="30000" dirty="0" smtClean="0">
                <a:solidFill>
                  <a:srgbClr val="000000"/>
                </a:solidFill>
                <a:effectLst/>
                <a:uFill>
                  <a:solidFill>
                    <a:srgbClr val="000000"/>
                  </a:solidFill>
                </a:uFill>
                <a:latin typeface="Times New Roman"/>
                <a:ea typeface="Times New Roman"/>
                <a:cs typeface="Times New Roman"/>
              </a:rPr>
              <a:t>35</a:t>
            </a:r>
            <a:r>
              <a:rPr lang="ar-SA" u="none" strike="noStrike" baseline="30000" dirty="0" smtClean="0">
                <a:solidFill>
                  <a:srgbClr val="000000"/>
                </a:solidFill>
                <a:effectLst/>
                <a:uFill>
                  <a:solidFill>
                    <a:srgbClr val="000000"/>
                  </a:solidFill>
                </a:uFill>
                <a:latin typeface="Times New Roman"/>
                <a:ea typeface="Times New Roman"/>
                <a:cs typeface="Times New Roman"/>
              </a:rPr>
              <a:t>) </a:t>
            </a:r>
            <a:r>
              <a:rPr lang="ar-SA" u="none" strike="noStrike" dirty="0" smtClean="0">
                <a:solidFill>
                  <a:srgbClr val="000000"/>
                </a:solidFill>
                <a:effectLst/>
                <a:uFill>
                  <a:solidFill>
                    <a:srgbClr val="000000"/>
                  </a:solidFill>
                </a:uFill>
                <a:latin typeface="Times New Roman"/>
                <a:ea typeface="Times New Roman"/>
                <a:cs typeface="Times New Roman"/>
              </a:rPr>
              <a:t> .  </a:t>
            </a:r>
            <a:endParaRPr lang="en-US" u="none" strike="noStrike" dirty="0" smtClean="0">
              <a:solidFill>
                <a:srgbClr val="000000"/>
              </a:solidFill>
              <a:effectLst/>
              <a:uFill>
                <a:solidFill>
                  <a:srgbClr val="000000"/>
                </a:solidFill>
              </a:uFill>
              <a:latin typeface="Times New Roman"/>
              <a:ea typeface="Times New Roman"/>
              <a:cs typeface="Times New Roman"/>
            </a:endParaRPr>
          </a:p>
          <a:p>
            <a:pPr marL="3810" indent="0" algn="justLow">
              <a:lnSpc>
                <a:spcPct val="152000"/>
              </a:lnSpc>
              <a:spcAft>
                <a:spcPts val="25"/>
              </a:spcAft>
              <a:buNone/>
            </a:pPr>
            <a:r>
              <a:rPr lang="ar-SA" dirty="0" smtClean="0">
                <a:solidFill>
                  <a:srgbClr val="000000"/>
                </a:solidFill>
                <a:effectLst/>
                <a:latin typeface="Times New Roman"/>
                <a:ea typeface="Times New Roman"/>
              </a:rPr>
              <a:t>إن تعريف الطائي يتفق مع تعريف </a:t>
            </a:r>
            <a:r>
              <a:rPr lang="en-US" dirty="0" smtClean="0">
                <a:solidFill>
                  <a:srgbClr val="000000"/>
                </a:solidFill>
                <a:effectLst/>
                <a:latin typeface="Times New Roman"/>
                <a:ea typeface="Times New Roman"/>
              </a:rPr>
              <a:t>Stephan Williams</a:t>
            </a:r>
            <a:r>
              <a:rPr lang="ar-SA" dirty="0" smtClean="0">
                <a:solidFill>
                  <a:srgbClr val="000000"/>
                </a:solidFill>
                <a:effectLst/>
                <a:latin typeface="Times New Roman"/>
                <a:ea typeface="Times New Roman"/>
              </a:rPr>
              <a:t>  حيث أضاف الأخير جميع الأنماط المكانية للعرض والطلب السياحي .  </a:t>
            </a:r>
            <a:endParaRPr lang="en-US" dirty="0" smtClean="0">
              <a:solidFill>
                <a:srgbClr val="000000"/>
              </a:solidFill>
              <a:effectLst/>
              <a:latin typeface="Times New Roman"/>
              <a:ea typeface="Times New Roman"/>
            </a:endParaRPr>
          </a:p>
          <a:p>
            <a:pPr lvl="0" algn="justLow" fontAlgn="base">
              <a:lnSpc>
                <a:spcPct val="152000"/>
              </a:lnSpc>
              <a:spcAft>
                <a:spcPts val="4450"/>
              </a:spcAft>
              <a:buClr>
                <a:srgbClr val="000000"/>
              </a:buClr>
              <a:buSzPts val="1300"/>
              <a:buFont typeface="Symbol"/>
              <a:buChar char="-"/>
            </a:pPr>
            <a:r>
              <a:rPr lang="ar-SA" u="none" strike="noStrike" dirty="0" smtClean="0">
                <a:solidFill>
                  <a:srgbClr val="000000"/>
                </a:solidFill>
                <a:effectLst/>
                <a:uFill>
                  <a:solidFill>
                    <a:srgbClr val="000000"/>
                  </a:solidFill>
                </a:uFill>
                <a:latin typeface="Times New Roman"/>
                <a:ea typeface="Times New Roman"/>
                <a:cs typeface="Times New Roman"/>
              </a:rPr>
              <a:t>أما ألكعبي فقد عرفها بأنها (( النشاطات والفعاليات التي ترمي إلى إشباع الحاجات البشرية بشكل مباش رًاً وغي ر مباش ر ع ن طريق استثمار المص ادر السياحية المتاحة بم ا ي ؤمن الحص ول عل ى وتائر متصاعدة في النمو ))</a:t>
            </a:r>
            <a:r>
              <a:rPr lang="ar-SA" u="none" strike="noStrike" baseline="30000" dirty="0" smtClean="0">
                <a:solidFill>
                  <a:srgbClr val="000000"/>
                </a:solidFill>
                <a:effectLst/>
                <a:uFill>
                  <a:solidFill>
                    <a:srgbClr val="000000"/>
                  </a:solidFill>
                </a:uFill>
                <a:latin typeface="Times New Roman"/>
                <a:ea typeface="Times New Roman"/>
                <a:cs typeface="Times New Roman"/>
              </a:rPr>
              <a:t>(</a:t>
            </a:r>
            <a:r>
              <a:rPr lang="en-US" u="none" strike="noStrike" baseline="30000" dirty="0" smtClean="0">
                <a:solidFill>
                  <a:srgbClr val="000000"/>
                </a:solidFill>
                <a:effectLst/>
                <a:uFill>
                  <a:solidFill>
                    <a:srgbClr val="000000"/>
                  </a:solidFill>
                </a:uFill>
                <a:latin typeface="Times New Roman"/>
                <a:ea typeface="Times New Roman"/>
                <a:cs typeface="Times New Roman"/>
              </a:rPr>
              <a:t>36</a:t>
            </a:r>
            <a:r>
              <a:rPr lang="ar-SA" u="none" strike="noStrike" baseline="30000" dirty="0" smtClean="0">
                <a:solidFill>
                  <a:srgbClr val="000000"/>
                </a:solidFill>
                <a:effectLst/>
                <a:uFill>
                  <a:solidFill>
                    <a:srgbClr val="000000"/>
                  </a:solidFill>
                </a:uFill>
                <a:latin typeface="Times New Roman"/>
                <a:ea typeface="Times New Roman"/>
                <a:cs typeface="Times New Roman"/>
              </a:rPr>
              <a:t>)</a:t>
            </a:r>
            <a:r>
              <a:rPr lang="ar-SA" u="none" strike="noStrike" dirty="0" smtClean="0">
                <a:solidFill>
                  <a:srgbClr val="000000"/>
                </a:solidFill>
                <a:effectLst/>
                <a:uFill>
                  <a:solidFill>
                    <a:srgbClr val="000000"/>
                  </a:solidFill>
                </a:uFill>
                <a:latin typeface="Times New Roman"/>
                <a:ea typeface="Times New Roman"/>
                <a:cs typeface="Times New Roman"/>
              </a:rPr>
              <a:t> . </a:t>
            </a:r>
            <a:endParaRPr lang="en-US" u="none" strike="noStrike" dirty="0" smtClean="0">
              <a:solidFill>
                <a:srgbClr val="000000"/>
              </a:solidFill>
              <a:effectLst/>
              <a:uFill>
                <a:solidFill>
                  <a:srgbClr val="000000"/>
                </a:solidFill>
              </a:uFill>
              <a:latin typeface="Times New Roman"/>
              <a:ea typeface="Times New Roman"/>
              <a:cs typeface="Times New Roman"/>
            </a:endParaRPr>
          </a:p>
          <a:p>
            <a:pPr marL="0" indent="0">
              <a:buNone/>
            </a:pPr>
            <a:endParaRPr lang="ar-IQ" dirty="0"/>
          </a:p>
        </p:txBody>
      </p:sp>
    </p:spTree>
    <p:extLst>
      <p:ext uri="{BB962C8B-B14F-4D97-AF65-F5344CB8AC3E}">
        <p14:creationId xmlns:p14="http://schemas.microsoft.com/office/powerpoint/2010/main" val="4091705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marL="0" lvl="0" indent="0" algn="justLow" fontAlgn="base">
              <a:lnSpc>
                <a:spcPct val="151000"/>
              </a:lnSpc>
              <a:spcAft>
                <a:spcPts val="345"/>
              </a:spcAft>
              <a:buClr>
                <a:srgbClr val="000000"/>
              </a:buClr>
              <a:buSzPts val="1300"/>
              <a:buNone/>
            </a:pPr>
            <a:r>
              <a:rPr lang="ar-SA" u="none" strike="noStrike" dirty="0" smtClean="0">
                <a:solidFill>
                  <a:srgbClr val="000000"/>
                </a:solidFill>
                <a:effectLst/>
                <a:uFill>
                  <a:solidFill>
                    <a:srgbClr val="000000"/>
                  </a:solidFill>
                </a:uFill>
                <a:latin typeface="Times New Roman"/>
                <a:ea typeface="Times New Roman"/>
                <a:cs typeface="Times New Roman"/>
              </a:rPr>
              <a:t>في حي ـن عرفها الجلاد(( عبارة ع ــن مصطلح يمث ــ ل البرام ــ ج المختلفة التي تهدف إلى تحقيقالزيـ ـادة المس تمرة والمتوازن ة ف ـ ـي الم وارد السياحيـ ـة وتعمي ق وترش يد الإنتاجي ة ف ي القط اع السياحي))</a:t>
            </a:r>
            <a:r>
              <a:rPr lang="ar-SA" u="none" strike="noStrike" baseline="30000" dirty="0" smtClean="0">
                <a:solidFill>
                  <a:srgbClr val="000000"/>
                </a:solidFill>
                <a:effectLst/>
                <a:uFill>
                  <a:solidFill>
                    <a:srgbClr val="000000"/>
                  </a:solidFill>
                </a:uFill>
                <a:latin typeface="Times New Roman"/>
                <a:ea typeface="Times New Roman"/>
                <a:cs typeface="Times New Roman"/>
              </a:rPr>
              <a:t>(</a:t>
            </a:r>
            <a:r>
              <a:rPr lang="en-US" u="none" strike="noStrike" baseline="30000" dirty="0" smtClean="0">
                <a:solidFill>
                  <a:srgbClr val="000000"/>
                </a:solidFill>
                <a:effectLst/>
                <a:uFill>
                  <a:solidFill>
                    <a:srgbClr val="000000"/>
                  </a:solidFill>
                </a:uFill>
                <a:latin typeface="Times New Roman"/>
                <a:ea typeface="Times New Roman"/>
                <a:cs typeface="Times New Roman"/>
              </a:rPr>
              <a:t>37</a:t>
            </a:r>
            <a:r>
              <a:rPr lang="ar-SA" u="none" strike="noStrike" baseline="30000" dirty="0" smtClean="0">
                <a:solidFill>
                  <a:srgbClr val="000000"/>
                </a:solidFill>
                <a:effectLst/>
                <a:uFill>
                  <a:solidFill>
                    <a:srgbClr val="000000"/>
                  </a:solidFill>
                </a:uFill>
                <a:latin typeface="Times New Roman"/>
                <a:ea typeface="Times New Roman"/>
                <a:cs typeface="Times New Roman"/>
              </a:rPr>
              <a:t>)</a:t>
            </a:r>
            <a:r>
              <a:rPr lang="ar-SA" u="none" strike="noStrike" dirty="0" smtClean="0">
                <a:solidFill>
                  <a:srgbClr val="000000"/>
                </a:solidFill>
                <a:effectLst/>
                <a:uFill>
                  <a:solidFill>
                    <a:srgbClr val="000000"/>
                  </a:solidFill>
                </a:uFill>
                <a:latin typeface="Times New Roman"/>
                <a:ea typeface="Times New Roman"/>
                <a:cs typeface="Times New Roman"/>
              </a:rPr>
              <a:t>.  </a:t>
            </a:r>
            <a:endParaRPr lang="en-US" u="none" strike="noStrike" dirty="0" smtClean="0">
              <a:solidFill>
                <a:srgbClr val="000000"/>
              </a:solidFill>
              <a:effectLst/>
              <a:uFill>
                <a:solidFill>
                  <a:srgbClr val="000000"/>
                </a:solidFill>
              </a:uFill>
              <a:latin typeface="Times New Roman"/>
              <a:ea typeface="Times New Roman"/>
              <a:cs typeface="Times New Roman"/>
            </a:endParaRPr>
          </a:p>
          <a:p>
            <a:pPr marL="0" lvl="0" indent="0" algn="justLow" fontAlgn="base">
              <a:lnSpc>
                <a:spcPct val="152000"/>
              </a:lnSpc>
              <a:spcAft>
                <a:spcPts val="220"/>
              </a:spcAft>
              <a:buClr>
                <a:srgbClr val="000000"/>
              </a:buClr>
              <a:buSzPts val="1300"/>
              <a:buNone/>
            </a:pPr>
            <a:r>
              <a:rPr lang="ar-SA" u="none" strike="noStrike" dirty="0" smtClean="0">
                <a:solidFill>
                  <a:srgbClr val="000000"/>
                </a:solidFill>
                <a:effectLst/>
                <a:uFill>
                  <a:solidFill>
                    <a:srgbClr val="000000"/>
                  </a:solidFill>
                </a:uFill>
                <a:latin typeface="Times New Roman"/>
                <a:ea typeface="Times New Roman"/>
                <a:cs typeface="Times New Roman"/>
              </a:rPr>
              <a:t>بينم ا ي رى ال دليمي أنه ا (( مجموع ة العملي ات الت ي ي تم إح داثها ف ي القط اع الس ياحي بمجالات ه وأنواعه جميعها ، للمساهمة في عملية تطوير الخدمات والفعاليات السياحية بهدف إيصال السائح إلى أقصى حالات الرضى والقناعة ، وفي النهاية الإسهام في تدعيم الاقتصاد  القومي وآثار ذلك على أبناء البلد )) </a:t>
            </a:r>
            <a:r>
              <a:rPr lang="ar-SA" u="none" strike="noStrike" baseline="30000" dirty="0" smtClean="0">
                <a:solidFill>
                  <a:srgbClr val="000000"/>
                </a:solidFill>
                <a:effectLst/>
                <a:uFill>
                  <a:solidFill>
                    <a:srgbClr val="000000"/>
                  </a:solidFill>
                </a:uFill>
                <a:latin typeface="Times New Roman"/>
                <a:ea typeface="Times New Roman"/>
                <a:cs typeface="Times New Roman"/>
              </a:rPr>
              <a:t>(</a:t>
            </a:r>
            <a:r>
              <a:rPr lang="en-US" u="none" strike="noStrike" baseline="30000" dirty="0" smtClean="0">
                <a:solidFill>
                  <a:srgbClr val="000000"/>
                </a:solidFill>
                <a:effectLst/>
                <a:uFill>
                  <a:solidFill>
                    <a:srgbClr val="000000"/>
                  </a:solidFill>
                </a:uFill>
                <a:latin typeface="Times New Roman"/>
                <a:ea typeface="Times New Roman"/>
                <a:cs typeface="Times New Roman"/>
              </a:rPr>
              <a:t>38</a:t>
            </a:r>
            <a:r>
              <a:rPr lang="ar-SA" u="none" strike="noStrike" baseline="30000" dirty="0" smtClean="0">
                <a:solidFill>
                  <a:srgbClr val="000000"/>
                </a:solidFill>
                <a:effectLst/>
                <a:uFill>
                  <a:solidFill>
                    <a:srgbClr val="000000"/>
                  </a:solidFill>
                </a:uFill>
                <a:latin typeface="Times New Roman"/>
                <a:ea typeface="Times New Roman"/>
                <a:cs typeface="Times New Roman"/>
              </a:rPr>
              <a:t>) </a:t>
            </a:r>
            <a:r>
              <a:rPr lang="ar-SA" u="none" strike="noStrike" dirty="0" smtClean="0">
                <a:solidFill>
                  <a:srgbClr val="000000"/>
                </a:solidFill>
                <a:effectLst/>
                <a:uFill>
                  <a:solidFill>
                    <a:srgbClr val="000000"/>
                  </a:solidFill>
                </a:uFill>
                <a:latin typeface="Times New Roman"/>
                <a:ea typeface="Times New Roman"/>
                <a:cs typeface="Times New Roman"/>
              </a:rPr>
              <a:t>.  </a:t>
            </a:r>
            <a:endParaRPr lang="en-US" u="none" strike="noStrike" dirty="0" smtClean="0">
              <a:solidFill>
                <a:srgbClr val="000000"/>
              </a:solidFill>
              <a:effectLst/>
              <a:uFill>
                <a:solidFill>
                  <a:srgbClr val="000000"/>
                </a:solidFill>
              </a:uFill>
              <a:latin typeface="Times New Roman"/>
              <a:ea typeface="Times New Roman"/>
              <a:cs typeface="Times New Roman"/>
            </a:endParaRPr>
          </a:p>
          <a:p>
            <a:pPr marL="0" indent="0">
              <a:buNone/>
            </a:pPr>
            <a:r>
              <a:rPr lang="ar-SA" dirty="0" smtClean="0">
                <a:solidFill>
                  <a:srgbClr val="000000"/>
                </a:solidFill>
                <a:effectLst/>
                <a:ea typeface="Times New Roman"/>
                <a:cs typeface="Times New Roman"/>
              </a:rPr>
              <a:t>أما التعريف الإجرائي : هي العمليات الاستثمارية آافة التي تبذل لتطوير الخدمات والفعاليات ذات الهوية السياحية لرفع آفاءة المكان السياحي والعاملين فيه واستثمارها استثمارا امثل لتحقيق الرفاهية الاقتصادية والاجتماعية والترويجية للفرد وللمجتمع . </a:t>
            </a:r>
            <a:endParaRPr lang="ar-IQ" dirty="0"/>
          </a:p>
        </p:txBody>
      </p:sp>
    </p:spTree>
    <p:extLst>
      <p:ext uri="{BB962C8B-B14F-4D97-AF65-F5344CB8AC3E}">
        <p14:creationId xmlns:p14="http://schemas.microsoft.com/office/powerpoint/2010/main" val="52269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1102</Words>
  <Application>Microsoft Office PowerPoint</Application>
  <PresentationFormat>On-screen Show (4:3)</PresentationFormat>
  <Paragraphs>28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مفهوم التنمية والتنمية السياحية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التنمية والتنمية السياحية</dc:title>
  <dc:creator>Ruaa</dc:creator>
  <cp:lastModifiedBy>Ruaa</cp:lastModifiedBy>
  <cp:revision>2</cp:revision>
  <dcterms:created xsi:type="dcterms:W3CDTF">2019-12-15T18:33:00Z</dcterms:created>
  <dcterms:modified xsi:type="dcterms:W3CDTF">2019-12-15T18:48:58Z</dcterms:modified>
</cp:coreProperties>
</file>