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C102EA3-96BA-41CB-BE23-12188B94D4C2}"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365467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C102EA3-96BA-41CB-BE23-12188B94D4C2}"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295844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C102EA3-96BA-41CB-BE23-12188B94D4C2}"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368128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C102EA3-96BA-41CB-BE23-12188B94D4C2}"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9780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102EA3-96BA-41CB-BE23-12188B94D4C2}"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302494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C102EA3-96BA-41CB-BE23-12188B94D4C2}"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16134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C102EA3-96BA-41CB-BE23-12188B94D4C2}" type="datetimeFigureOut">
              <a:rPr lang="ar-IQ" smtClean="0"/>
              <a:t>18/04/1441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1621251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C102EA3-96BA-41CB-BE23-12188B94D4C2}" type="datetimeFigureOut">
              <a:rPr lang="ar-IQ" smtClean="0"/>
              <a:t>18/04/1441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3973909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02EA3-96BA-41CB-BE23-12188B94D4C2}" type="datetimeFigureOut">
              <a:rPr lang="ar-IQ" smtClean="0"/>
              <a:t>18/04/1441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423398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02EA3-96BA-41CB-BE23-12188B94D4C2}"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2079362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02EA3-96BA-41CB-BE23-12188B94D4C2}"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8457D30-3C9D-4B42-89AC-0098FB0E82A4}" type="slidenum">
              <a:rPr lang="ar-IQ" smtClean="0"/>
              <a:t>‹#›</a:t>
            </a:fld>
            <a:endParaRPr lang="ar-IQ"/>
          </a:p>
        </p:txBody>
      </p:sp>
    </p:spTree>
    <p:extLst>
      <p:ext uri="{BB962C8B-B14F-4D97-AF65-F5344CB8AC3E}">
        <p14:creationId xmlns:p14="http://schemas.microsoft.com/office/powerpoint/2010/main" val="3100857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C102EA3-96BA-41CB-BE23-12188B94D4C2}" type="datetimeFigureOut">
              <a:rPr lang="ar-IQ" smtClean="0"/>
              <a:t>18/04/1441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457D30-3C9D-4B42-89AC-0098FB0E82A4}" type="slidenum">
              <a:rPr lang="ar-IQ" smtClean="0"/>
              <a:t>‹#›</a:t>
            </a:fld>
            <a:endParaRPr lang="ar-IQ"/>
          </a:p>
        </p:txBody>
      </p:sp>
    </p:spTree>
    <p:extLst>
      <p:ext uri="{BB962C8B-B14F-4D97-AF65-F5344CB8AC3E}">
        <p14:creationId xmlns:p14="http://schemas.microsoft.com/office/powerpoint/2010/main" val="289959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marL="535305" marR="576580" indent="-6350">
              <a:lnSpc>
                <a:spcPct val="107000"/>
              </a:lnSpc>
              <a:spcAft>
                <a:spcPts val="120"/>
              </a:spcAft>
            </a:pPr>
            <a:r>
              <a:rPr lang="ar-SA" sz="8800" dirty="0" smtClean="0">
                <a:solidFill>
                  <a:srgbClr val="000000"/>
                </a:solidFill>
                <a:effectLst/>
                <a:latin typeface="Simplified Arabic"/>
                <a:ea typeface="Simplified Arabic"/>
                <a:cs typeface="AF_Diwani"/>
              </a:rPr>
              <a:t>التجارة الخارجية</a:t>
            </a:r>
            <a:endParaRPr lang="en-US" sz="8800" dirty="0">
              <a:solidFill>
                <a:srgbClr val="000000"/>
              </a:solidFill>
              <a:effectLst/>
              <a:latin typeface="Simplified Arabic"/>
              <a:ea typeface="Simplified Arabic"/>
            </a:endParaRPr>
          </a:p>
        </p:txBody>
      </p:sp>
      <p:sp>
        <p:nvSpPr>
          <p:cNvPr id="3" name="Subtitle 2"/>
          <p:cNvSpPr>
            <a:spLocks noGrp="1"/>
          </p:cNvSpPr>
          <p:nvPr>
            <p:ph type="subTitle" idx="1"/>
          </p:nvPr>
        </p:nvSpPr>
        <p:spPr/>
        <p:txBody>
          <a:bodyPr>
            <a:noAutofit/>
          </a:bodyPr>
          <a:lstStyle/>
          <a:p>
            <a:pPr marL="535305" marR="576580" indent="-6350">
              <a:lnSpc>
                <a:spcPct val="107000"/>
              </a:lnSpc>
              <a:spcBef>
                <a:spcPct val="0"/>
              </a:spcBef>
              <a:spcAft>
                <a:spcPts val="120"/>
              </a:spcAft>
            </a:pPr>
            <a:r>
              <a:rPr lang="ar-IQ" sz="4000" dirty="0">
                <a:solidFill>
                  <a:srgbClr val="000000"/>
                </a:solidFill>
                <a:latin typeface="Simplified Arabic"/>
                <a:ea typeface="Simplified Arabic"/>
                <a:cs typeface="AF_Diwani"/>
              </a:rPr>
              <a:t>م.د. مها عبد الستار السامرائي</a:t>
            </a:r>
          </a:p>
        </p:txBody>
      </p:sp>
    </p:spTree>
    <p:extLst>
      <p:ext uri="{BB962C8B-B14F-4D97-AF65-F5344CB8AC3E}">
        <p14:creationId xmlns:p14="http://schemas.microsoft.com/office/powerpoint/2010/main" val="2190208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184" y="0"/>
            <a:ext cx="9112816" cy="6858000"/>
          </a:xfrm>
        </p:spPr>
        <p:txBody>
          <a:bodyPr>
            <a:noAutofit/>
          </a:bodyPr>
          <a:lstStyle/>
          <a:p>
            <a:pPr marL="528955" marR="576580" indent="0">
              <a:spcAft>
                <a:spcPts val="120"/>
              </a:spcAft>
              <a:buNone/>
            </a:pPr>
            <a:r>
              <a:rPr lang="ar-SA" sz="1600" dirty="0" smtClean="0">
                <a:solidFill>
                  <a:srgbClr val="000000"/>
                </a:solidFill>
                <a:effectLst/>
                <a:latin typeface="Simplified Arabic"/>
                <a:ea typeface="Simplified Arabic"/>
              </a:rPr>
              <a:t>مفهوم التجارة الخارجية و أهميتها.  </a:t>
            </a:r>
            <a:endParaRPr lang="en-US" sz="1600" dirty="0" smtClean="0">
              <a:solidFill>
                <a:srgbClr val="000000"/>
              </a:solidFill>
              <a:effectLst/>
              <a:latin typeface="Simplified Arabic"/>
              <a:ea typeface="Simplified Arabic"/>
            </a:endParaRPr>
          </a:p>
          <a:p>
            <a:pPr marL="92075" marR="576580" indent="0" algn="just">
              <a:spcAft>
                <a:spcPts val="20"/>
              </a:spcAft>
              <a:buNone/>
              <a:tabLst>
                <a:tab pos="92075" algn="l"/>
                <a:tab pos="274638" algn="l"/>
              </a:tabLst>
            </a:pPr>
            <a:r>
              <a:rPr lang="ar-SA" sz="1600" dirty="0" smtClean="0">
                <a:solidFill>
                  <a:srgbClr val="000000"/>
                </a:solidFill>
                <a:effectLst/>
                <a:latin typeface="Simplified Arabic"/>
                <a:ea typeface="Simplified Arabic"/>
              </a:rPr>
              <a:t>تعرف التجارة على أنها فرع من فروع علم الاقتصاد و الذي يهتم بدراسة الصفقات الاقتصادية ،و التبادل التجاري الذي يتم بين الدولة و العالم الخارجي ،و للتجارة الخارجية أهمية بالغة حيث أن من أهم مميزاتها أنها تمكن كل دولة من أن تستفيد من مزايا الدول الأخرى، فلو أن كل دولة أغلقت حدودها و اعتمدت على ما تجود به أراضيها لما حققت إشباع لحاجياتها في كل المجالات</a:t>
            </a:r>
            <a:r>
              <a:rPr lang="ar-SA" sz="1600" dirty="0" smtClean="0">
                <a:solidFill>
                  <a:srgbClr val="000000"/>
                </a:solidFill>
                <a:effectLst/>
                <a:latin typeface="Simplified Arabic"/>
                <a:ea typeface="Times New Roman"/>
              </a:rPr>
              <a:t> </a:t>
            </a:r>
            <a:r>
              <a:rPr lang="ar-SA" sz="1600" dirty="0" smtClean="0">
                <a:solidFill>
                  <a:srgbClr val="000000"/>
                </a:solidFill>
                <a:effectLst/>
                <a:latin typeface="Simplified Arabic"/>
                <a:ea typeface="Simplified Arabic"/>
              </a:rPr>
              <a:t> لأنها لا تستطيع إنتاج كل حاجياتها ، ولو ان الانسان في عصرنا الحديث حاول تجاوز تلك العقبة، فتراه يستعين بالمطاط الاصطناعي عن المطاط الطبيعي مثلا.  </a:t>
            </a:r>
            <a:endParaRPr lang="en-US" sz="1600" dirty="0" smtClean="0">
              <a:solidFill>
                <a:srgbClr val="000000"/>
              </a:solidFill>
              <a:effectLst/>
              <a:latin typeface="Simplified Arabic"/>
              <a:ea typeface="Simplified Arabic"/>
            </a:endParaRPr>
          </a:p>
          <a:p>
            <a:pPr marL="92075" marR="576580" indent="0" algn="just">
              <a:spcAft>
                <a:spcPts val="20"/>
              </a:spcAft>
              <a:buNone/>
              <a:tabLst>
                <a:tab pos="92075" algn="l"/>
                <a:tab pos="274638" algn="l"/>
              </a:tabLst>
            </a:pPr>
            <a:r>
              <a:rPr lang="ar-SA" sz="1600" dirty="0" smtClean="0">
                <a:solidFill>
                  <a:srgbClr val="000000"/>
                </a:solidFill>
                <a:effectLst/>
                <a:latin typeface="Simplified Arabic"/>
                <a:ea typeface="Simplified Arabic"/>
              </a:rPr>
              <a:t>ولا تقتصر التجارة الدولية على هذا فحسب بل نجد ان دولة ما كإنجلترا على سبيل المثال تستورد الساعات الدقيقة من سويسرا بالرغم من انه يمكنها تصنيعها محليا. لان تكلفتها عند صناعتها محليا تكون أكبر مقارنة باستيرادها.  </a:t>
            </a:r>
            <a:endParaRPr lang="en-US" sz="1600" dirty="0" smtClean="0">
              <a:solidFill>
                <a:srgbClr val="000000"/>
              </a:solidFill>
              <a:effectLst/>
              <a:latin typeface="Simplified Arabic"/>
              <a:ea typeface="Simplified Arabic"/>
            </a:endParaRPr>
          </a:p>
          <a:p>
            <a:pPr marL="92075" marR="576580" indent="0" algn="just">
              <a:spcAft>
                <a:spcPts val="470"/>
              </a:spcAft>
              <a:buNone/>
              <a:tabLst>
                <a:tab pos="92075" algn="l"/>
                <a:tab pos="274638" algn="l"/>
              </a:tabLst>
            </a:pPr>
            <a:r>
              <a:rPr lang="ar-SA" sz="1600" dirty="0" smtClean="0">
                <a:solidFill>
                  <a:srgbClr val="000000"/>
                </a:solidFill>
                <a:effectLst/>
                <a:latin typeface="Simplified Arabic"/>
                <a:ea typeface="Simplified Arabic"/>
              </a:rPr>
              <a:t>ما يمكن قوله هو أنه بفضل التجارة الدولية يصبح أي مورد لأي دولة ذا نفع كبير اذا أحسنت استغلاله لاكتفائها الذاتي وبفضل التجارة تصدره إلى باقي دول العالم</a:t>
            </a:r>
            <a:r>
              <a:rPr lang="ar-SA" sz="1600" baseline="30000" dirty="0" smtClean="0">
                <a:solidFill>
                  <a:srgbClr val="000000"/>
                </a:solidFill>
                <a:effectLst/>
                <a:latin typeface="Simplified Arabic"/>
                <a:ea typeface="Simplified Arabic"/>
              </a:rPr>
              <a:t>(</a:t>
            </a:r>
            <a:endParaRPr lang="en-US" sz="1600" dirty="0" smtClean="0">
              <a:solidFill>
                <a:srgbClr val="000000"/>
              </a:solidFill>
              <a:effectLst/>
              <a:latin typeface="Simplified Arabic"/>
              <a:ea typeface="Simplified Arabic"/>
            </a:endParaRPr>
          </a:p>
          <a:p>
            <a:pPr marL="92075" marR="576580" indent="0">
              <a:spcAft>
                <a:spcPts val="665"/>
              </a:spcAft>
              <a:buNone/>
              <a:tabLst>
                <a:tab pos="92075" algn="l"/>
                <a:tab pos="274638" algn="l"/>
              </a:tabLst>
            </a:pPr>
            <a:r>
              <a:rPr lang="ar-SA" sz="1600" dirty="0" smtClean="0">
                <a:solidFill>
                  <a:srgbClr val="000000"/>
                </a:solidFill>
                <a:effectLst/>
                <a:latin typeface="Simplified Arabic"/>
                <a:ea typeface="Simplified Arabic"/>
              </a:rPr>
              <a:t>المطلب الثاني: النظريات الحديثة في التجارة الخارجية.  	</a:t>
            </a:r>
            <a:endParaRPr lang="en-US" sz="1600" dirty="0" smtClean="0">
              <a:solidFill>
                <a:srgbClr val="000000"/>
              </a:solidFill>
              <a:effectLst/>
              <a:latin typeface="Simplified Arabic"/>
              <a:ea typeface="Simplified Arabic"/>
            </a:endParaRPr>
          </a:p>
          <a:p>
            <a:pPr marL="92075" marR="576580" indent="0" algn="just">
              <a:spcAft>
                <a:spcPts val="20"/>
              </a:spcAft>
              <a:buNone/>
              <a:tabLst>
                <a:tab pos="92075" algn="l"/>
                <a:tab pos="274638" algn="l"/>
              </a:tabLst>
            </a:pPr>
            <a:r>
              <a:rPr lang="ar-SA" sz="1600" dirty="0" smtClean="0">
                <a:solidFill>
                  <a:srgbClr val="000000"/>
                </a:solidFill>
                <a:effectLst/>
                <a:latin typeface="Simplified Arabic"/>
                <a:ea typeface="Simplified Arabic"/>
              </a:rPr>
              <a:t>بعد الحرب العالمية الثانية اجتهد بعض الاقتصاديين في تحليل التبادل الدولي   و التوسع في نظريات التجارة الدولية ضمن العلاقات الاقتصادية الدولية الجديدة و كان هذا التوسع نتيجة لما أغفلته المدارس و النظريات السابقة كالكلاسيكية منها و السويدية . فلجأ الإقتصاديون الى دراسة التجارة الدولية من منظور ديناميكي يأخذ في الحسبان تطور الوضع الإقتصادي و كذا التبادل الدولي</a:t>
            </a:r>
            <a:endParaRPr lang="en-US" sz="1600" dirty="0" smtClean="0">
              <a:solidFill>
                <a:srgbClr val="000000"/>
              </a:solidFill>
              <a:effectLst/>
              <a:latin typeface="Simplified Arabic"/>
              <a:ea typeface="Simplified Arabic"/>
            </a:endParaRPr>
          </a:p>
          <a:p>
            <a:pPr marL="92075" marR="576580" indent="0" algn="just">
              <a:spcAft>
                <a:spcPts val="565"/>
              </a:spcAft>
              <a:buNone/>
              <a:tabLst>
                <a:tab pos="92075" algn="l"/>
                <a:tab pos="274638" algn="l"/>
              </a:tabLst>
            </a:pPr>
            <a:r>
              <a:rPr lang="ar-SA" sz="1600" dirty="0">
                <a:solidFill>
                  <a:srgbClr val="000000"/>
                </a:solidFill>
                <a:latin typeface="Simplified Arabic"/>
                <a:ea typeface="Simplified Arabic"/>
              </a:rPr>
              <a:t>فنرى –فرنون- مثلا ربط بين الابتكار و الميزة النسبية في إطار ما يسمى بدورة المنتج كما  فاضل- ليندر- بين المنتجات فأخذ في إعتباراته المناقشة الاحتكارية أما  -جونسون- فسعى إلى الجمع بين هذه العناصر في ديناميكية شاملة .  </a:t>
            </a:r>
            <a:endParaRPr lang="en-US" sz="1600" dirty="0">
              <a:solidFill>
                <a:srgbClr val="000000"/>
              </a:solidFill>
              <a:latin typeface="Simplified Arabic"/>
              <a:ea typeface="Simplified Arabic"/>
            </a:endParaRPr>
          </a:p>
          <a:p>
            <a:pPr marL="92075" marR="576580" indent="0">
              <a:spcAft>
                <a:spcPts val="385"/>
              </a:spcAft>
              <a:buNone/>
              <a:tabLst>
                <a:tab pos="92075" algn="l"/>
                <a:tab pos="274638" algn="l"/>
              </a:tabLst>
            </a:pPr>
            <a:r>
              <a:rPr lang="ar-SA" sz="1600" dirty="0">
                <a:solidFill>
                  <a:srgbClr val="000000"/>
                </a:solidFill>
                <a:latin typeface="Simplified Arabic"/>
                <a:ea typeface="Simplified Arabic"/>
              </a:rPr>
              <a:t>الفرع الاول : نموذج دورة المنتج لفرنون.  </a:t>
            </a:r>
            <a:endParaRPr lang="en-US" sz="1600" dirty="0">
              <a:solidFill>
                <a:srgbClr val="000000"/>
              </a:solidFill>
              <a:latin typeface="Simplified Arabic"/>
              <a:ea typeface="Simplified Arabic"/>
            </a:endParaRPr>
          </a:p>
          <a:p>
            <a:pPr marL="92075" marR="576580" indent="0" algn="just">
              <a:spcAft>
                <a:spcPts val="20"/>
              </a:spcAft>
              <a:buNone/>
              <a:tabLst>
                <a:tab pos="92075" algn="l"/>
                <a:tab pos="274638" algn="l"/>
              </a:tabLst>
            </a:pPr>
            <a:r>
              <a:rPr lang="ar-SA" sz="1600" dirty="0">
                <a:solidFill>
                  <a:srgbClr val="000000"/>
                </a:solidFill>
                <a:latin typeface="Simplified Arabic"/>
                <a:ea typeface="Simplified Arabic"/>
              </a:rPr>
              <a:t>تعتبر المناهج التكنولوجية تفسيرا لنمط التجارة الخارجية للسلع ، التي تتغير بتغير التكنولوجيا المستعملة في إنتاج المنتجات ،فابتكار طرق جديدة سلعه و بأقل تكلفة، أو تجديد شكل سلعه ما كانت موجودة من قبل  لتتلائم مع ذوق المستهلك و كذا تحسين نوعيتها أو اختراع سلعة جديدة لم تكن موجودة من قبل .كل هذه التغييرات في السلعة نتيجة للتغير في التكنولوجيا .  </a:t>
            </a:r>
            <a:endParaRPr lang="en-US" sz="1600" dirty="0">
              <a:solidFill>
                <a:srgbClr val="000000"/>
              </a:solidFill>
              <a:latin typeface="Simplified Arabic"/>
              <a:ea typeface="Simplified Arabic"/>
            </a:endParaRPr>
          </a:p>
          <a:p>
            <a:pPr marL="92075" marR="576580" indent="0" algn="just">
              <a:spcAft>
                <a:spcPts val="20"/>
              </a:spcAft>
              <a:buNone/>
              <a:tabLst>
                <a:tab pos="92075" algn="l"/>
                <a:tab pos="274638" algn="l"/>
              </a:tabLst>
            </a:pPr>
            <a:r>
              <a:rPr lang="ar-SA" sz="1600" dirty="0">
                <a:solidFill>
                  <a:srgbClr val="000000"/>
                </a:solidFill>
                <a:latin typeface="Simplified Arabic"/>
                <a:ea typeface="Simplified Arabic"/>
              </a:rPr>
              <a:t>و بهذا يمكن للدولة صاحبة هذا التغيير أن تكسب سلعتها مزايا تمكنها من طرحها في الأسواق الدولية لكن باحتكار تجارة تلك السلعة ما دامت تملك ميزات نسبية.  </a:t>
            </a:r>
            <a:endParaRPr lang="en-US" sz="1600" dirty="0">
              <a:solidFill>
                <a:srgbClr val="000000"/>
              </a:solidFill>
              <a:latin typeface="Simplified Arabic"/>
              <a:ea typeface="Simplified Arabic"/>
            </a:endParaRPr>
          </a:p>
          <a:p>
            <a:pPr marL="92075" marR="576580" indent="0" algn="just">
              <a:spcAft>
                <a:spcPts val="455"/>
              </a:spcAft>
              <a:buNone/>
              <a:tabLst>
                <a:tab pos="92075" algn="l"/>
                <a:tab pos="274638" algn="l"/>
              </a:tabLst>
            </a:pPr>
            <a:r>
              <a:rPr lang="ar-SA" sz="1600" dirty="0">
                <a:solidFill>
                  <a:srgbClr val="000000"/>
                </a:solidFill>
                <a:latin typeface="Simplified Arabic"/>
                <a:ea typeface="Simplified Arabic"/>
              </a:rPr>
              <a:t>و يطرح - فرنون - ثلاثة مراحل لتطوير و شروط وإمكان إنتاج المنتج وفق نموذجه وهي(٢) :  </a:t>
            </a:r>
            <a:endParaRPr lang="en-US" sz="1600" dirty="0">
              <a:solidFill>
                <a:srgbClr val="000000"/>
              </a:solidFill>
              <a:latin typeface="Simplified Arabic"/>
              <a:ea typeface="Simplified Arabic"/>
            </a:endParaRPr>
          </a:p>
        </p:txBody>
      </p:sp>
    </p:spTree>
    <p:extLst>
      <p:ext uri="{BB962C8B-B14F-4D97-AF65-F5344CB8AC3E}">
        <p14:creationId xmlns:p14="http://schemas.microsoft.com/office/powerpoint/2010/main" val="124740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92075" marR="576580" lvl="0" indent="0">
              <a:spcAft>
                <a:spcPts val="525"/>
              </a:spcAft>
              <a:buNone/>
              <a:tabLst>
                <a:tab pos="92075" algn="l"/>
                <a:tab pos="274638" algn="l"/>
              </a:tabLst>
            </a:pPr>
            <a:r>
              <a:rPr lang="ar-SA" sz="1600" b="1" dirty="0">
                <a:solidFill>
                  <a:srgbClr val="000000"/>
                </a:solidFill>
                <a:latin typeface="Simplified Arabic"/>
                <a:ea typeface="Simplified Arabic"/>
              </a:rPr>
              <a:t>المرحلة الأولى: مرحلة الانتاج الجديد.  </a:t>
            </a:r>
            <a:endParaRPr lang="en-US" sz="1600" b="1" dirty="0">
              <a:solidFill>
                <a:srgbClr val="000000"/>
              </a:solidFill>
              <a:latin typeface="Simplified Arabic"/>
              <a:ea typeface="Simplified Arabic"/>
            </a:endParaRPr>
          </a:p>
          <a:p>
            <a:pPr marL="92075" marR="576580" lvl="0" indent="0" algn="just">
              <a:spcAft>
                <a:spcPts val="430"/>
              </a:spcAft>
              <a:buNone/>
              <a:tabLst>
                <a:tab pos="92075" algn="l"/>
                <a:tab pos="274638" algn="l"/>
              </a:tabLst>
            </a:pPr>
            <a:r>
              <a:rPr lang="ar-SA" sz="1600" dirty="0">
                <a:solidFill>
                  <a:srgbClr val="000000"/>
                </a:solidFill>
                <a:latin typeface="Simplified Arabic"/>
                <a:ea typeface="Simplified Arabic"/>
              </a:rPr>
              <a:t>حيث من المفروض أن تتم هذه المرحلة في دولة صناعية ذات مستوى دخل فردي   مرتفع، وتكنولوجيا عالية لان هذا الانتاج الجديد يصاحب عدم التكافؤ لذا يفضل تسويقه محليا أو في الاسواق القريبة. وعليه فان تغطية لكلفة اتناجه في المراحل الاولى تكون طويلة نسبيا .  </a:t>
            </a:r>
            <a:endParaRPr lang="ar-IQ" sz="1600" dirty="0" smtClean="0">
              <a:solidFill>
                <a:srgbClr val="000000"/>
              </a:solidFill>
              <a:latin typeface="Simplified Arabic"/>
              <a:ea typeface="Simplified Arabic"/>
            </a:endParaRPr>
          </a:p>
          <a:p>
            <a:pPr marL="92075" marR="576580" indent="0">
              <a:spcAft>
                <a:spcPts val="2045"/>
              </a:spcAft>
              <a:buNone/>
            </a:pPr>
            <a:r>
              <a:rPr lang="ar-SA" sz="1600" b="1" dirty="0" smtClean="0">
                <a:solidFill>
                  <a:srgbClr val="000000"/>
                </a:solidFill>
                <a:effectLst/>
                <a:latin typeface="Simplified Arabic"/>
                <a:ea typeface="Simplified Arabic"/>
              </a:rPr>
              <a:t>المرحلة الثانية: مرحلة الانتشار في دول العالم.  </a:t>
            </a:r>
            <a:r>
              <a:rPr lang="ar-IQ" sz="1600" b="1" dirty="0">
                <a:solidFill>
                  <a:srgbClr val="000000"/>
                </a:solidFill>
                <a:latin typeface="Simplified Arabic"/>
                <a:ea typeface="Simplified Arabic"/>
              </a:rPr>
              <a:t>ف</a:t>
            </a:r>
            <a:r>
              <a:rPr lang="ar-SA" sz="1600" dirty="0" smtClean="0">
                <a:solidFill>
                  <a:srgbClr val="000000"/>
                </a:solidFill>
                <a:effectLst/>
                <a:latin typeface="Simplified Arabic"/>
                <a:ea typeface="Simplified Arabic"/>
              </a:rPr>
              <a:t>ي هذه المرحلة يأخذ المنتج من مستوى النمطية ومنه يرتفع الطلب عليه في الدول الصناعية الكبرى الاخرى لتنتقل تقنيات و فنون انتاجه في هذه الدول فتصبح مصنعة لهذا المنتج، وعليه يمكن للدولة صاحبة هذا التجديد ان تصبح هي المستوردة لذلك المنتج .  </a:t>
            </a:r>
            <a:endParaRPr lang="en-US" sz="1600" dirty="0" smtClean="0">
              <a:solidFill>
                <a:srgbClr val="000000"/>
              </a:solidFill>
              <a:effectLst/>
              <a:latin typeface="Simplified Arabic"/>
              <a:ea typeface="Simplified Arabic"/>
            </a:endParaRPr>
          </a:p>
          <a:p>
            <a:pPr marL="1905" marR="576580" indent="0">
              <a:spcAft>
                <a:spcPts val="385"/>
              </a:spcAft>
              <a:buNone/>
            </a:pPr>
            <a:r>
              <a:rPr lang="ar-SA" sz="1600" dirty="0" smtClean="0">
                <a:solidFill>
                  <a:srgbClr val="000000"/>
                </a:solidFill>
                <a:effectLst/>
                <a:latin typeface="Simplified Arabic"/>
                <a:ea typeface="Simplified Arabic"/>
              </a:rPr>
              <a:t>المرحلة الثالثة: المرحلة النمطية الشديدة.  </a:t>
            </a:r>
            <a:endParaRPr lang="en-US" sz="1600" dirty="0" smtClean="0">
              <a:solidFill>
                <a:srgbClr val="000000"/>
              </a:solidFill>
              <a:effectLst/>
              <a:latin typeface="Simplified Arabic"/>
              <a:ea typeface="Simplified Arabic"/>
            </a:endParaRPr>
          </a:p>
          <a:p>
            <a:pPr marL="8255" marR="576580" indent="0" algn="just">
              <a:spcAft>
                <a:spcPts val="20"/>
              </a:spcAft>
              <a:buNone/>
            </a:pPr>
            <a:r>
              <a:rPr lang="ar-SA" sz="1600" dirty="0" smtClean="0">
                <a:solidFill>
                  <a:srgbClr val="000000"/>
                </a:solidFill>
                <a:effectLst/>
                <a:latin typeface="Simplified Arabic"/>
                <a:ea typeface="Simplified Arabic"/>
              </a:rPr>
              <a:t>عندما يصبح المنتج اكثر نمطية في اسواق الدول الكبرى الصناعية وصار معروفا بالكامل. عندها تدخل اعتبارات التكاليف فيلجأ الى اقامة مشروعات في بعض الدول النامية نظرا لانخفاض مستويات الاجور بها، رغم ارتفاع تكاليف اخرى كالطاقة وقطع الغيار والصيانة.  </a:t>
            </a:r>
            <a:endParaRPr lang="en-US" sz="1600" dirty="0" smtClean="0">
              <a:solidFill>
                <a:srgbClr val="000000"/>
              </a:solidFill>
              <a:effectLst/>
              <a:latin typeface="Simplified Arabic"/>
              <a:ea typeface="Simplified Arabic"/>
            </a:endParaRPr>
          </a:p>
          <a:p>
            <a:pPr marL="8255" marR="576580" indent="0" algn="just">
              <a:spcAft>
                <a:spcPts val="550"/>
              </a:spcAft>
              <a:buNone/>
            </a:pPr>
            <a:r>
              <a:rPr lang="ar-SA" sz="1600" dirty="0" smtClean="0">
                <a:solidFill>
                  <a:srgbClr val="000000"/>
                </a:solidFill>
                <a:effectLst/>
                <a:latin typeface="Simplified Arabic"/>
                <a:ea typeface="Simplified Arabic"/>
              </a:rPr>
              <a:t>من خلال ماعرض في هذه المراحل يظهر أنه بإمكان دول العالم وحتى الدول الاقل تقدما أن تستفيد من التكنولوجيا الموجودة في دول العالم المتطور بفعل منتوج ما ولو أنه أصبح قديما نوعا ما بفعل الزمن، ومن هنا دورة المنتج قد بلغت مرحلتها النهائية وبالتالي فالدولة التي كانت مصدرا إحتكاريا لذلك المنتج أصبحت مستوردة له.  </a:t>
            </a:r>
            <a:endParaRPr lang="en-US" sz="1600" dirty="0" smtClean="0">
              <a:solidFill>
                <a:srgbClr val="000000"/>
              </a:solidFill>
              <a:effectLst/>
              <a:latin typeface="Simplified Arabic"/>
              <a:ea typeface="Simplified Arabic"/>
            </a:endParaRPr>
          </a:p>
          <a:p>
            <a:pPr marL="1905" marR="576580" indent="0">
              <a:spcAft>
                <a:spcPts val="385"/>
              </a:spcAft>
              <a:buNone/>
            </a:pPr>
            <a:r>
              <a:rPr lang="ar-SA" sz="1600" dirty="0" smtClean="0">
                <a:solidFill>
                  <a:srgbClr val="000000"/>
                </a:solidFill>
                <a:effectLst/>
                <a:latin typeface="Simplified Arabic"/>
                <a:ea typeface="Simplified Arabic"/>
              </a:rPr>
              <a:t>الفرع الثاني: نظرية ليندر للتجارة الخارجية.  </a:t>
            </a:r>
            <a:endParaRPr lang="en-US" sz="1600" dirty="0" smtClean="0">
              <a:solidFill>
                <a:srgbClr val="000000"/>
              </a:solidFill>
              <a:effectLst/>
              <a:latin typeface="Simplified Arabic"/>
              <a:ea typeface="Simplified Arabic"/>
            </a:endParaRPr>
          </a:p>
          <a:p>
            <a:pPr marL="8255" marR="576580" indent="0" algn="just">
              <a:spcAft>
                <a:spcPts val="185"/>
              </a:spcAft>
              <a:buNone/>
            </a:pPr>
            <a:r>
              <a:rPr lang="ar-SA" sz="1600" dirty="0" smtClean="0">
                <a:solidFill>
                  <a:srgbClr val="000000"/>
                </a:solidFill>
                <a:effectLst/>
                <a:latin typeface="Simplified Arabic"/>
                <a:ea typeface="Simplified Arabic"/>
              </a:rPr>
              <a:t>منهج التحليل الديناميكي هو النموذج الذي تقدم به الاقتصادي السويدي -ستيفان ليندر- في تفسيره للتجارة الخارجية، حيث أنه يرى من الخطأ إفتراض أن التجارة الخارجية تقوم بين دول متجانسة فهناك دول يمتاز إقتصادها بدرجة عالية من القدرة على إعادة تخصيص الموارد، في حالة تغير هيكل الأسعار وفرص التجارة ، بينما تكون إقتصاديات دول أخرى غير قادرة على إعادة تخصيص الموارد لذا فإن قيام التجارة الخارجية وما يتبعها من تغير في هيكل الائتمان النسبية لشتى أنواع السلع يقضي إلى نتائج مختلفة لكلتا أصناف الدول</a:t>
            </a:r>
            <a:r>
              <a:rPr lang="ar-SA" sz="1600" baseline="30000" dirty="0" smtClean="0">
                <a:solidFill>
                  <a:srgbClr val="000000"/>
                </a:solidFill>
                <a:effectLst/>
                <a:latin typeface="Simplified Arabic"/>
                <a:ea typeface="Simplified Arabic"/>
              </a:rPr>
              <a:t>(٣)</a:t>
            </a:r>
            <a:r>
              <a:rPr lang="ar-SA" sz="1600" dirty="0" smtClean="0">
                <a:solidFill>
                  <a:srgbClr val="000000"/>
                </a:solidFill>
                <a:effectLst/>
                <a:latin typeface="Simplified Arabic"/>
                <a:ea typeface="Simplified Arabic"/>
              </a:rPr>
              <a:t>.</a:t>
            </a:r>
            <a:r>
              <a:rPr lang="ar-SA" sz="1600" dirty="0" smtClean="0">
                <a:solidFill>
                  <a:srgbClr val="FF0000"/>
                </a:solidFill>
                <a:effectLst/>
                <a:latin typeface="Simplified Arabic"/>
                <a:ea typeface="Simplified Arabic"/>
              </a:rPr>
              <a:t>  </a:t>
            </a:r>
            <a:endParaRPr lang="en-US" sz="1600" dirty="0" smtClean="0">
              <a:solidFill>
                <a:srgbClr val="000000"/>
              </a:solidFill>
              <a:effectLst/>
              <a:latin typeface="Simplified Arabic"/>
              <a:ea typeface="Simplified Arabic"/>
            </a:endParaRPr>
          </a:p>
          <a:p>
            <a:pPr marL="8255" marR="576580" indent="0" algn="just">
              <a:lnSpc>
                <a:spcPct val="120000"/>
              </a:lnSpc>
              <a:spcAft>
                <a:spcPts val="535"/>
              </a:spcAft>
              <a:buNone/>
            </a:pPr>
            <a:r>
              <a:rPr lang="ar-SA" sz="1600" dirty="0" smtClean="0">
                <a:solidFill>
                  <a:srgbClr val="000000"/>
                </a:solidFill>
                <a:effectLst/>
                <a:latin typeface="Simplified Arabic"/>
                <a:ea typeface="Simplified Arabic"/>
              </a:rPr>
              <a:t>لقد فرق - ليندر- في تفسيره للتبادل الدولي بين تجارة المنتجات الصناعية و تجارة المنتوجات الاولية .فحسب  رأيه فان  تجارة المنتجات الصناعية تقوم بين الدول  التي لا يوجد بينها إختلافات جوهرية في عوامل الانتاج .أما تجارة المنتجات الاولية فتكون بين </a:t>
            </a:r>
            <a:endParaRPr lang="en-US" sz="1600" dirty="0" smtClean="0">
              <a:solidFill>
                <a:srgbClr val="000000"/>
              </a:solidFill>
              <a:effectLst/>
              <a:latin typeface="Simplified Arabic"/>
              <a:ea typeface="Simplified Arabic"/>
            </a:endParaRPr>
          </a:p>
          <a:p>
            <a:pPr marL="92075" marR="576580" indent="0">
              <a:lnSpc>
                <a:spcPct val="120000"/>
              </a:lnSpc>
              <a:spcAft>
                <a:spcPts val="2045"/>
              </a:spcAft>
              <a:buNone/>
            </a:pPr>
            <a:endParaRPr lang="en-US" sz="1600" b="1" dirty="0" smtClean="0">
              <a:solidFill>
                <a:srgbClr val="000000"/>
              </a:solidFill>
              <a:effectLst/>
              <a:latin typeface="Simplified Arabic"/>
              <a:ea typeface="Simplified Arabic"/>
            </a:endParaRPr>
          </a:p>
          <a:p>
            <a:pPr marL="92075" marR="576580" lvl="0" indent="0" algn="just">
              <a:lnSpc>
                <a:spcPct val="120000"/>
              </a:lnSpc>
              <a:spcAft>
                <a:spcPts val="430"/>
              </a:spcAft>
              <a:buNone/>
              <a:tabLst>
                <a:tab pos="92075" algn="l"/>
                <a:tab pos="274638" algn="l"/>
              </a:tabLst>
            </a:pPr>
            <a:endParaRPr lang="en-US" sz="1600" dirty="0">
              <a:solidFill>
                <a:srgbClr val="000000"/>
              </a:solidFill>
              <a:latin typeface="Simplified Arabic"/>
              <a:ea typeface="Simplified Arabic"/>
            </a:endParaRPr>
          </a:p>
          <a:p>
            <a:pPr marL="0" indent="0">
              <a:lnSpc>
                <a:spcPct val="120000"/>
              </a:lnSpc>
              <a:buNone/>
            </a:pPr>
            <a:endParaRPr lang="ar-IQ" sz="1600" dirty="0"/>
          </a:p>
        </p:txBody>
      </p:sp>
    </p:spTree>
    <p:extLst>
      <p:ext uri="{BB962C8B-B14F-4D97-AF65-F5344CB8AC3E}">
        <p14:creationId xmlns:p14="http://schemas.microsoft.com/office/powerpoint/2010/main" val="3137706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59240" cy="6918960"/>
          </a:xfrm>
        </p:spPr>
        <p:txBody>
          <a:bodyPr>
            <a:normAutofit fontScale="70000" lnSpcReduction="20000"/>
          </a:bodyPr>
          <a:lstStyle/>
          <a:p>
            <a:pPr marL="8255" marR="576580" indent="0" algn="just">
              <a:lnSpc>
                <a:spcPct val="102000"/>
              </a:lnSpc>
              <a:spcAft>
                <a:spcPts val="605"/>
              </a:spcAft>
              <a:buNone/>
            </a:pPr>
            <a:r>
              <a:rPr lang="ar-SA" dirty="0" smtClean="0">
                <a:solidFill>
                  <a:srgbClr val="000000"/>
                </a:solidFill>
                <a:effectLst/>
                <a:latin typeface="Simplified Arabic"/>
                <a:ea typeface="Simplified Arabic"/>
              </a:rPr>
              <a:t>دولة متقدمة و أخرى  متخلفة و ذلك راجع الى عوامل اخرى  بخلاف التفاوت في هبات الموارد </a:t>
            </a:r>
            <a:r>
              <a:rPr lang="ar-SA" baseline="30000" dirty="0" smtClean="0">
                <a:solidFill>
                  <a:srgbClr val="000000"/>
                </a:solidFill>
                <a:effectLst/>
                <a:latin typeface="Simplified Arabic"/>
                <a:ea typeface="Simplified Arabic"/>
              </a:rPr>
              <a:t>(٤)</a:t>
            </a:r>
            <a:r>
              <a:rPr lang="ar-SA" dirty="0" smtClean="0">
                <a:solidFill>
                  <a:srgbClr val="000000"/>
                </a:solidFill>
                <a:effectLst/>
                <a:latin typeface="Simplified Arabic"/>
                <a:ea typeface="Simplified Arabic"/>
              </a:rPr>
              <a:t> .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ان تجارة المنتجات الاولية تعود لعوامل محددة  من نسب عناصر الانتاج لذا فان ليندر افترض أن كثافة العناصر في هذه المنتجات واحدة بغض النظر عن الاسعار النسبية التي تحدد تكلفة المنتجات الاولية .إذ عند توفر الموارد الطبيعية المناسبة لانتاج منتوج اولي فان ثمنه ينخفض و العكس عند ندرة هذه الموارد. كما انه في الحالة الاولى الدولة تقوم بالتصدير و في الحالة الثانية تقوم بالاستيراد .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أما عن  تجارة  المنتجات الصناعية  فإن ليندر يرى بإن الميزة النسبية يمكن أن تكون مرتبطة بإهمية الطلب المحلي على السلع المصدرة، بحيث تكون هناك عوامل تحدد الصادرات و الواردات المحتملة و عوامل اخرى تحدد الواردات و الصادرات الفعلية ،كما أن وجود طلب محلي على المنتجات أمر ضروري لكي يمكن أن يكون لهذه السلع صادرات محتملة .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على ضوء ما ذكرناه انفا فان ليندر و لكي يقيس حجم التجارة بين السلع وضع مفهوما وهو " كثافة التجارة "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 إذ يرى أن التجارة بين الدول تكون أكثر كثافة إذا كان هيكل الطلب بين البلدين متشابه رغم وجود عوائق أخرى في تحديد هيكل الطلب كاللغة والدين...الخ</a:t>
            </a:r>
            <a:r>
              <a:rPr lang="ar-SA" baseline="30000" dirty="0" smtClean="0">
                <a:solidFill>
                  <a:srgbClr val="000000"/>
                </a:solidFill>
                <a:effectLst/>
                <a:latin typeface="Simplified Arabic"/>
                <a:ea typeface="Simplified Arabic"/>
              </a:rPr>
              <a:t>(٥)</a:t>
            </a:r>
            <a:r>
              <a:rPr lang="ar-SA" dirty="0" smtClean="0">
                <a:solidFill>
                  <a:srgbClr val="000000"/>
                </a:solidFill>
                <a:effectLst/>
                <a:latin typeface="Simplified Arabic"/>
                <a:ea typeface="Simplified Arabic"/>
              </a:rPr>
              <a:t>.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يقول- ليندر -</a:t>
            </a:r>
            <a:r>
              <a:rPr lang="ar-SA" baseline="30000" dirty="0" smtClean="0">
                <a:solidFill>
                  <a:srgbClr val="000000"/>
                </a:solidFill>
                <a:effectLst/>
                <a:latin typeface="Simplified Arabic"/>
                <a:ea typeface="Simplified Arabic"/>
              </a:rPr>
              <a:t>(٦)</a:t>
            </a:r>
            <a:r>
              <a:rPr lang="ar-SA" dirty="0" smtClean="0">
                <a:solidFill>
                  <a:srgbClr val="000000"/>
                </a:solidFill>
                <a:effectLst/>
                <a:latin typeface="Simplified Arabic"/>
                <a:ea typeface="Simplified Arabic"/>
              </a:rPr>
              <a:t> "كثافة التجارة الخارجية لمنتوج ما تأتي من طلبه القوي وبالتالي انتاجه في السوق المحلية" فالسوق الخارجي هو امتداد للسوق الوطني المحلي .  </a:t>
            </a:r>
            <a:endParaRPr lang="en-US" dirty="0" smtClean="0">
              <a:solidFill>
                <a:srgbClr val="000000"/>
              </a:solidFill>
              <a:effectLst/>
              <a:latin typeface="Simplified Arabic"/>
              <a:ea typeface="Simplified Arabic"/>
            </a:endParaRPr>
          </a:p>
          <a:p>
            <a:pPr marL="66675" marR="2540" indent="0" rtl="0">
              <a:lnSpc>
                <a:spcPct val="107000"/>
              </a:lnSpc>
              <a:buNone/>
            </a:pPr>
            <a:r>
              <a:rPr lang="en-US" dirty="0" smtClean="0">
                <a:solidFill>
                  <a:srgbClr val="000000"/>
                </a:solidFill>
                <a:effectLst/>
                <a:latin typeface="Simplified Arabic"/>
                <a:ea typeface="Simplified Arabic"/>
              </a:rPr>
              <a:t>  </a:t>
            </a:r>
          </a:p>
          <a:p>
            <a:pPr marL="66675" marR="2540" indent="0" rtl="0">
              <a:lnSpc>
                <a:spcPct val="107000"/>
              </a:lnSpc>
              <a:buNone/>
            </a:pPr>
            <a:r>
              <a:rPr lang="en-US" dirty="0" smtClean="0">
                <a:solidFill>
                  <a:srgbClr val="000000"/>
                </a:solidFill>
                <a:effectLst/>
                <a:latin typeface="Simplified Arabic"/>
                <a:ea typeface="Simplified Arabic"/>
              </a:rPr>
              <a:t>  </a:t>
            </a:r>
          </a:p>
          <a:p>
            <a:pPr marL="0" indent="0">
              <a:buNone/>
            </a:pPr>
            <a:endParaRPr lang="ar-IQ" dirty="0"/>
          </a:p>
        </p:txBody>
      </p:sp>
    </p:spTree>
    <p:extLst>
      <p:ext uri="{BB962C8B-B14F-4D97-AF65-F5344CB8AC3E}">
        <p14:creationId xmlns:p14="http://schemas.microsoft.com/office/powerpoint/2010/main" val="256257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1905" marR="576580" indent="0">
              <a:lnSpc>
                <a:spcPct val="107000"/>
              </a:lnSpc>
              <a:spcAft>
                <a:spcPts val="400"/>
              </a:spcAft>
              <a:buNone/>
            </a:pPr>
            <a:r>
              <a:rPr lang="ar-SA" dirty="0" smtClean="0">
                <a:solidFill>
                  <a:srgbClr val="000000"/>
                </a:solidFill>
                <a:effectLst/>
                <a:latin typeface="Simplified Arabic"/>
                <a:ea typeface="Simplified Arabic"/>
              </a:rPr>
              <a:t>الفرع الثالث: الديناميكية العامة للتبادل الدولي عن جونسن.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حاول -جونسن- عام ١٩٦٨ دمج نظريات فرنون وليندر لإعطاء تحليل مزدوج</a:t>
            </a:r>
            <a:r>
              <a:rPr lang="ar-SA" baseline="30000" dirty="0" smtClean="0">
                <a:solidFill>
                  <a:srgbClr val="000000"/>
                </a:solidFill>
                <a:effectLst/>
                <a:latin typeface="Simplified Arabic"/>
                <a:ea typeface="Times New Roman"/>
                <a:cs typeface="Times New Roman"/>
              </a:rPr>
              <a:t>(</a:t>
            </a:r>
            <a:r>
              <a:rPr lang="ar-SA" baseline="30000" dirty="0" smtClean="0">
                <a:solidFill>
                  <a:srgbClr val="000000"/>
                </a:solidFill>
                <a:effectLst/>
                <a:latin typeface="Simplified Arabic"/>
                <a:ea typeface="Simplified Arabic"/>
              </a:rPr>
              <a:t>٧</a:t>
            </a:r>
            <a:r>
              <a:rPr lang="ar-SA" baseline="30000" dirty="0" smtClean="0">
                <a:solidFill>
                  <a:srgbClr val="000000"/>
                </a:solidFill>
                <a:effectLst/>
                <a:latin typeface="Simplified Arabic"/>
                <a:ea typeface="Times New Roman"/>
                <a:cs typeface="Times New Roman"/>
              </a:rPr>
              <a:t>)</a:t>
            </a:r>
            <a:r>
              <a:rPr lang="ar-SA" dirty="0" smtClean="0">
                <a:solidFill>
                  <a:srgbClr val="000000"/>
                </a:solidFill>
                <a:effectLst/>
                <a:latin typeface="Simplified Arabic"/>
                <a:ea typeface="Simplified Arabic"/>
              </a:rPr>
              <a:t>، فركز على العوامل المفسرة لهياكل التبادل التي أخذها هكشير وأولين كالمنافسة الاحتكارية مثلا كما اعتبر أن سمات التحليل الحديث للنمو كعملية معممة لتراكم رأس المال الذي يضم في نظره المعدلات الإنتاجية والموارد الطبيعية والمعرفة الإنتاجية إضافة إلى المؤهلات الإنسانية كما يعتبر أن السياسة الحمائية التي تتخذها الدول هي نتيجة علاقات هذه الدول فيما بينها التي تنتج عنها  قيود على التبادل نظرا لارتفاع تكاليف النقل، حماية على الثروات والحماية ضد المنافسين في الأسواق.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واما بالنسبة لنظريته حول العمل فيختصر على المتاح للانسان من الوقت مما يسمح لادخال تفسير جديد على التفسير الاصلي للمزايا النسبية ومن خلال هذه التحليل استطاع ان يربط بين التطورات المعاصرة وبين الميزة النسبية التي تعد أساسا لقيمة العمل.</a:t>
            </a:r>
            <a:r>
              <a:rPr lang="ar-SA" dirty="0" smtClean="0">
                <a:solidFill>
                  <a:srgbClr val="000000"/>
                </a:solidFill>
                <a:effectLst/>
                <a:latin typeface="Simplified Arabic"/>
                <a:ea typeface="Times New Roman"/>
                <a:cs typeface="Times New Roman"/>
              </a:rPr>
              <a:t> </a:t>
            </a:r>
            <a:endParaRPr lang="en-US" dirty="0" smtClean="0">
              <a:solidFill>
                <a:srgbClr val="000000"/>
              </a:solidFill>
              <a:effectLst/>
              <a:latin typeface="Simplified Arabic"/>
              <a:ea typeface="Simplified Arabic"/>
            </a:endParaRPr>
          </a:p>
          <a:p>
            <a:pPr marL="2540" marR="576580" indent="0">
              <a:lnSpc>
                <a:spcPct val="107000"/>
              </a:lnSpc>
              <a:spcAft>
                <a:spcPts val="120"/>
              </a:spcAft>
              <a:buNone/>
            </a:pPr>
            <a:r>
              <a:rPr lang="ar-SA" sz="3600" dirty="0" smtClean="0">
                <a:solidFill>
                  <a:srgbClr val="000000"/>
                </a:solidFill>
                <a:effectLst/>
                <a:latin typeface="Simplified Arabic"/>
                <a:ea typeface="Simplified Arabic"/>
              </a:rPr>
              <a:t>المطلب الثالث: العوامل المؤثرة في التجارة الخارجية.  </a:t>
            </a:r>
            <a:endParaRPr lang="en-US" dirty="0" smtClean="0">
              <a:solidFill>
                <a:srgbClr val="000000"/>
              </a:solidFill>
              <a:effectLst/>
              <a:latin typeface="Simplified Arabic"/>
              <a:ea typeface="Simplified Arabic"/>
            </a:endParaRPr>
          </a:p>
          <a:p>
            <a:pPr marL="8890" marR="576580" indent="0">
              <a:lnSpc>
                <a:spcPct val="110000"/>
              </a:lnSpc>
              <a:spcAft>
                <a:spcPts val="345"/>
              </a:spcAft>
              <a:buNone/>
            </a:pPr>
            <a:r>
              <a:rPr lang="ar-SA" dirty="0" smtClean="0">
                <a:solidFill>
                  <a:srgbClr val="000000"/>
                </a:solidFill>
                <a:effectLst/>
                <a:latin typeface="Simplified Arabic"/>
                <a:ea typeface="Simplified Arabic"/>
              </a:rPr>
              <a:t>تتأثر التجارة الخارجية بعاملين أساسيين هما:  </a:t>
            </a:r>
            <a:endParaRPr lang="en-US" dirty="0" smtClean="0">
              <a:solidFill>
                <a:srgbClr val="000000"/>
              </a:solidFill>
              <a:effectLst/>
              <a:latin typeface="Simplified Arabic"/>
              <a:ea typeface="Simplified Arabic"/>
            </a:endParaRPr>
          </a:p>
          <a:p>
            <a:pPr marL="1905" marR="576580" indent="0">
              <a:lnSpc>
                <a:spcPct val="107000"/>
              </a:lnSpc>
              <a:spcAft>
                <a:spcPts val="400"/>
              </a:spcAft>
              <a:buNone/>
            </a:pPr>
            <a:r>
              <a:rPr lang="ar-SA" dirty="0" smtClean="0">
                <a:solidFill>
                  <a:srgbClr val="000000"/>
                </a:solidFill>
                <a:effectLst/>
                <a:latin typeface="Simplified Arabic"/>
                <a:ea typeface="Simplified Arabic"/>
              </a:rPr>
              <a:t>الفرع الأول: مستوى التنمية الاقتصادية.  </a:t>
            </a:r>
            <a:endParaRPr lang="en-US" dirty="0" smtClean="0">
              <a:solidFill>
                <a:srgbClr val="000000"/>
              </a:solidFill>
              <a:effectLst/>
              <a:latin typeface="Simplified Arabic"/>
              <a:ea typeface="Simplified Arabic"/>
            </a:endParaRPr>
          </a:p>
          <a:p>
            <a:pPr marL="0" indent="0">
              <a:buNone/>
            </a:pPr>
            <a:r>
              <a:rPr lang="ar-SA" dirty="0" smtClean="0">
                <a:solidFill>
                  <a:srgbClr val="000000"/>
                </a:solidFill>
                <a:effectLst/>
                <a:latin typeface="Simplified Arabic"/>
                <a:ea typeface="Simplified Arabic"/>
                <a:cs typeface="Simplified Arabic"/>
              </a:rPr>
              <a:t>حيث أن هذا العامل يلعب دورا هاما في مجال التجارة الخارجية إذ أن الجمود والتأخر الاقتصادي لدولة ما يجعلها أكثر حرصا على وضع سياسة تقييدية للتجارة </a:t>
            </a:r>
            <a:endParaRPr lang="ar-IQ" dirty="0"/>
          </a:p>
        </p:txBody>
      </p:sp>
    </p:spTree>
    <p:extLst>
      <p:ext uri="{BB962C8B-B14F-4D97-AF65-F5344CB8AC3E}">
        <p14:creationId xmlns:p14="http://schemas.microsoft.com/office/powerpoint/2010/main" val="3892627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8255" marR="576580" indent="0" algn="just">
              <a:lnSpc>
                <a:spcPct val="102000"/>
              </a:lnSpc>
              <a:spcAft>
                <a:spcPts val="550"/>
              </a:spcAft>
              <a:buNone/>
            </a:pPr>
            <a:r>
              <a:rPr lang="ar-SA" dirty="0" smtClean="0">
                <a:solidFill>
                  <a:srgbClr val="000000"/>
                </a:solidFill>
                <a:effectLst/>
                <a:latin typeface="Simplified Arabic"/>
                <a:ea typeface="Simplified Arabic"/>
              </a:rPr>
              <a:t>الخارجية عكس ما هو الحال عليه في اقتصاد متطور ومتقدم وذو قاعدة اقتصادية قوية ،حيث انه يتسم   بمرونة في سياسة التجارة الخارجية .  </a:t>
            </a:r>
            <a:endParaRPr lang="en-US" dirty="0" smtClean="0">
              <a:solidFill>
                <a:srgbClr val="000000"/>
              </a:solidFill>
              <a:effectLst/>
              <a:latin typeface="Simplified Arabic"/>
              <a:ea typeface="Simplified Arabic"/>
            </a:endParaRPr>
          </a:p>
          <a:p>
            <a:pPr marL="1905" marR="576580" indent="0">
              <a:lnSpc>
                <a:spcPct val="107000"/>
              </a:lnSpc>
              <a:spcAft>
                <a:spcPts val="400"/>
              </a:spcAft>
              <a:buNone/>
            </a:pPr>
            <a:r>
              <a:rPr lang="ar-SA" dirty="0" smtClean="0">
                <a:solidFill>
                  <a:srgbClr val="000000"/>
                </a:solidFill>
                <a:effectLst/>
                <a:latin typeface="Simplified Arabic"/>
                <a:ea typeface="Simplified Arabic"/>
              </a:rPr>
              <a:t>الفرع الثاني : أوضاع الاقتصاد المحلي و العالمي.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فهذه الأوضاع تؤثر في الاقتصاد المحلي و العالمي، فالاقتصاد المحلي و لكي ترتقي صناعته الداخلية فهو بحاجة الى سلاح خام ووسيط لذا تلجأ الدولة إلى التجارة الخارجية لاستيراد ما تحتاجه هذه الصناعات ،كما أن للطلب الاستهلاكي دورا في تحديد سياسة التجارة الخارجية للدولة من حيث استيراد كميات من سلع ما ذات استهلاك واسع .  </a:t>
            </a:r>
            <a:endParaRPr lang="en-US" dirty="0" smtClean="0">
              <a:solidFill>
                <a:srgbClr val="000000"/>
              </a:solidFill>
              <a:effectLst/>
              <a:latin typeface="Simplified Arabic"/>
              <a:ea typeface="Simplified Arabic"/>
            </a:endParaRPr>
          </a:p>
          <a:p>
            <a:pPr marL="8255" marR="576580" indent="0" algn="just">
              <a:lnSpc>
                <a:spcPct val="102000"/>
              </a:lnSpc>
              <a:spcAft>
                <a:spcPts val="20"/>
              </a:spcAft>
              <a:buNone/>
            </a:pPr>
            <a:r>
              <a:rPr lang="ar-SA" dirty="0" smtClean="0">
                <a:solidFill>
                  <a:srgbClr val="000000"/>
                </a:solidFill>
                <a:effectLst/>
                <a:latin typeface="Simplified Arabic"/>
                <a:ea typeface="Simplified Arabic"/>
              </a:rPr>
              <a:t>أما عن الاقتصاد العالمي و الدولي فإن تغيير الطلب بالزيادة مثلا من شانه تشجيع الدولة على زيادة حجم الصادرات من ناحية و كذا ضغط استهلاكها من جهة أخرى</a:t>
            </a:r>
            <a:r>
              <a:rPr lang="ar-SA" baseline="30000" dirty="0" smtClean="0">
                <a:solidFill>
                  <a:srgbClr val="000000"/>
                </a:solidFill>
                <a:effectLst/>
                <a:latin typeface="Simplified Arabic"/>
                <a:ea typeface="Simplified Arabic"/>
              </a:rPr>
              <a:t>(٨)</a:t>
            </a:r>
            <a:r>
              <a:rPr lang="ar-SA" dirty="0" smtClean="0">
                <a:solidFill>
                  <a:srgbClr val="000000"/>
                </a:solidFill>
                <a:effectLst/>
                <a:latin typeface="Simplified Arabic"/>
                <a:ea typeface="Simplified Arabic"/>
              </a:rPr>
              <a:t>.</a:t>
            </a:r>
            <a:r>
              <a:rPr lang="ar-SA" baseline="30000" dirty="0" smtClean="0">
                <a:solidFill>
                  <a:srgbClr val="000000"/>
                </a:solidFill>
                <a:effectLst/>
                <a:latin typeface="Simplified Arabic"/>
                <a:ea typeface="Simplified Arabic"/>
              </a:rPr>
              <a:t>  </a:t>
            </a:r>
            <a:endParaRPr lang="en-US" dirty="0" smtClean="0">
              <a:solidFill>
                <a:srgbClr val="000000"/>
              </a:solidFill>
              <a:effectLst/>
              <a:latin typeface="Simplified Arabic"/>
              <a:ea typeface="Simplified Arabic"/>
            </a:endParaRPr>
          </a:p>
          <a:p>
            <a:pPr marL="8255" marR="576580" indent="0" algn="just">
              <a:lnSpc>
                <a:spcPct val="102000"/>
              </a:lnSpc>
              <a:spcAft>
                <a:spcPts val="1090"/>
              </a:spcAft>
              <a:buNone/>
            </a:pPr>
            <a:endParaRPr lang="en-US" dirty="0" smtClean="0">
              <a:solidFill>
                <a:srgbClr val="000000"/>
              </a:solidFill>
              <a:effectLst/>
              <a:latin typeface="Simplified Arabic"/>
              <a:ea typeface="Simplified Arabic"/>
            </a:endParaRPr>
          </a:p>
          <a:p>
            <a:pPr marL="0" indent="0">
              <a:buNone/>
            </a:pPr>
            <a:endParaRPr lang="ar-IQ" dirty="0"/>
          </a:p>
        </p:txBody>
      </p:sp>
    </p:spTree>
    <p:extLst>
      <p:ext uri="{BB962C8B-B14F-4D97-AF65-F5344CB8AC3E}">
        <p14:creationId xmlns:p14="http://schemas.microsoft.com/office/powerpoint/2010/main" val="1609810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1064</Words>
  <Application>Microsoft Office PowerPoint</Application>
  <PresentationFormat>On-screen Show (4:3)</PresentationFormat>
  <Paragraphs>42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التجارة الخارجية</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التجارة الخارجية</dc:title>
  <dc:creator>Ruaa</dc:creator>
  <cp:lastModifiedBy>Ruaa</cp:lastModifiedBy>
  <cp:revision>2</cp:revision>
  <dcterms:created xsi:type="dcterms:W3CDTF">2019-12-15T17:33:58Z</dcterms:created>
  <dcterms:modified xsi:type="dcterms:W3CDTF">2019-12-15T17:53:44Z</dcterms:modified>
</cp:coreProperties>
</file>