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7E928FF7-ED67-4730-B77F-6F66BBFA0580}" type="datetimeFigureOut">
              <a:rPr lang="ar-IQ" smtClean="0"/>
              <a:t>18/04/1441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51160C4-A375-4B0F-B506-2CE631F98F02}" type="slidenum">
              <a:rPr lang="ar-IQ" smtClean="0"/>
              <a:t>‹#›</a:t>
            </a:fld>
            <a:endParaRPr lang="ar-IQ"/>
          </a:p>
        </p:txBody>
      </p:sp>
    </p:spTree>
    <p:extLst>
      <p:ext uri="{BB962C8B-B14F-4D97-AF65-F5344CB8AC3E}">
        <p14:creationId xmlns:p14="http://schemas.microsoft.com/office/powerpoint/2010/main" val="116360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E928FF7-ED67-4730-B77F-6F66BBFA0580}" type="datetimeFigureOut">
              <a:rPr lang="ar-IQ" smtClean="0"/>
              <a:t>18/04/1441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51160C4-A375-4B0F-B506-2CE631F98F02}" type="slidenum">
              <a:rPr lang="ar-IQ" smtClean="0"/>
              <a:t>‹#›</a:t>
            </a:fld>
            <a:endParaRPr lang="ar-IQ"/>
          </a:p>
        </p:txBody>
      </p:sp>
    </p:spTree>
    <p:extLst>
      <p:ext uri="{BB962C8B-B14F-4D97-AF65-F5344CB8AC3E}">
        <p14:creationId xmlns:p14="http://schemas.microsoft.com/office/powerpoint/2010/main" val="2392145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E928FF7-ED67-4730-B77F-6F66BBFA0580}" type="datetimeFigureOut">
              <a:rPr lang="ar-IQ" smtClean="0"/>
              <a:t>18/04/1441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51160C4-A375-4B0F-B506-2CE631F98F02}" type="slidenum">
              <a:rPr lang="ar-IQ" smtClean="0"/>
              <a:t>‹#›</a:t>
            </a:fld>
            <a:endParaRPr lang="ar-IQ"/>
          </a:p>
        </p:txBody>
      </p:sp>
    </p:spTree>
    <p:extLst>
      <p:ext uri="{BB962C8B-B14F-4D97-AF65-F5344CB8AC3E}">
        <p14:creationId xmlns:p14="http://schemas.microsoft.com/office/powerpoint/2010/main" val="3681068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E928FF7-ED67-4730-B77F-6F66BBFA0580}" type="datetimeFigureOut">
              <a:rPr lang="ar-IQ" smtClean="0"/>
              <a:t>18/04/1441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51160C4-A375-4B0F-B506-2CE631F98F02}" type="slidenum">
              <a:rPr lang="ar-IQ" smtClean="0"/>
              <a:t>‹#›</a:t>
            </a:fld>
            <a:endParaRPr lang="ar-IQ"/>
          </a:p>
        </p:txBody>
      </p:sp>
    </p:spTree>
    <p:extLst>
      <p:ext uri="{BB962C8B-B14F-4D97-AF65-F5344CB8AC3E}">
        <p14:creationId xmlns:p14="http://schemas.microsoft.com/office/powerpoint/2010/main" val="1157741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928FF7-ED67-4730-B77F-6F66BBFA0580}" type="datetimeFigureOut">
              <a:rPr lang="ar-IQ" smtClean="0"/>
              <a:t>18/04/1441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51160C4-A375-4B0F-B506-2CE631F98F02}" type="slidenum">
              <a:rPr lang="ar-IQ" smtClean="0"/>
              <a:t>‹#›</a:t>
            </a:fld>
            <a:endParaRPr lang="ar-IQ"/>
          </a:p>
        </p:txBody>
      </p:sp>
    </p:spTree>
    <p:extLst>
      <p:ext uri="{BB962C8B-B14F-4D97-AF65-F5344CB8AC3E}">
        <p14:creationId xmlns:p14="http://schemas.microsoft.com/office/powerpoint/2010/main" val="3651477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7E928FF7-ED67-4730-B77F-6F66BBFA0580}" type="datetimeFigureOut">
              <a:rPr lang="ar-IQ" smtClean="0"/>
              <a:t>18/04/1441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51160C4-A375-4B0F-B506-2CE631F98F02}" type="slidenum">
              <a:rPr lang="ar-IQ" smtClean="0"/>
              <a:t>‹#›</a:t>
            </a:fld>
            <a:endParaRPr lang="ar-IQ"/>
          </a:p>
        </p:txBody>
      </p:sp>
    </p:spTree>
    <p:extLst>
      <p:ext uri="{BB962C8B-B14F-4D97-AF65-F5344CB8AC3E}">
        <p14:creationId xmlns:p14="http://schemas.microsoft.com/office/powerpoint/2010/main" val="1027685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7E928FF7-ED67-4730-B77F-6F66BBFA0580}" type="datetimeFigureOut">
              <a:rPr lang="ar-IQ" smtClean="0"/>
              <a:t>18/04/1441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51160C4-A375-4B0F-B506-2CE631F98F02}" type="slidenum">
              <a:rPr lang="ar-IQ" smtClean="0"/>
              <a:t>‹#›</a:t>
            </a:fld>
            <a:endParaRPr lang="ar-IQ"/>
          </a:p>
        </p:txBody>
      </p:sp>
    </p:spTree>
    <p:extLst>
      <p:ext uri="{BB962C8B-B14F-4D97-AF65-F5344CB8AC3E}">
        <p14:creationId xmlns:p14="http://schemas.microsoft.com/office/powerpoint/2010/main" val="1631974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7E928FF7-ED67-4730-B77F-6F66BBFA0580}" type="datetimeFigureOut">
              <a:rPr lang="ar-IQ" smtClean="0"/>
              <a:t>18/04/1441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51160C4-A375-4B0F-B506-2CE631F98F02}" type="slidenum">
              <a:rPr lang="ar-IQ" smtClean="0"/>
              <a:t>‹#›</a:t>
            </a:fld>
            <a:endParaRPr lang="ar-IQ"/>
          </a:p>
        </p:txBody>
      </p:sp>
    </p:spTree>
    <p:extLst>
      <p:ext uri="{BB962C8B-B14F-4D97-AF65-F5344CB8AC3E}">
        <p14:creationId xmlns:p14="http://schemas.microsoft.com/office/powerpoint/2010/main" val="3337392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928FF7-ED67-4730-B77F-6F66BBFA0580}" type="datetimeFigureOut">
              <a:rPr lang="ar-IQ" smtClean="0"/>
              <a:t>18/04/1441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51160C4-A375-4B0F-B506-2CE631F98F02}" type="slidenum">
              <a:rPr lang="ar-IQ" smtClean="0"/>
              <a:t>‹#›</a:t>
            </a:fld>
            <a:endParaRPr lang="ar-IQ"/>
          </a:p>
        </p:txBody>
      </p:sp>
    </p:spTree>
    <p:extLst>
      <p:ext uri="{BB962C8B-B14F-4D97-AF65-F5344CB8AC3E}">
        <p14:creationId xmlns:p14="http://schemas.microsoft.com/office/powerpoint/2010/main" val="2270994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928FF7-ED67-4730-B77F-6F66BBFA0580}" type="datetimeFigureOut">
              <a:rPr lang="ar-IQ" smtClean="0"/>
              <a:t>18/04/1441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51160C4-A375-4B0F-B506-2CE631F98F02}" type="slidenum">
              <a:rPr lang="ar-IQ" smtClean="0"/>
              <a:t>‹#›</a:t>
            </a:fld>
            <a:endParaRPr lang="ar-IQ"/>
          </a:p>
        </p:txBody>
      </p:sp>
    </p:spTree>
    <p:extLst>
      <p:ext uri="{BB962C8B-B14F-4D97-AF65-F5344CB8AC3E}">
        <p14:creationId xmlns:p14="http://schemas.microsoft.com/office/powerpoint/2010/main" val="858474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928FF7-ED67-4730-B77F-6F66BBFA0580}" type="datetimeFigureOut">
              <a:rPr lang="ar-IQ" smtClean="0"/>
              <a:t>18/04/1441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51160C4-A375-4B0F-B506-2CE631F98F02}" type="slidenum">
              <a:rPr lang="ar-IQ" smtClean="0"/>
              <a:t>‹#›</a:t>
            </a:fld>
            <a:endParaRPr lang="ar-IQ"/>
          </a:p>
        </p:txBody>
      </p:sp>
    </p:spTree>
    <p:extLst>
      <p:ext uri="{BB962C8B-B14F-4D97-AF65-F5344CB8AC3E}">
        <p14:creationId xmlns:p14="http://schemas.microsoft.com/office/powerpoint/2010/main" val="3179225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E928FF7-ED67-4730-B77F-6F66BBFA0580}" type="datetimeFigureOut">
              <a:rPr lang="ar-IQ" smtClean="0"/>
              <a:t>18/04/1441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51160C4-A375-4B0F-B506-2CE631F98F02}" type="slidenum">
              <a:rPr lang="ar-IQ" smtClean="0"/>
              <a:t>‹#›</a:t>
            </a:fld>
            <a:endParaRPr lang="ar-IQ"/>
          </a:p>
        </p:txBody>
      </p:sp>
    </p:spTree>
    <p:extLst>
      <p:ext uri="{BB962C8B-B14F-4D97-AF65-F5344CB8AC3E}">
        <p14:creationId xmlns:p14="http://schemas.microsoft.com/office/powerpoint/2010/main" val="8239437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marL="27940" indent="-6350">
              <a:lnSpc>
                <a:spcPct val="107000"/>
              </a:lnSpc>
            </a:pPr>
            <a:r>
              <a:rPr lang="ar-SA" dirty="0" smtClean="0">
                <a:solidFill>
                  <a:srgbClr val="000000"/>
                </a:solidFill>
                <a:effectLst/>
                <a:latin typeface="Arial"/>
                <a:ea typeface="Arial"/>
                <a:cs typeface="AF_Diwani"/>
              </a:rPr>
              <a:t>واقع العرض والطلب السياحي في العراق  </a:t>
            </a:r>
            <a:endParaRPr lang="en-US" sz="3200" dirty="0">
              <a:solidFill>
                <a:srgbClr val="000000"/>
              </a:solidFill>
              <a:effectLst/>
              <a:latin typeface="Simplified Arabic"/>
              <a:ea typeface="Simplified Arabic"/>
            </a:endParaRPr>
          </a:p>
        </p:txBody>
      </p:sp>
      <p:sp>
        <p:nvSpPr>
          <p:cNvPr id="3" name="Subtitle 2"/>
          <p:cNvSpPr>
            <a:spLocks noGrp="1"/>
          </p:cNvSpPr>
          <p:nvPr>
            <p:ph type="subTitle" idx="1"/>
          </p:nvPr>
        </p:nvSpPr>
        <p:spPr/>
        <p:txBody>
          <a:bodyPr>
            <a:normAutofit/>
          </a:bodyPr>
          <a:lstStyle/>
          <a:p>
            <a:r>
              <a:rPr lang="ar-IQ" sz="4400" dirty="0">
                <a:solidFill>
                  <a:srgbClr val="000000"/>
                </a:solidFill>
                <a:latin typeface="Arial"/>
                <a:ea typeface="Arial"/>
                <a:cs typeface="AF_Diwani"/>
              </a:rPr>
              <a:t>م.د.مها عبد الستار السامرائي</a:t>
            </a:r>
          </a:p>
        </p:txBody>
      </p:sp>
    </p:spTree>
    <p:extLst>
      <p:ext uri="{BB962C8B-B14F-4D97-AF65-F5344CB8AC3E}">
        <p14:creationId xmlns:p14="http://schemas.microsoft.com/office/powerpoint/2010/main" val="4072958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12700" indent="0">
              <a:lnSpc>
                <a:spcPct val="107000"/>
              </a:lnSpc>
              <a:spcAft>
                <a:spcPts val="5"/>
              </a:spcAft>
              <a:buNone/>
            </a:pPr>
            <a:r>
              <a:rPr lang="ar-SA" sz="4000" dirty="0">
                <a:solidFill>
                  <a:srgbClr val="000000"/>
                </a:solidFill>
                <a:latin typeface="Simplified Arabic"/>
                <a:ea typeface="Arial"/>
              </a:rPr>
              <a:t>العرض السياحي :  </a:t>
            </a:r>
            <a:endParaRPr lang="en-US" dirty="0" smtClean="0">
              <a:solidFill>
                <a:srgbClr val="000000"/>
              </a:solidFill>
              <a:effectLst/>
              <a:latin typeface="Simplified Arabic"/>
              <a:ea typeface="Simplified Arabic"/>
            </a:endParaRPr>
          </a:p>
          <a:p>
            <a:pPr marL="12065" indent="0" algn="just">
              <a:lnSpc>
                <a:spcPct val="95000"/>
              </a:lnSpc>
              <a:spcAft>
                <a:spcPts val="90"/>
              </a:spcAft>
              <a:buNone/>
            </a:pPr>
            <a:r>
              <a:rPr lang="ar-SA" dirty="0" smtClean="0">
                <a:solidFill>
                  <a:srgbClr val="000000"/>
                </a:solidFill>
                <a:effectLst/>
                <a:latin typeface="Simplified Arabic"/>
                <a:ea typeface="Simplified Arabic"/>
              </a:rPr>
              <a:t>يقصد بالعرض السياحي كل ما تقدمه المؤسسات أو الشركات العاملـة في مجـال الخدمات السياحية سواء ما تعرضه المنطقة أو الإقليم أو البلد السياحي إلى ال ـسواح الفعلي ـين والمحتملين والعرض  السياحي يتضمن عوامل الجذب الطبيعية والصناعية وك ـذلك الخ ـدمات والسلع التي قد تؤثر على الأفراد لزيارة البلد المعني ، ويرى الباحث أنﹼها (تلك المقوم ـات أو الإمكانات التي لم تتدخل يد الإنسان في صناعتها أو الاصطناعية المعروضـة فـي السوق السياحي لغرض استهلاكها من قبل السياح) .  </a:t>
            </a:r>
            <a:endParaRPr lang="en-US" dirty="0" smtClean="0">
              <a:solidFill>
                <a:srgbClr val="000000"/>
              </a:solidFill>
              <a:effectLst/>
              <a:latin typeface="Simplified Arabic"/>
              <a:ea typeface="Simplified Arabic"/>
            </a:endParaRPr>
          </a:p>
          <a:p>
            <a:pPr marL="0" indent="0">
              <a:buNone/>
            </a:pPr>
            <a:endParaRPr lang="ar-IQ" dirty="0"/>
          </a:p>
        </p:txBody>
      </p:sp>
    </p:spTree>
    <p:extLst>
      <p:ext uri="{BB962C8B-B14F-4D97-AF65-F5344CB8AC3E}">
        <p14:creationId xmlns:p14="http://schemas.microsoft.com/office/powerpoint/2010/main" val="3310600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12700" indent="0">
              <a:lnSpc>
                <a:spcPct val="107000"/>
              </a:lnSpc>
              <a:spcAft>
                <a:spcPts val="5"/>
              </a:spcAft>
              <a:buNone/>
            </a:pPr>
            <a:r>
              <a:rPr lang="ar-SA" sz="4000" dirty="0">
                <a:solidFill>
                  <a:srgbClr val="000000"/>
                </a:solidFill>
                <a:latin typeface="Simplified Arabic"/>
                <a:ea typeface="Arial"/>
              </a:rPr>
              <a:t>الطلب السياحي :   </a:t>
            </a:r>
            <a:endParaRPr lang="en-US" dirty="0" smtClean="0">
              <a:solidFill>
                <a:srgbClr val="000000"/>
              </a:solidFill>
              <a:effectLst/>
              <a:latin typeface="Simplified Arabic"/>
              <a:ea typeface="Simplified Arabic"/>
            </a:endParaRPr>
          </a:p>
          <a:p>
            <a:pPr marL="12065" indent="0" algn="just">
              <a:lnSpc>
                <a:spcPct val="95000"/>
              </a:lnSpc>
              <a:spcAft>
                <a:spcPts val="90"/>
              </a:spcAft>
              <a:buNone/>
            </a:pPr>
            <a:r>
              <a:rPr lang="ar-SA" dirty="0" smtClean="0">
                <a:solidFill>
                  <a:srgbClr val="000000"/>
                </a:solidFill>
                <a:effectLst/>
                <a:latin typeface="Simplified Arabic"/>
                <a:ea typeface="Simplified Arabic"/>
              </a:rPr>
              <a:t>يعد الطلب السياحي من المفاهيم الأساسية ف ـي حرك ـة ال ـسياحة ب ـشقيها ال ـداخلي والخارجي ويمثل شخصية السائح (المستهلك) ويعد عنصرﹰا مهم ـﹰا ف ـي التنمي ـة ال ـسياحية </a:t>
            </a:r>
            <a:r>
              <a:rPr lang="en-US" dirty="0" smtClean="0">
                <a:solidFill>
                  <a:srgbClr val="000000"/>
                </a:solidFill>
                <a:effectLst/>
                <a:latin typeface="Times New Roman"/>
                <a:ea typeface="Times New Roman"/>
              </a:rPr>
              <a:t>Tourism Development</a:t>
            </a:r>
            <a:r>
              <a:rPr lang="ar-SA" dirty="0" smtClean="0">
                <a:solidFill>
                  <a:srgbClr val="000000"/>
                </a:solidFill>
                <a:effectLst/>
                <a:latin typeface="Simplified Arabic"/>
                <a:ea typeface="Simplified Arabic"/>
              </a:rPr>
              <a:t> .  </a:t>
            </a:r>
            <a:endParaRPr lang="en-US" dirty="0" smtClean="0">
              <a:solidFill>
                <a:srgbClr val="000000"/>
              </a:solidFill>
              <a:effectLst/>
              <a:latin typeface="Simplified Arabic"/>
              <a:ea typeface="Simplified Arabic"/>
            </a:endParaRPr>
          </a:p>
          <a:p>
            <a:pPr marL="12065" indent="0" algn="just">
              <a:lnSpc>
                <a:spcPct val="95000"/>
              </a:lnSpc>
              <a:spcAft>
                <a:spcPts val="90"/>
              </a:spcAft>
              <a:buNone/>
            </a:pPr>
            <a:r>
              <a:rPr lang="ar-SA" dirty="0" smtClean="0">
                <a:solidFill>
                  <a:srgbClr val="000000"/>
                </a:solidFill>
                <a:effectLst/>
                <a:latin typeface="Simplified Arabic"/>
                <a:ea typeface="Simplified Arabic"/>
              </a:rPr>
              <a:t>  وقد عرفه العكيلي بأنﹼه ( عدد السياح الذين يصلون إل ـى منطق ـة الق ـصد ال ـسياحي ويستعملون مرافقها ويطلبون خدماتها ويشاركون في أنشطتها). [١٢]  </a:t>
            </a:r>
            <a:endParaRPr lang="en-US" dirty="0" smtClean="0">
              <a:solidFill>
                <a:srgbClr val="000000"/>
              </a:solidFill>
              <a:effectLst/>
              <a:latin typeface="Simplified Arabic"/>
              <a:ea typeface="Simplified Arabic"/>
            </a:endParaRPr>
          </a:p>
          <a:p>
            <a:pPr marL="12065" indent="0" algn="just">
              <a:lnSpc>
                <a:spcPct val="95000"/>
              </a:lnSpc>
              <a:spcAft>
                <a:spcPts val="90"/>
              </a:spcAft>
              <a:buNone/>
            </a:pPr>
            <a:r>
              <a:rPr lang="ar-SA" dirty="0" smtClean="0">
                <a:solidFill>
                  <a:srgbClr val="000000"/>
                </a:solidFill>
                <a:effectLst/>
                <a:latin typeface="Simplified Arabic"/>
                <a:ea typeface="Simplified Arabic"/>
              </a:rPr>
              <a:t>  أما حنا فعرفه ( الأشخاص الذين لديهم القدرة على السفر إلى اح ـد أم ـاكن الق ـصد السياحي لغرض معين) [١٣]  </a:t>
            </a:r>
            <a:endParaRPr lang="en-US" dirty="0" smtClean="0">
              <a:solidFill>
                <a:srgbClr val="000000"/>
              </a:solidFill>
              <a:effectLst/>
              <a:latin typeface="Simplified Arabic"/>
              <a:ea typeface="Simplified Arabic"/>
            </a:endParaRPr>
          </a:p>
          <a:p>
            <a:pPr marL="12065" indent="0" algn="just">
              <a:lnSpc>
                <a:spcPct val="95000"/>
              </a:lnSpc>
              <a:spcAft>
                <a:spcPts val="90"/>
              </a:spcAft>
              <a:buNone/>
            </a:pPr>
            <a:r>
              <a:rPr lang="ar-SA" dirty="0" smtClean="0">
                <a:solidFill>
                  <a:srgbClr val="000000"/>
                </a:solidFill>
                <a:effectLst/>
                <a:latin typeface="Simplified Arabic"/>
                <a:ea typeface="Simplified Arabic"/>
              </a:rPr>
              <a:t>  </a:t>
            </a:r>
            <a:r>
              <a:rPr lang="ar-SA" b="1" dirty="0" smtClean="0">
                <a:solidFill>
                  <a:srgbClr val="000000"/>
                </a:solidFill>
                <a:effectLst/>
                <a:latin typeface="Simplified Arabic"/>
                <a:ea typeface="Simplified Arabic"/>
              </a:rPr>
              <a:t>ويرى الباحث أنﹼه </a:t>
            </a:r>
            <a:r>
              <a:rPr lang="ar-SA" dirty="0" smtClean="0">
                <a:solidFill>
                  <a:srgbClr val="000000"/>
                </a:solidFill>
                <a:effectLst/>
                <a:latin typeface="Simplified Arabic"/>
                <a:ea typeface="Simplified Arabic"/>
              </a:rPr>
              <a:t> ( العدد الإجمالي من السائحين سواء أكانوا من المواطنين في ال بل ـد أم الوافدين من البلدان الأخرى لاماكن القصد ال ـسياحي ال ـذين ي ـستفيدون م ـن الخ ـدمات والتسهيلات السياحية لأغراض السياحة المتنوعة) .  </a:t>
            </a:r>
            <a:endParaRPr lang="en-US" dirty="0" smtClean="0">
              <a:solidFill>
                <a:srgbClr val="000000"/>
              </a:solidFill>
              <a:effectLst/>
              <a:latin typeface="Simplified Arabic"/>
              <a:ea typeface="Simplified Arabic"/>
            </a:endParaRPr>
          </a:p>
          <a:p>
            <a:pPr marL="0" indent="0">
              <a:buNone/>
            </a:pPr>
            <a:endParaRPr lang="ar-IQ" dirty="0"/>
          </a:p>
        </p:txBody>
      </p:sp>
    </p:spTree>
    <p:extLst>
      <p:ext uri="{BB962C8B-B14F-4D97-AF65-F5344CB8AC3E}">
        <p14:creationId xmlns:p14="http://schemas.microsoft.com/office/powerpoint/2010/main" val="1496888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12700" indent="0">
              <a:lnSpc>
                <a:spcPct val="107000"/>
              </a:lnSpc>
              <a:spcAft>
                <a:spcPts val="5"/>
              </a:spcAft>
              <a:buNone/>
            </a:pPr>
            <a:r>
              <a:rPr lang="ar-SA" sz="4000" dirty="0">
                <a:solidFill>
                  <a:srgbClr val="000000"/>
                </a:solidFill>
                <a:latin typeface="Simplified Arabic"/>
                <a:ea typeface="Arial"/>
              </a:rPr>
              <a:t>المحور الثالث : الإطار التحليلي للبيانات ومناقشتها  </a:t>
            </a:r>
            <a:endParaRPr lang="en-US" dirty="0" smtClean="0">
              <a:solidFill>
                <a:srgbClr val="000000"/>
              </a:solidFill>
              <a:effectLst/>
              <a:latin typeface="Simplified Arabic"/>
              <a:ea typeface="Simplified Arabic"/>
            </a:endParaRPr>
          </a:p>
          <a:p>
            <a:pPr marL="12700" indent="0">
              <a:lnSpc>
                <a:spcPct val="107000"/>
              </a:lnSpc>
              <a:spcAft>
                <a:spcPts val="5"/>
              </a:spcAft>
              <a:buNone/>
            </a:pPr>
            <a:r>
              <a:rPr lang="ar-SA" sz="4000" dirty="0">
                <a:solidFill>
                  <a:srgbClr val="000000"/>
                </a:solidFill>
                <a:latin typeface="Simplified Arabic"/>
                <a:ea typeface="Arial"/>
              </a:rPr>
              <a:t>أولا : صناعة السياحة وأهميتها الاقتصادية  </a:t>
            </a:r>
            <a:endParaRPr lang="en-US" dirty="0" smtClean="0">
              <a:solidFill>
                <a:srgbClr val="000000"/>
              </a:solidFill>
              <a:effectLst/>
              <a:latin typeface="Simplified Arabic"/>
              <a:ea typeface="Simplified Arabic"/>
            </a:endParaRPr>
          </a:p>
          <a:p>
            <a:pPr marL="12065" indent="0" algn="just">
              <a:lnSpc>
                <a:spcPct val="95000"/>
              </a:lnSpc>
              <a:spcAft>
                <a:spcPts val="90"/>
              </a:spcAft>
              <a:buNone/>
            </a:pPr>
            <a:r>
              <a:rPr lang="ar-SA" dirty="0" smtClean="0">
                <a:solidFill>
                  <a:srgbClr val="000000"/>
                </a:solidFill>
                <a:effectLst/>
                <a:latin typeface="Simplified Arabic"/>
                <a:ea typeface="Simplified Arabic"/>
              </a:rPr>
              <a:t>  تعد السياحة من أهم الصناعات العالم ية التي تدر أكثر من (٢ تريليون) دولار أمريكي على اقتصاديات الدول التي توجد فيها الإمكانات السياحية على اختلاف أنواعها ، أذ أصبحت الآن صناعة العصر والمستقبل التي لا حدود لتطورها ، والأكثر حضارة والأقل تلوثا . ويبين الجدول الآتي التطور الكبير للحركة  السياحية من جهة ، والأموال التي تنفق مـن ال ـسائحين أثناء رحلاتهم من جهة أخرى للمدة من عام ١٩٥٠ لغاية ٢٠٢٠ .  </a:t>
            </a:r>
            <a:endParaRPr lang="en-US" dirty="0" smtClean="0">
              <a:solidFill>
                <a:srgbClr val="000000"/>
              </a:solidFill>
              <a:effectLst/>
              <a:latin typeface="Simplified Arabic"/>
              <a:ea typeface="Simplified Arabic"/>
            </a:endParaRPr>
          </a:p>
          <a:p>
            <a:pPr marL="0" indent="0">
              <a:buNone/>
            </a:pPr>
            <a:endParaRPr lang="ar-IQ" dirty="0"/>
          </a:p>
        </p:txBody>
      </p:sp>
    </p:spTree>
    <p:extLst>
      <p:ext uri="{BB962C8B-B14F-4D97-AF65-F5344CB8AC3E}">
        <p14:creationId xmlns:p14="http://schemas.microsoft.com/office/powerpoint/2010/main" val="3079516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21590" marR="635" indent="0" algn="ctr">
              <a:lnSpc>
                <a:spcPct val="107000"/>
              </a:lnSpc>
              <a:spcAft>
                <a:spcPts val="15"/>
              </a:spcAft>
              <a:buNone/>
            </a:pPr>
            <a:r>
              <a:rPr lang="ar-SA" sz="1600" b="1" dirty="0" smtClean="0">
                <a:solidFill>
                  <a:srgbClr val="000000"/>
                </a:solidFill>
                <a:effectLst/>
                <a:latin typeface="Simplified Arabic"/>
                <a:ea typeface="Simplified Arabic"/>
              </a:rPr>
              <a:t>الجدول  (١)  </a:t>
            </a:r>
            <a:endParaRPr lang="en-US" sz="1600" dirty="0" smtClean="0">
              <a:solidFill>
                <a:srgbClr val="000000"/>
              </a:solidFill>
              <a:effectLst/>
              <a:latin typeface="Simplified Arabic"/>
              <a:ea typeface="Simplified Arabic"/>
            </a:endParaRPr>
          </a:p>
          <a:p>
            <a:pPr marL="21590" indent="0" algn="ctr">
              <a:lnSpc>
                <a:spcPct val="107000"/>
              </a:lnSpc>
              <a:spcAft>
                <a:spcPts val="15"/>
              </a:spcAft>
              <a:buNone/>
            </a:pPr>
            <a:r>
              <a:rPr lang="ar-SA" sz="1600" b="1" dirty="0" smtClean="0">
                <a:solidFill>
                  <a:srgbClr val="000000"/>
                </a:solidFill>
                <a:effectLst/>
                <a:latin typeface="Simplified Arabic"/>
                <a:ea typeface="Simplified Arabic"/>
              </a:rPr>
              <a:t>إعداد السياح والإنفاق بالدولار على المستوى العالمي  </a:t>
            </a:r>
            <a:endParaRPr lang="en-US" sz="1600" dirty="0" smtClean="0">
              <a:solidFill>
                <a:srgbClr val="000000"/>
              </a:solidFill>
              <a:effectLst/>
              <a:latin typeface="Simplified Arabic"/>
              <a:ea typeface="Simplified Arabic"/>
            </a:endParaRPr>
          </a:p>
          <a:p>
            <a:pPr marL="0" indent="0">
              <a:buNone/>
            </a:pPr>
            <a:endParaRPr lang="ar-IQ" sz="1600" dirty="0"/>
          </a:p>
        </p:txBody>
      </p:sp>
      <p:graphicFrame>
        <p:nvGraphicFramePr>
          <p:cNvPr id="4" name="Table 3"/>
          <p:cNvGraphicFramePr>
            <a:graphicFrameLocks noGrp="1"/>
          </p:cNvGraphicFramePr>
          <p:nvPr>
            <p:extLst>
              <p:ext uri="{D42A27DB-BD31-4B8C-83A1-F6EECF244321}">
                <p14:modId xmlns:p14="http://schemas.microsoft.com/office/powerpoint/2010/main" val="1090876980"/>
              </p:ext>
            </p:extLst>
          </p:nvPr>
        </p:nvGraphicFramePr>
        <p:xfrm>
          <a:off x="467544" y="764702"/>
          <a:ext cx="8136903" cy="5184577"/>
        </p:xfrm>
        <a:graphic>
          <a:graphicData uri="http://schemas.openxmlformats.org/drawingml/2006/table">
            <a:tbl>
              <a:tblPr firstRow="1" firstCol="1" bandRow="1"/>
              <a:tblGrid>
                <a:gridCol w="2034226"/>
                <a:gridCol w="2881342"/>
                <a:gridCol w="2234783"/>
                <a:gridCol w="986552"/>
              </a:tblGrid>
              <a:tr h="527265">
                <a:tc>
                  <a:txBody>
                    <a:bodyPr/>
                    <a:lstStyle/>
                    <a:p>
                      <a:pPr marL="255270" marR="63500" indent="-234315" algn="l" rtl="1">
                        <a:lnSpc>
                          <a:spcPct val="107000"/>
                        </a:lnSpc>
                        <a:spcAft>
                          <a:spcPts val="0"/>
                        </a:spcAft>
                      </a:pPr>
                      <a:r>
                        <a:rPr lang="ar-SA" sz="1400" b="1">
                          <a:solidFill>
                            <a:srgbClr val="000000"/>
                          </a:solidFill>
                          <a:effectLst/>
                          <a:latin typeface="Simplified Arabic"/>
                          <a:ea typeface="Simplified Arabic"/>
                          <a:cs typeface="Arial"/>
                        </a:rPr>
                        <a:t>الإنفاق / مليار دولار </a:t>
                      </a:r>
                      <a:endParaRPr lang="en-US" sz="1400">
                        <a:solidFill>
                          <a:srgbClr val="000000"/>
                        </a:solidFill>
                        <a:effectLst/>
                        <a:latin typeface="Simplified Arabic"/>
                        <a:ea typeface="Simplified Arabic"/>
                        <a:cs typeface="Arial"/>
                      </a:endParaRPr>
                    </a:p>
                  </a:txBody>
                  <a:tcPr marL="15240" marR="73025"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255270" marR="57150" indent="-234315" algn="l" rtl="1">
                        <a:lnSpc>
                          <a:spcPct val="107000"/>
                        </a:lnSpc>
                        <a:spcAft>
                          <a:spcPts val="0"/>
                        </a:spcAft>
                      </a:pPr>
                      <a:r>
                        <a:rPr lang="ar-SA" sz="1400" b="1">
                          <a:solidFill>
                            <a:srgbClr val="000000"/>
                          </a:solidFill>
                          <a:effectLst/>
                          <a:latin typeface="Simplified Arabic"/>
                          <a:ea typeface="Simplified Arabic"/>
                          <a:cs typeface="Arial"/>
                        </a:rPr>
                        <a:t>متوسط الإنفاق للسائح بالدولار </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255270" marR="130810" indent="-234315" algn="l" rtl="1">
                        <a:lnSpc>
                          <a:spcPct val="107000"/>
                        </a:lnSpc>
                        <a:spcAft>
                          <a:spcPts val="0"/>
                        </a:spcAft>
                      </a:pPr>
                      <a:r>
                        <a:rPr lang="ar-SA" sz="1400" b="1">
                          <a:solidFill>
                            <a:srgbClr val="000000"/>
                          </a:solidFill>
                          <a:effectLst/>
                          <a:latin typeface="Simplified Arabic"/>
                          <a:ea typeface="Simplified Arabic"/>
                          <a:cs typeface="Arial"/>
                        </a:rPr>
                        <a:t>عدد السواح (مليون)  </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255270" marR="158750" indent="-234315" algn="l" rtl="1">
                        <a:lnSpc>
                          <a:spcPct val="107000"/>
                        </a:lnSpc>
                        <a:spcAft>
                          <a:spcPts val="0"/>
                        </a:spcAft>
                      </a:pPr>
                      <a:r>
                        <a:rPr lang="ar-SA" sz="1400" b="1">
                          <a:solidFill>
                            <a:srgbClr val="000000"/>
                          </a:solidFill>
                          <a:effectLst/>
                          <a:latin typeface="Simplified Arabic"/>
                          <a:ea typeface="Simplified Arabic"/>
                          <a:cs typeface="Arial"/>
                        </a:rPr>
                        <a:t>السنة  </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r>
              <a:tr h="518819">
                <a:tc>
                  <a:txBody>
                    <a:bodyPr/>
                    <a:lstStyle/>
                    <a:p>
                      <a:pPr marL="255270" marR="42545" indent="-234315" algn="ctr"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٢</a:t>
                      </a:r>
                      <a:endParaRPr lang="en-US" sz="1400">
                        <a:solidFill>
                          <a:srgbClr val="000000"/>
                        </a:solidFill>
                        <a:effectLst/>
                        <a:latin typeface="Simplified Arabic"/>
                        <a:ea typeface="Simplified Arabic"/>
                        <a:cs typeface="Arial"/>
                      </a:endParaRPr>
                    </a:p>
                  </a:txBody>
                  <a:tcPr marL="15240" marR="73025"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41275" indent="-234315" algn="ctr"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٨٣</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41275" indent="-234315" algn="ctr"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٢٥</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670" indent="-234315" algn="l"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١٩٥٠</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5200">
                <a:tc>
                  <a:txBody>
                    <a:bodyPr/>
                    <a:lstStyle/>
                    <a:p>
                      <a:pPr marL="255270" marR="42545" indent="-234315" algn="ctr"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٧</a:t>
                      </a:r>
                      <a:endParaRPr lang="en-US" sz="1400">
                        <a:solidFill>
                          <a:srgbClr val="000000"/>
                        </a:solidFill>
                        <a:effectLst/>
                        <a:latin typeface="Simplified Arabic"/>
                        <a:ea typeface="Simplified Arabic"/>
                        <a:cs typeface="Arial"/>
                      </a:endParaRPr>
                    </a:p>
                  </a:txBody>
                  <a:tcPr marL="15240" marR="73025"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41275" indent="-234315" algn="ctr"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٩٩</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41275" indent="-234315" algn="ctr"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٦٩</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670" indent="-234315" algn="l"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١٩٦٠</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5200">
                <a:tc>
                  <a:txBody>
                    <a:bodyPr/>
                    <a:lstStyle/>
                    <a:p>
                      <a:pPr marL="255270" marR="41910" indent="-234315" algn="ctr"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١٨</a:t>
                      </a:r>
                      <a:endParaRPr lang="en-US" sz="1400">
                        <a:solidFill>
                          <a:srgbClr val="000000"/>
                        </a:solidFill>
                        <a:effectLst/>
                        <a:latin typeface="Simplified Arabic"/>
                        <a:ea typeface="Simplified Arabic"/>
                        <a:cs typeface="Arial"/>
                      </a:endParaRPr>
                    </a:p>
                  </a:txBody>
                  <a:tcPr marL="15240" marR="73025"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41910" indent="-234315" algn="ctr"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١٠٨</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41910" indent="-234315" algn="ctr"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١٦٦</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670" indent="-234315" algn="l"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١٩٧٠</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6407">
                <a:tc>
                  <a:txBody>
                    <a:bodyPr/>
                    <a:lstStyle/>
                    <a:p>
                      <a:pPr marL="255270" marR="42545" indent="-234315" algn="ctr"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١٠٥</a:t>
                      </a:r>
                      <a:endParaRPr lang="en-US" sz="1400">
                        <a:solidFill>
                          <a:srgbClr val="000000"/>
                        </a:solidFill>
                        <a:effectLst/>
                        <a:latin typeface="Simplified Arabic"/>
                        <a:ea typeface="Simplified Arabic"/>
                        <a:cs typeface="Arial"/>
                      </a:endParaRPr>
                    </a:p>
                  </a:txBody>
                  <a:tcPr marL="15240" marR="73025"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41910" indent="-234315" algn="ctr"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٣٨٦</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41910" indent="-234315" algn="ctr"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٢٨٦</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670" indent="-234315" algn="l"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١٩٨٠</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5200">
                <a:tc>
                  <a:txBody>
                    <a:bodyPr/>
                    <a:lstStyle/>
                    <a:p>
                      <a:pPr marL="255270" marR="42545" indent="-234315" algn="ctr"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٢٦٧</a:t>
                      </a:r>
                      <a:endParaRPr lang="en-US" sz="1400">
                        <a:solidFill>
                          <a:srgbClr val="000000"/>
                        </a:solidFill>
                        <a:effectLst/>
                        <a:latin typeface="Simplified Arabic"/>
                        <a:ea typeface="Simplified Arabic"/>
                        <a:cs typeface="Arial"/>
                      </a:endParaRPr>
                    </a:p>
                  </a:txBody>
                  <a:tcPr marL="15240" marR="73025"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41910" indent="-234315" algn="ctr"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٥٧٦</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41910" indent="-234315" algn="ctr"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٤٥٩</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670" indent="-234315" algn="l"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١٩٩٠</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6407">
                <a:tc>
                  <a:txBody>
                    <a:bodyPr/>
                    <a:lstStyle/>
                    <a:p>
                      <a:pPr marL="255270" marR="42545" indent="-234315" algn="ctr"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٥٦٠</a:t>
                      </a:r>
                      <a:endParaRPr lang="en-US" sz="1400">
                        <a:solidFill>
                          <a:srgbClr val="000000"/>
                        </a:solidFill>
                        <a:effectLst/>
                        <a:latin typeface="Simplified Arabic"/>
                        <a:ea typeface="Simplified Arabic"/>
                        <a:cs typeface="Arial"/>
                      </a:endParaRPr>
                    </a:p>
                  </a:txBody>
                  <a:tcPr marL="15240" marR="73025"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41910" indent="-234315" algn="ctr"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٨٠٢</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41910" indent="-234315" algn="ctr"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٦٩٨</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670" indent="-234315" algn="l"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٢٠٠٠</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5200">
                <a:tc>
                  <a:txBody>
                    <a:bodyPr/>
                    <a:lstStyle/>
                    <a:p>
                      <a:pPr marL="255270" marR="42545" indent="-234315" algn="ctr"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٧٥٠</a:t>
                      </a:r>
                      <a:endParaRPr lang="en-US" sz="1400">
                        <a:solidFill>
                          <a:srgbClr val="000000"/>
                        </a:solidFill>
                        <a:effectLst/>
                        <a:latin typeface="Simplified Arabic"/>
                        <a:ea typeface="Simplified Arabic"/>
                        <a:cs typeface="Arial"/>
                      </a:endParaRPr>
                    </a:p>
                  </a:txBody>
                  <a:tcPr marL="15240" marR="73025"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41910" indent="-234315" algn="ctr"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٩٢٨</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41910" indent="-234315" algn="ctr"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٨٠٨</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670" indent="-234315" algn="l"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٢٠٠٥</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6407">
                <a:tc>
                  <a:txBody>
                    <a:bodyPr/>
                    <a:lstStyle/>
                    <a:p>
                      <a:pPr marL="255270" marR="41910" indent="-234315" algn="ctr"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١٥٥٠</a:t>
                      </a:r>
                      <a:endParaRPr lang="en-US" sz="1400">
                        <a:solidFill>
                          <a:srgbClr val="000000"/>
                        </a:solidFill>
                        <a:effectLst/>
                        <a:latin typeface="Simplified Arabic"/>
                        <a:ea typeface="Simplified Arabic"/>
                        <a:cs typeface="Arial"/>
                      </a:endParaRPr>
                    </a:p>
                  </a:txBody>
                  <a:tcPr marL="15240" marR="73025"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41275" indent="-234315" algn="ctr"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١٠٠٠</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41275" indent="-234315" algn="ctr"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١٠٠٦</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670" indent="-234315" algn="l"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٢٠١٠</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8472">
                <a:tc>
                  <a:txBody>
                    <a:bodyPr/>
                    <a:lstStyle/>
                    <a:p>
                      <a:pPr marL="255270" marR="41910" indent="-234315" algn="ctr"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٢٠٠٠</a:t>
                      </a:r>
                      <a:endParaRPr lang="en-US" sz="1400">
                        <a:solidFill>
                          <a:srgbClr val="000000"/>
                        </a:solidFill>
                        <a:effectLst/>
                        <a:latin typeface="Simplified Arabic"/>
                        <a:ea typeface="Simplified Arabic"/>
                        <a:cs typeface="Arial"/>
                      </a:endParaRPr>
                    </a:p>
                  </a:txBody>
                  <a:tcPr marL="15240" marR="73025"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255270" marR="41275" indent="-234315" algn="ctr"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١٢٥٠</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255270" marR="41275" indent="-234315" algn="ctr" rtl="0">
                        <a:lnSpc>
                          <a:spcPct val="107000"/>
                        </a:lnSpc>
                        <a:spcAft>
                          <a:spcPts val="0"/>
                        </a:spcAft>
                      </a:pPr>
                      <a:r>
                        <a:rPr lang="en-US" sz="1400">
                          <a:solidFill>
                            <a:srgbClr val="000000"/>
                          </a:solidFill>
                          <a:effectLst/>
                          <a:latin typeface="Simplified Arabic"/>
                          <a:ea typeface="Simplified Arabic"/>
                          <a:cs typeface="Arial"/>
                        </a:rPr>
                        <a:t>  </a:t>
                      </a:r>
                      <a:r>
                        <a:rPr lang="ar-SA" sz="1400">
                          <a:solidFill>
                            <a:srgbClr val="000000"/>
                          </a:solidFill>
                          <a:effectLst/>
                          <a:latin typeface="Simplified Arabic"/>
                          <a:ea typeface="Simplified Arabic"/>
                          <a:cs typeface="Arial"/>
                        </a:rPr>
                        <a:t>١٥٦١</a:t>
                      </a:r>
                      <a:endParaRPr lang="en-US" sz="140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26670" indent="-234315" algn="l" rtl="0">
                        <a:lnSpc>
                          <a:spcPct val="107000"/>
                        </a:lnSpc>
                        <a:spcAft>
                          <a:spcPts val="0"/>
                        </a:spcAft>
                      </a:pPr>
                      <a:r>
                        <a:rPr lang="en-US" sz="1400" dirty="0">
                          <a:solidFill>
                            <a:srgbClr val="000000"/>
                          </a:solidFill>
                          <a:effectLst/>
                          <a:latin typeface="Simplified Arabic"/>
                          <a:ea typeface="Simplified Arabic"/>
                          <a:cs typeface="Arial"/>
                        </a:rPr>
                        <a:t>  </a:t>
                      </a:r>
                      <a:r>
                        <a:rPr lang="ar-SA" sz="1400" dirty="0">
                          <a:solidFill>
                            <a:srgbClr val="000000"/>
                          </a:solidFill>
                          <a:effectLst/>
                          <a:latin typeface="Simplified Arabic"/>
                          <a:ea typeface="Simplified Arabic"/>
                          <a:cs typeface="Arial"/>
                        </a:rPr>
                        <a:t>٢٠٢٠</a:t>
                      </a:r>
                      <a:endParaRPr lang="en-US" sz="1400" dirty="0">
                        <a:solidFill>
                          <a:srgbClr val="000000"/>
                        </a:solidFill>
                        <a:effectLst/>
                        <a:latin typeface="Simplified Arabic"/>
                        <a:ea typeface="Simplified Arabic"/>
                        <a:cs typeface="Arial"/>
                      </a:endParaRPr>
                    </a:p>
                  </a:txBody>
                  <a:tcPr marL="15240" marR="73025"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bl>
          </a:graphicData>
        </a:graphic>
      </p:graphicFrame>
      <p:sp>
        <p:nvSpPr>
          <p:cNvPr id="5" name="Rectangle 4"/>
          <p:cNvSpPr/>
          <p:nvPr/>
        </p:nvSpPr>
        <p:spPr>
          <a:xfrm>
            <a:off x="1993424" y="6021288"/>
            <a:ext cx="4572000" cy="553357"/>
          </a:xfrm>
          <a:prstGeom prst="rect">
            <a:avLst/>
          </a:prstGeom>
        </p:spPr>
        <p:txBody>
          <a:bodyPr>
            <a:spAutoFit/>
          </a:bodyPr>
          <a:lstStyle/>
          <a:p>
            <a:pPr marL="12700" lvl="0" algn="ctr">
              <a:lnSpc>
                <a:spcPct val="107000"/>
              </a:lnSpc>
              <a:spcBef>
                <a:spcPct val="20000"/>
              </a:spcBef>
            </a:pPr>
            <a:r>
              <a:rPr lang="ar-SA" sz="1400" b="1" dirty="0">
                <a:solidFill>
                  <a:srgbClr val="000000"/>
                </a:solidFill>
                <a:latin typeface="Simplified Arabic"/>
                <a:ea typeface="Simplified Arabic"/>
              </a:rPr>
              <a:t>المصدر : إعداد الباحث بالاعتماد على منشورات منظمة السياحة العالمية ٢٠٠٩</a:t>
            </a:r>
            <a:endParaRPr lang="en-US" sz="1400" dirty="0">
              <a:solidFill>
                <a:srgbClr val="000000"/>
              </a:solidFill>
              <a:latin typeface="Simplified Arabic"/>
              <a:ea typeface="Simplified Arabic"/>
            </a:endParaRPr>
          </a:p>
        </p:txBody>
      </p:sp>
    </p:spTree>
    <p:extLst>
      <p:ext uri="{BB962C8B-B14F-4D97-AF65-F5344CB8AC3E}">
        <p14:creationId xmlns:p14="http://schemas.microsoft.com/office/powerpoint/2010/main" val="1113227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12065" indent="0">
              <a:lnSpc>
                <a:spcPct val="95000"/>
              </a:lnSpc>
              <a:spcAft>
                <a:spcPts val="75"/>
              </a:spcAft>
              <a:buNone/>
            </a:pPr>
            <a:r>
              <a:rPr lang="ar-SA" dirty="0" smtClean="0">
                <a:solidFill>
                  <a:srgbClr val="000000"/>
                </a:solidFill>
                <a:effectLst/>
                <a:latin typeface="Simplified Arabic"/>
                <a:ea typeface="Simplified Arabic"/>
              </a:rPr>
              <a:t>ويلاحظ أن هذه الإيرادات كانت حصة الأسد من ها للدول الصناعية المتطورة ، والدول الريادية في قطاع السياحة كفرنسا ـ أمريكا ـ كندا ـ ايطاليا ـ المملكة المتحدة ـ الماني ـا ، كما موضح في جدول  (٢) الذي يبين الميزان السياحي بجانبيه العوائ ـد والإنف ـاق ال ـسياحي للدول الاثني عشر لعام ٢٠٠٣ .</a:t>
            </a:r>
            <a:endParaRPr lang="ar-IQ" dirty="0" smtClean="0">
              <a:solidFill>
                <a:srgbClr val="000000"/>
              </a:solidFill>
              <a:effectLst/>
              <a:latin typeface="Simplified Arabic"/>
              <a:ea typeface="Simplified Arabic"/>
            </a:endParaRPr>
          </a:p>
          <a:p>
            <a:pPr marL="12065" indent="0">
              <a:lnSpc>
                <a:spcPct val="95000"/>
              </a:lnSpc>
              <a:spcAft>
                <a:spcPts val="75"/>
              </a:spcAft>
              <a:buNone/>
            </a:pPr>
            <a:endParaRPr lang="ar-IQ" dirty="0">
              <a:solidFill>
                <a:srgbClr val="000000"/>
              </a:solidFill>
              <a:latin typeface="Simplified Arabic"/>
              <a:ea typeface="Simplified Arabic"/>
            </a:endParaRPr>
          </a:p>
          <a:p>
            <a:pPr marL="12065" indent="0">
              <a:lnSpc>
                <a:spcPct val="95000"/>
              </a:lnSpc>
              <a:spcAft>
                <a:spcPts val="75"/>
              </a:spcAft>
              <a:buNone/>
            </a:pPr>
            <a:endParaRPr lang="en-US" dirty="0" smtClean="0">
              <a:solidFill>
                <a:srgbClr val="000000"/>
              </a:solidFill>
              <a:effectLst/>
              <a:latin typeface="Simplified Arabic"/>
              <a:ea typeface="Simplified Arabic"/>
            </a:endParaRPr>
          </a:p>
          <a:p>
            <a:pPr marL="21590" marR="635" indent="0" algn="ctr">
              <a:lnSpc>
                <a:spcPct val="107000"/>
              </a:lnSpc>
              <a:spcAft>
                <a:spcPts val="15"/>
              </a:spcAft>
              <a:buNone/>
            </a:pPr>
            <a:r>
              <a:rPr lang="ar-SA" sz="2400" b="1" dirty="0" smtClean="0">
                <a:solidFill>
                  <a:srgbClr val="000000"/>
                </a:solidFill>
                <a:effectLst/>
                <a:latin typeface="Simplified Arabic"/>
                <a:ea typeface="Simplified Arabic"/>
              </a:rPr>
              <a:t>الجدول  (٢)  </a:t>
            </a:r>
            <a:endParaRPr lang="en-US" sz="2400" dirty="0" smtClean="0">
              <a:solidFill>
                <a:srgbClr val="000000"/>
              </a:solidFill>
              <a:effectLst/>
              <a:latin typeface="Simplified Arabic"/>
              <a:ea typeface="Simplified Arabic"/>
            </a:endParaRPr>
          </a:p>
          <a:p>
            <a:pPr marL="27940" marR="635" indent="-6350" algn="ctr">
              <a:lnSpc>
                <a:spcPct val="107000"/>
              </a:lnSpc>
              <a:spcAft>
                <a:spcPts val="15"/>
              </a:spcAft>
            </a:pPr>
            <a:r>
              <a:rPr lang="ar-SA" sz="2400" b="1" dirty="0" smtClean="0">
                <a:solidFill>
                  <a:srgbClr val="000000"/>
                </a:solidFill>
                <a:effectLst/>
                <a:latin typeface="Simplified Arabic"/>
                <a:ea typeface="Simplified Arabic"/>
              </a:rPr>
              <a:t>الميزان السياحي للدول السياحية الاثني عشر لعام ٢٠٠٣ / مليار دولار  </a:t>
            </a:r>
            <a:endParaRPr lang="en-US" sz="2400" dirty="0" smtClean="0">
              <a:solidFill>
                <a:srgbClr val="000000"/>
              </a:solidFill>
              <a:effectLst/>
              <a:latin typeface="Simplified Arabic"/>
              <a:ea typeface="Simplified Arabic"/>
            </a:endParaRPr>
          </a:p>
          <a:p>
            <a:pPr marL="0" indent="0">
              <a:buNone/>
            </a:pPr>
            <a:endParaRPr lang="ar-IQ" dirty="0"/>
          </a:p>
        </p:txBody>
      </p:sp>
    </p:spTree>
    <p:extLst>
      <p:ext uri="{BB962C8B-B14F-4D97-AF65-F5344CB8AC3E}">
        <p14:creationId xmlns:p14="http://schemas.microsoft.com/office/powerpoint/2010/main" val="1439506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32360003"/>
              </p:ext>
            </p:extLst>
          </p:nvPr>
        </p:nvGraphicFramePr>
        <p:xfrm>
          <a:off x="467544" y="188639"/>
          <a:ext cx="8208912" cy="6048671"/>
        </p:xfrm>
        <a:graphic>
          <a:graphicData uri="http://schemas.openxmlformats.org/drawingml/2006/table">
            <a:tbl>
              <a:tblPr firstRow="1" firstCol="1" bandRow="1"/>
              <a:tblGrid>
                <a:gridCol w="3051007"/>
                <a:gridCol w="1560666"/>
                <a:gridCol w="1547179"/>
                <a:gridCol w="1558739"/>
                <a:gridCol w="491321"/>
              </a:tblGrid>
              <a:tr h="583458">
                <a:tc>
                  <a:txBody>
                    <a:bodyPr/>
                    <a:lstStyle/>
                    <a:p>
                      <a:pPr marL="255270" marR="19050" indent="-234315" algn="ctr" rtl="1">
                        <a:lnSpc>
                          <a:spcPct val="107000"/>
                        </a:lnSpc>
                        <a:spcAft>
                          <a:spcPts val="0"/>
                        </a:spcAft>
                      </a:pPr>
                      <a:r>
                        <a:rPr lang="ar-SA" sz="1000" b="1" dirty="0">
                          <a:solidFill>
                            <a:srgbClr val="000000"/>
                          </a:solidFill>
                          <a:effectLst/>
                          <a:latin typeface="Simplified Arabic"/>
                          <a:ea typeface="Simplified Arabic"/>
                          <a:cs typeface="Arial"/>
                        </a:rPr>
                        <a:t>الميزان السياحي  </a:t>
                      </a:r>
                      <a:endParaRPr lang="en-US" sz="1100" dirty="0">
                        <a:solidFill>
                          <a:srgbClr val="000000"/>
                        </a:solidFill>
                        <a:effectLst/>
                        <a:latin typeface="Simplified Arabic"/>
                        <a:ea typeface="Simplified Arabic"/>
                        <a:cs typeface="Arial"/>
                      </a:endParaRPr>
                    </a:p>
                  </a:txBody>
                  <a:tcPr marL="0" marR="0" marT="6428"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72390" marR="91440" indent="-72390" algn="l" rtl="1">
                        <a:lnSpc>
                          <a:spcPct val="107000"/>
                        </a:lnSpc>
                        <a:spcAft>
                          <a:spcPts val="0"/>
                        </a:spcAft>
                      </a:pPr>
                      <a:r>
                        <a:rPr lang="ar-SA" sz="1000" b="1">
                          <a:solidFill>
                            <a:srgbClr val="000000"/>
                          </a:solidFill>
                          <a:effectLst/>
                          <a:latin typeface="Simplified Arabic"/>
                          <a:ea typeface="Simplified Arabic"/>
                          <a:cs typeface="Arial"/>
                        </a:rPr>
                        <a:t>الإنفاق السياحي / مليار دولار  </a:t>
                      </a:r>
                      <a:endParaRPr lang="en-US" sz="110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76200" marR="81280" indent="-76200" algn="l" rtl="1">
                        <a:lnSpc>
                          <a:spcPct val="107000"/>
                        </a:lnSpc>
                        <a:spcAft>
                          <a:spcPts val="0"/>
                        </a:spcAft>
                      </a:pPr>
                      <a:r>
                        <a:rPr lang="ar-SA" sz="1000" b="1">
                          <a:solidFill>
                            <a:srgbClr val="000000"/>
                          </a:solidFill>
                          <a:effectLst/>
                          <a:latin typeface="Simplified Arabic"/>
                          <a:ea typeface="Simplified Arabic"/>
                          <a:cs typeface="Arial"/>
                        </a:rPr>
                        <a:t>العوائد السياحية / مليار دولار  </a:t>
                      </a:r>
                      <a:endParaRPr lang="en-US" sz="110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255270" marR="233045" indent="-234315" algn="l" rtl="1">
                        <a:lnSpc>
                          <a:spcPct val="107000"/>
                        </a:lnSpc>
                        <a:spcAft>
                          <a:spcPts val="0"/>
                        </a:spcAft>
                      </a:pPr>
                      <a:r>
                        <a:rPr lang="ar-SA" sz="1000" b="1">
                          <a:solidFill>
                            <a:srgbClr val="000000"/>
                          </a:solidFill>
                          <a:effectLst/>
                          <a:latin typeface="Simplified Arabic"/>
                          <a:ea typeface="Simplified Arabic"/>
                          <a:cs typeface="Arial"/>
                        </a:rPr>
                        <a:t>اسم الدولة  </a:t>
                      </a:r>
                      <a:endParaRPr lang="en-US" sz="1100">
                        <a:solidFill>
                          <a:srgbClr val="000000"/>
                        </a:solidFill>
                        <a:effectLst/>
                        <a:latin typeface="Simplified Arabic"/>
                        <a:ea typeface="Simplified Arabic"/>
                        <a:cs typeface="Arial"/>
                      </a:endParaRPr>
                    </a:p>
                  </a:txBody>
                  <a:tcPr marL="0" marR="0" marT="6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255270" marR="109220" indent="-234315" algn="l" rtl="1">
                        <a:lnSpc>
                          <a:spcPct val="107000"/>
                        </a:lnSpc>
                        <a:spcAft>
                          <a:spcPts val="0"/>
                        </a:spcAft>
                      </a:pPr>
                      <a:r>
                        <a:rPr lang="ar-SA" sz="1000" b="1">
                          <a:solidFill>
                            <a:srgbClr val="000000"/>
                          </a:solidFill>
                          <a:effectLst/>
                          <a:latin typeface="Simplified Arabic"/>
                          <a:ea typeface="Simplified Arabic"/>
                          <a:cs typeface="Arial"/>
                        </a:rPr>
                        <a:t>ت  </a:t>
                      </a:r>
                      <a:endParaRPr lang="en-US" sz="1100">
                        <a:solidFill>
                          <a:srgbClr val="000000"/>
                        </a:solidFill>
                        <a:effectLst/>
                        <a:latin typeface="Simplified Arabic"/>
                        <a:ea typeface="Simplified Arabic"/>
                        <a:cs typeface="Arial"/>
                      </a:endParaRPr>
                    </a:p>
                  </a:txBody>
                  <a:tcPr marL="0" marR="0" marT="6428"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r>
              <a:tr h="405712">
                <a:tc>
                  <a:txBody>
                    <a:bodyPr/>
                    <a:lstStyle/>
                    <a:p>
                      <a:pPr marL="118745" indent="-234315" algn="l" rtl="0">
                        <a:lnSpc>
                          <a:spcPct val="107000"/>
                        </a:lnSpc>
                        <a:spcAft>
                          <a:spcPts val="0"/>
                        </a:spcAft>
                      </a:pPr>
                      <a:r>
                        <a:rPr lang="en-US" sz="1100">
                          <a:solidFill>
                            <a:srgbClr val="000000"/>
                          </a:solidFill>
                          <a:effectLst/>
                          <a:latin typeface="Times New Roman"/>
                          <a:ea typeface="Times New Roman"/>
                          <a:cs typeface="Arial"/>
                        </a:rPr>
                        <a:t>64.509- 57.444= + 7.065</a:t>
                      </a:r>
                      <a:r>
                        <a:rPr lang="en-US" sz="1100">
                          <a:solidFill>
                            <a:srgbClr val="000000"/>
                          </a:solidFill>
                          <a:effectLst/>
                          <a:latin typeface="Simplified Arabic"/>
                          <a:ea typeface="Simplified Arabic"/>
                          <a:cs typeface="Arial"/>
                        </a:rPr>
                        <a:t> </a:t>
                      </a:r>
                    </a:p>
                  </a:txBody>
                  <a:tcPr marL="0" marR="0" marT="6428"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 indent="-234315" algn="ctr" rtl="0">
                        <a:lnSpc>
                          <a:spcPct val="107000"/>
                        </a:lnSpc>
                        <a:spcAft>
                          <a:spcPts val="0"/>
                        </a:spcAft>
                      </a:pPr>
                      <a:r>
                        <a:rPr lang="en-US" sz="1100">
                          <a:solidFill>
                            <a:srgbClr val="000000"/>
                          </a:solidFill>
                          <a:effectLst/>
                          <a:latin typeface="Times New Roman"/>
                          <a:ea typeface="Times New Roman"/>
                          <a:cs typeface="Arial"/>
                        </a:rPr>
                        <a:t>57.444</a:t>
                      </a:r>
                      <a:r>
                        <a:rPr lang="en-US" sz="1100">
                          <a:solidFill>
                            <a:srgbClr val="000000"/>
                          </a:solidFill>
                          <a:effectLst/>
                          <a:latin typeface="Simplified Arabic"/>
                          <a:ea typeface="Simplified Arabic"/>
                          <a:cs typeface="Arial"/>
                        </a:rPr>
                        <a:t> </a:t>
                      </a:r>
                    </a:p>
                  </a:txBody>
                  <a:tcPr marL="0" marR="0" marT="6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 indent="-234315" algn="ctr" rtl="0">
                        <a:lnSpc>
                          <a:spcPct val="107000"/>
                        </a:lnSpc>
                        <a:spcAft>
                          <a:spcPts val="0"/>
                        </a:spcAft>
                      </a:pPr>
                      <a:r>
                        <a:rPr lang="en-US" sz="1100">
                          <a:solidFill>
                            <a:srgbClr val="000000"/>
                          </a:solidFill>
                          <a:effectLst/>
                          <a:latin typeface="Times New Roman"/>
                          <a:ea typeface="Times New Roman"/>
                          <a:cs typeface="Arial"/>
                        </a:rPr>
                        <a:t>64.509</a:t>
                      </a:r>
                      <a:r>
                        <a:rPr lang="en-US" sz="1100">
                          <a:solidFill>
                            <a:srgbClr val="000000"/>
                          </a:solidFill>
                          <a:effectLst/>
                          <a:latin typeface="Simplified Arabic"/>
                          <a:ea typeface="Simplified Arabic"/>
                          <a:cs typeface="Arial"/>
                        </a:rPr>
                        <a:t> </a:t>
                      </a:r>
                    </a:p>
                  </a:txBody>
                  <a:tcPr marL="0" marR="0" marT="6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339725" indent="-234315" algn="l" rtl="1">
                        <a:lnSpc>
                          <a:spcPct val="107000"/>
                        </a:lnSpc>
                        <a:spcAft>
                          <a:spcPts val="0"/>
                        </a:spcAft>
                      </a:pPr>
                      <a:r>
                        <a:rPr lang="ar-SA" sz="1100">
                          <a:solidFill>
                            <a:srgbClr val="000000"/>
                          </a:solidFill>
                          <a:effectLst/>
                          <a:latin typeface="Simplified Arabic"/>
                          <a:ea typeface="Simplified Arabic"/>
                          <a:cs typeface="Arial"/>
                        </a:rPr>
                        <a:t>أمريكا  </a:t>
                      </a:r>
                      <a:endParaRPr lang="en-US" sz="110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75" indent="-234315" algn="l" rtl="0">
                        <a:lnSpc>
                          <a:spcPct val="107000"/>
                        </a:lnSpc>
                        <a:spcAft>
                          <a:spcPts val="0"/>
                        </a:spcAft>
                      </a:pPr>
                      <a:r>
                        <a:rPr lang="en-US" sz="1100">
                          <a:solidFill>
                            <a:srgbClr val="000000"/>
                          </a:solidFill>
                          <a:effectLst/>
                          <a:latin typeface="Simplified Arabic"/>
                          <a:ea typeface="Simplified Arabic"/>
                          <a:cs typeface="Arial"/>
                        </a:rPr>
                        <a:t>  </a:t>
                      </a:r>
                      <a:r>
                        <a:rPr lang="ar-SA" sz="1100">
                          <a:solidFill>
                            <a:srgbClr val="000000"/>
                          </a:solidFill>
                          <a:effectLst/>
                          <a:latin typeface="Simplified Arabic"/>
                          <a:ea typeface="Simplified Arabic"/>
                          <a:cs typeface="Arial"/>
                        </a:rPr>
                        <a:t>١</a:t>
                      </a:r>
                      <a:endParaRPr lang="en-US" sz="110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712">
                <a:tc>
                  <a:txBody>
                    <a:bodyPr/>
                    <a:lstStyle/>
                    <a:p>
                      <a:pPr marL="139700" indent="-234315" algn="l" rtl="0">
                        <a:lnSpc>
                          <a:spcPct val="107000"/>
                        </a:lnSpc>
                        <a:spcAft>
                          <a:spcPts val="0"/>
                        </a:spcAft>
                      </a:pPr>
                      <a:r>
                        <a:rPr lang="en-US" sz="1100">
                          <a:solidFill>
                            <a:srgbClr val="000000"/>
                          </a:solidFill>
                          <a:effectLst/>
                          <a:latin typeface="Times New Roman"/>
                          <a:ea typeface="Times New Roman"/>
                          <a:cs typeface="Arial"/>
                        </a:rPr>
                        <a:t>10.579- 13.422= - 2.842</a:t>
                      </a:r>
                      <a:r>
                        <a:rPr lang="en-US" sz="1100">
                          <a:solidFill>
                            <a:srgbClr val="000000"/>
                          </a:solidFill>
                          <a:effectLst/>
                          <a:latin typeface="Simplified Arabic"/>
                          <a:ea typeface="Simplified Arabic"/>
                          <a:cs typeface="Arial"/>
                        </a:rPr>
                        <a:t> </a:t>
                      </a:r>
                    </a:p>
                  </a:txBody>
                  <a:tcPr marL="0" marR="0" marT="6428"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 indent="-234315" algn="ctr" rtl="0">
                        <a:lnSpc>
                          <a:spcPct val="107000"/>
                        </a:lnSpc>
                        <a:spcAft>
                          <a:spcPts val="0"/>
                        </a:spcAft>
                      </a:pPr>
                      <a:r>
                        <a:rPr lang="en-US" sz="1100">
                          <a:solidFill>
                            <a:srgbClr val="000000"/>
                          </a:solidFill>
                          <a:effectLst/>
                          <a:latin typeface="Times New Roman"/>
                          <a:ea typeface="Times New Roman"/>
                          <a:cs typeface="Arial"/>
                        </a:rPr>
                        <a:t>13.422</a:t>
                      </a:r>
                      <a:r>
                        <a:rPr lang="en-US" sz="1100">
                          <a:solidFill>
                            <a:srgbClr val="000000"/>
                          </a:solidFill>
                          <a:effectLst/>
                          <a:latin typeface="Simplified Arabic"/>
                          <a:ea typeface="Simplified Arabic"/>
                          <a:cs typeface="Arial"/>
                        </a:rPr>
                        <a:t> </a:t>
                      </a:r>
                    </a:p>
                  </a:txBody>
                  <a:tcPr marL="0" marR="0" marT="6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 indent="-234315" algn="ctr" rtl="0">
                        <a:lnSpc>
                          <a:spcPct val="107000"/>
                        </a:lnSpc>
                        <a:spcAft>
                          <a:spcPts val="0"/>
                        </a:spcAft>
                      </a:pPr>
                      <a:r>
                        <a:rPr lang="en-US" sz="1100">
                          <a:solidFill>
                            <a:srgbClr val="000000"/>
                          </a:solidFill>
                          <a:effectLst/>
                          <a:latin typeface="Times New Roman"/>
                          <a:ea typeface="Times New Roman"/>
                          <a:cs typeface="Arial"/>
                        </a:rPr>
                        <a:t>10.579</a:t>
                      </a:r>
                      <a:r>
                        <a:rPr lang="en-US" sz="1100">
                          <a:solidFill>
                            <a:srgbClr val="000000"/>
                          </a:solidFill>
                          <a:effectLst/>
                          <a:latin typeface="Simplified Arabic"/>
                          <a:ea typeface="Simplified Arabic"/>
                          <a:cs typeface="Arial"/>
                        </a:rPr>
                        <a:t> </a:t>
                      </a:r>
                    </a:p>
                  </a:txBody>
                  <a:tcPr marL="0" marR="0" marT="6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41275" indent="-234315" algn="ctr" rtl="1">
                        <a:lnSpc>
                          <a:spcPct val="107000"/>
                        </a:lnSpc>
                        <a:spcAft>
                          <a:spcPts val="0"/>
                        </a:spcAft>
                      </a:pPr>
                      <a:r>
                        <a:rPr lang="ar-SA" sz="1100">
                          <a:solidFill>
                            <a:srgbClr val="000000"/>
                          </a:solidFill>
                          <a:effectLst/>
                          <a:latin typeface="Simplified Arabic"/>
                          <a:ea typeface="Simplified Arabic"/>
                          <a:cs typeface="Arial"/>
                        </a:rPr>
                        <a:t>كندا  </a:t>
                      </a:r>
                      <a:endParaRPr lang="en-US" sz="110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75" indent="-234315" algn="l" rtl="0">
                        <a:lnSpc>
                          <a:spcPct val="107000"/>
                        </a:lnSpc>
                        <a:spcAft>
                          <a:spcPts val="0"/>
                        </a:spcAft>
                      </a:pPr>
                      <a:r>
                        <a:rPr lang="en-US" sz="1100">
                          <a:solidFill>
                            <a:srgbClr val="000000"/>
                          </a:solidFill>
                          <a:effectLst/>
                          <a:latin typeface="Simplified Arabic"/>
                          <a:ea typeface="Simplified Arabic"/>
                          <a:cs typeface="Arial"/>
                        </a:rPr>
                        <a:t>  </a:t>
                      </a:r>
                      <a:r>
                        <a:rPr lang="ar-SA" sz="1100">
                          <a:solidFill>
                            <a:srgbClr val="000000"/>
                          </a:solidFill>
                          <a:effectLst/>
                          <a:latin typeface="Simplified Arabic"/>
                          <a:ea typeface="Simplified Arabic"/>
                          <a:cs typeface="Arial"/>
                        </a:rPr>
                        <a:t>٢</a:t>
                      </a:r>
                      <a:endParaRPr lang="en-US" sz="110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712">
                <a:tc>
                  <a:txBody>
                    <a:bodyPr/>
                    <a:lstStyle/>
                    <a:p>
                      <a:pPr marL="118745" indent="-234315" algn="l" rtl="0">
                        <a:lnSpc>
                          <a:spcPct val="107000"/>
                        </a:lnSpc>
                        <a:spcAft>
                          <a:spcPts val="0"/>
                        </a:spcAft>
                      </a:pPr>
                      <a:r>
                        <a:rPr lang="en-US" sz="1100">
                          <a:solidFill>
                            <a:srgbClr val="000000"/>
                          </a:solidFill>
                          <a:effectLst/>
                          <a:latin typeface="Times New Roman"/>
                          <a:ea typeface="Times New Roman"/>
                          <a:cs typeface="Arial"/>
                        </a:rPr>
                        <a:t>9.457- 6.253    = + 3.204</a:t>
                      </a:r>
                      <a:r>
                        <a:rPr lang="en-US" sz="1100">
                          <a:solidFill>
                            <a:srgbClr val="000000"/>
                          </a:solidFill>
                          <a:effectLst/>
                          <a:latin typeface="Simplified Arabic"/>
                          <a:ea typeface="Simplified Arabic"/>
                          <a:cs typeface="Arial"/>
                        </a:rPr>
                        <a:t> </a:t>
                      </a:r>
                    </a:p>
                  </a:txBody>
                  <a:tcPr marL="0" marR="0" marT="6428"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685" indent="-234315" algn="ctr" rtl="0">
                        <a:lnSpc>
                          <a:spcPct val="107000"/>
                        </a:lnSpc>
                        <a:spcAft>
                          <a:spcPts val="0"/>
                        </a:spcAft>
                      </a:pPr>
                      <a:r>
                        <a:rPr lang="en-US" sz="1100">
                          <a:solidFill>
                            <a:srgbClr val="000000"/>
                          </a:solidFill>
                          <a:effectLst/>
                          <a:latin typeface="Times New Roman"/>
                          <a:ea typeface="Times New Roman"/>
                          <a:cs typeface="Arial"/>
                        </a:rPr>
                        <a:t>6.253</a:t>
                      </a:r>
                      <a:r>
                        <a:rPr lang="en-US" sz="1100">
                          <a:solidFill>
                            <a:srgbClr val="000000"/>
                          </a:solidFill>
                          <a:effectLst/>
                          <a:latin typeface="Simplified Arabic"/>
                          <a:ea typeface="Simplified Arabic"/>
                          <a:cs typeface="Arial"/>
                        </a:rPr>
                        <a:t> </a:t>
                      </a:r>
                    </a:p>
                  </a:txBody>
                  <a:tcPr marL="0" marR="0" marT="6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685" indent="-234315" algn="ctr" rtl="0">
                        <a:lnSpc>
                          <a:spcPct val="107000"/>
                        </a:lnSpc>
                        <a:spcAft>
                          <a:spcPts val="0"/>
                        </a:spcAft>
                      </a:pPr>
                      <a:r>
                        <a:rPr lang="en-US" sz="1100">
                          <a:solidFill>
                            <a:srgbClr val="000000"/>
                          </a:solidFill>
                          <a:effectLst/>
                          <a:latin typeface="Times New Roman"/>
                          <a:ea typeface="Times New Roman"/>
                          <a:cs typeface="Arial"/>
                        </a:rPr>
                        <a:t>9.457</a:t>
                      </a:r>
                      <a:r>
                        <a:rPr lang="en-US" sz="1100">
                          <a:solidFill>
                            <a:srgbClr val="000000"/>
                          </a:solidFill>
                          <a:effectLst/>
                          <a:latin typeface="Simplified Arabic"/>
                          <a:ea typeface="Simplified Arabic"/>
                          <a:cs typeface="Arial"/>
                        </a:rPr>
                        <a:t> </a:t>
                      </a:r>
                    </a:p>
                  </a:txBody>
                  <a:tcPr marL="0" marR="0" marT="6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284480" indent="-234315" algn="l" rtl="1">
                        <a:lnSpc>
                          <a:spcPct val="107000"/>
                        </a:lnSpc>
                        <a:spcAft>
                          <a:spcPts val="0"/>
                        </a:spcAft>
                      </a:pPr>
                      <a:r>
                        <a:rPr lang="ar-SA" sz="1100">
                          <a:solidFill>
                            <a:srgbClr val="000000"/>
                          </a:solidFill>
                          <a:effectLst/>
                          <a:latin typeface="Simplified Arabic"/>
                          <a:ea typeface="Simplified Arabic"/>
                          <a:cs typeface="Arial"/>
                        </a:rPr>
                        <a:t>المكسيك  </a:t>
                      </a:r>
                      <a:endParaRPr lang="en-US" sz="110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75" indent="-234315" algn="l" rtl="0">
                        <a:lnSpc>
                          <a:spcPct val="107000"/>
                        </a:lnSpc>
                        <a:spcAft>
                          <a:spcPts val="0"/>
                        </a:spcAft>
                      </a:pPr>
                      <a:r>
                        <a:rPr lang="en-US" sz="1100">
                          <a:solidFill>
                            <a:srgbClr val="000000"/>
                          </a:solidFill>
                          <a:effectLst/>
                          <a:latin typeface="Simplified Arabic"/>
                          <a:ea typeface="Simplified Arabic"/>
                          <a:cs typeface="Arial"/>
                        </a:rPr>
                        <a:t>  </a:t>
                      </a:r>
                      <a:r>
                        <a:rPr lang="ar-SA" sz="1100">
                          <a:solidFill>
                            <a:srgbClr val="000000"/>
                          </a:solidFill>
                          <a:effectLst/>
                          <a:latin typeface="Simplified Arabic"/>
                          <a:ea typeface="Simplified Arabic"/>
                          <a:cs typeface="Arial"/>
                        </a:rPr>
                        <a:t>٣</a:t>
                      </a:r>
                      <a:endParaRPr lang="en-US" sz="110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050">
                <a:tc>
                  <a:txBody>
                    <a:bodyPr/>
                    <a:lstStyle/>
                    <a:p>
                      <a:pPr marL="95250" indent="-234315" algn="l" rtl="0">
                        <a:lnSpc>
                          <a:spcPct val="107000"/>
                        </a:lnSpc>
                        <a:spcAft>
                          <a:spcPts val="0"/>
                        </a:spcAft>
                      </a:pPr>
                      <a:r>
                        <a:rPr lang="en-US" sz="1100">
                          <a:solidFill>
                            <a:srgbClr val="000000"/>
                          </a:solidFill>
                          <a:effectLst/>
                          <a:latin typeface="Times New Roman"/>
                          <a:ea typeface="Times New Roman"/>
                          <a:cs typeface="Arial"/>
                        </a:rPr>
                        <a:t>22.752- 47.929= - 25.177</a:t>
                      </a:r>
                      <a:r>
                        <a:rPr lang="en-US" sz="1100">
                          <a:solidFill>
                            <a:srgbClr val="000000"/>
                          </a:solidFill>
                          <a:effectLst/>
                          <a:latin typeface="Simplified Arabic"/>
                          <a:ea typeface="Simplified Arabic"/>
                          <a:cs typeface="Arial"/>
                        </a:rPr>
                        <a:t> </a:t>
                      </a:r>
                    </a:p>
                  </a:txBody>
                  <a:tcPr marL="0" marR="0" marT="6428"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 indent="-234315" algn="ctr" rtl="0">
                        <a:lnSpc>
                          <a:spcPct val="107000"/>
                        </a:lnSpc>
                        <a:spcAft>
                          <a:spcPts val="0"/>
                        </a:spcAft>
                      </a:pPr>
                      <a:r>
                        <a:rPr lang="en-US" sz="1100">
                          <a:solidFill>
                            <a:srgbClr val="000000"/>
                          </a:solidFill>
                          <a:effectLst/>
                          <a:latin typeface="Times New Roman"/>
                          <a:ea typeface="Times New Roman"/>
                          <a:cs typeface="Arial"/>
                        </a:rPr>
                        <a:t>47.929</a:t>
                      </a:r>
                      <a:r>
                        <a:rPr lang="en-US" sz="1100">
                          <a:solidFill>
                            <a:srgbClr val="000000"/>
                          </a:solidFill>
                          <a:effectLst/>
                          <a:latin typeface="Simplified Arabic"/>
                          <a:ea typeface="Simplified Arabic"/>
                          <a:cs typeface="Arial"/>
                        </a:rPr>
                        <a:t> </a:t>
                      </a:r>
                    </a:p>
                  </a:txBody>
                  <a:tcPr marL="0" marR="0" marT="6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 indent="-234315" algn="ctr" rtl="0">
                        <a:lnSpc>
                          <a:spcPct val="107000"/>
                        </a:lnSpc>
                        <a:spcAft>
                          <a:spcPts val="0"/>
                        </a:spcAft>
                      </a:pPr>
                      <a:r>
                        <a:rPr lang="en-US" sz="1100">
                          <a:solidFill>
                            <a:srgbClr val="000000"/>
                          </a:solidFill>
                          <a:effectLst/>
                          <a:latin typeface="Times New Roman"/>
                          <a:ea typeface="Times New Roman"/>
                          <a:cs typeface="Arial"/>
                        </a:rPr>
                        <a:t>22.752</a:t>
                      </a:r>
                      <a:r>
                        <a:rPr lang="en-US" sz="1100">
                          <a:solidFill>
                            <a:srgbClr val="000000"/>
                          </a:solidFill>
                          <a:effectLst/>
                          <a:latin typeface="Simplified Arabic"/>
                          <a:ea typeface="Simplified Arabic"/>
                          <a:cs typeface="Arial"/>
                        </a:rPr>
                        <a:t> </a:t>
                      </a:r>
                    </a:p>
                  </a:txBody>
                  <a:tcPr marL="0" marR="0" marT="6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95885" indent="-234315" algn="l" rtl="1">
                        <a:lnSpc>
                          <a:spcPct val="107000"/>
                        </a:lnSpc>
                        <a:spcAft>
                          <a:spcPts val="0"/>
                        </a:spcAft>
                      </a:pPr>
                      <a:r>
                        <a:rPr lang="ar-SA" sz="1100">
                          <a:solidFill>
                            <a:srgbClr val="000000"/>
                          </a:solidFill>
                          <a:effectLst/>
                          <a:latin typeface="Simplified Arabic"/>
                          <a:ea typeface="Simplified Arabic"/>
                          <a:cs typeface="Arial"/>
                        </a:rPr>
                        <a:t>المملكة المتحدة  </a:t>
                      </a:r>
                      <a:endParaRPr lang="en-US" sz="110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75" indent="-234315" algn="l" rtl="0">
                        <a:lnSpc>
                          <a:spcPct val="107000"/>
                        </a:lnSpc>
                        <a:spcAft>
                          <a:spcPts val="0"/>
                        </a:spcAft>
                      </a:pPr>
                      <a:r>
                        <a:rPr lang="en-US" sz="1100">
                          <a:solidFill>
                            <a:srgbClr val="000000"/>
                          </a:solidFill>
                          <a:effectLst/>
                          <a:latin typeface="Simplified Arabic"/>
                          <a:ea typeface="Simplified Arabic"/>
                          <a:cs typeface="Arial"/>
                        </a:rPr>
                        <a:t>  </a:t>
                      </a:r>
                      <a:r>
                        <a:rPr lang="ar-SA" sz="1100">
                          <a:solidFill>
                            <a:srgbClr val="000000"/>
                          </a:solidFill>
                          <a:effectLst/>
                          <a:latin typeface="Simplified Arabic"/>
                          <a:ea typeface="Simplified Arabic"/>
                          <a:cs typeface="Arial"/>
                        </a:rPr>
                        <a:t>٤</a:t>
                      </a:r>
                      <a:endParaRPr lang="en-US" sz="110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712">
                <a:tc>
                  <a:txBody>
                    <a:bodyPr/>
                    <a:lstStyle/>
                    <a:p>
                      <a:pPr marL="74930" indent="-234315" algn="just" rtl="0">
                        <a:lnSpc>
                          <a:spcPct val="107000"/>
                        </a:lnSpc>
                        <a:spcAft>
                          <a:spcPts val="0"/>
                        </a:spcAft>
                      </a:pPr>
                      <a:r>
                        <a:rPr lang="en-US" sz="1100">
                          <a:solidFill>
                            <a:srgbClr val="000000"/>
                          </a:solidFill>
                          <a:effectLst/>
                          <a:latin typeface="Times New Roman"/>
                          <a:ea typeface="Times New Roman"/>
                          <a:cs typeface="Arial"/>
                        </a:rPr>
                        <a:t>37.038- 23.431= + 13.607</a:t>
                      </a:r>
                      <a:r>
                        <a:rPr lang="en-US" sz="1100">
                          <a:solidFill>
                            <a:srgbClr val="000000"/>
                          </a:solidFill>
                          <a:effectLst/>
                          <a:latin typeface="Simplified Arabic"/>
                          <a:ea typeface="Simplified Arabic"/>
                          <a:cs typeface="Arial"/>
                        </a:rPr>
                        <a:t> </a:t>
                      </a:r>
                    </a:p>
                  </a:txBody>
                  <a:tcPr marL="0" marR="0" marT="6428"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 indent="-234315" algn="ctr" rtl="0">
                        <a:lnSpc>
                          <a:spcPct val="107000"/>
                        </a:lnSpc>
                        <a:spcAft>
                          <a:spcPts val="0"/>
                        </a:spcAft>
                      </a:pPr>
                      <a:r>
                        <a:rPr lang="en-US" sz="1100">
                          <a:solidFill>
                            <a:srgbClr val="000000"/>
                          </a:solidFill>
                          <a:effectLst/>
                          <a:latin typeface="Times New Roman"/>
                          <a:ea typeface="Times New Roman"/>
                          <a:cs typeface="Arial"/>
                        </a:rPr>
                        <a:t>23.431</a:t>
                      </a:r>
                      <a:r>
                        <a:rPr lang="en-US" sz="1100">
                          <a:solidFill>
                            <a:srgbClr val="000000"/>
                          </a:solidFill>
                          <a:effectLst/>
                          <a:latin typeface="Simplified Arabic"/>
                          <a:ea typeface="Simplified Arabic"/>
                          <a:cs typeface="Arial"/>
                        </a:rPr>
                        <a:t> </a:t>
                      </a:r>
                    </a:p>
                  </a:txBody>
                  <a:tcPr marL="0" marR="0" marT="6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 indent="-234315" algn="ctr" rtl="0">
                        <a:lnSpc>
                          <a:spcPct val="107000"/>
                        </a:lnSpc>
                        <a:spcAft>
                          <a:spcPts val="0"/>
                        </a:spcAft>
                      </a:pPr>
                      <a:r>
                        <a:rPr lang="en-US" sz="1100">
                          <a:solidFill>
                            <a:srgbClr val="000000"/>
                          </a:solidFill>
                          <a:effectLst/>
                          <a:latin typeface="Times New Roman"/>
                          <a:ea typeface="Times New Roman"/>
                          <a:cs typeface="Arial"/>
                        </a:rPr>
                        <a:t>37.038</a:t>
                      </a:r>
                      <a:r>
                        <a:rPr lang="en-US" sz="1100">
                          <a:solidFill>
                            <a:srgbClr val="000000"/>
                          </a:solidFill>
                          <a:effectLst/>
                          <a:latin typeface="Simplified Arabic"/>
                          <a:ea typeface="Simplified Arabic"/>
                          <a:cs typeface="Arial"/>
                        </a:rPr>
                        <a:t> </a:t>
                      </a:r>
                    </a:p>
                  </a:txBody>
                  <a:tcPr marL="0" marR="0" marT="6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357505" indent="-234315" algn="l" rtl="1">
                        <a:lnSpc>
                          <a:spcPct val="107000"/>
                        </a:lnSpc>
                        <a:spcAft>
                          <a:spcPts val="0"/>
                        </a:spcAft>
                      </a:pPr>
                      <a:r>
                        <a:rPr lang="ar-SA" sz="1100">
                          <a:solidFill>
                            <a:srgbClr val="000000"/>
                          </a:solidFill>
                          <a:effectLst/>
                          <a:latin typeface="Simplified Arabic"/>
                          <a:ea typeface="Simplified Arabic"/>
                          <a:cs typeface="Arial"/>
                        </a:rPr>
                        <a:t>فرنسا  </a:t>
                      </a:r>
                      <a:endParaRPr lang="en-US" sz="110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75" indent="-234315" algn="l" rtl="0">
                        <a:lnSpc>
                          <a:spcPct val="107000"/>
                        </a:lnSpc>
                        <a:spcAft>
                          <a:spcPts val="0"/>
                        </a:spcAft>
                      </a:pPr>
                      <a:r>
                        <a:rPr lang="en-US" sz="1100">
                          <a:solidFill>
                            <a:srgbClr val="000000"/>
                          </a:solidFill>
                          <a:effectLst/>
                          <a:latin typeface="Simplified Arabic"/>
                          <a:ea typeface="Simplified Arabic"/>
                          <a:cs typeface="Arial"/>
                        </a:rPr>
                        <a:t>  </a:t>
                      </a:r>
                      <a:r>
                        <a:rPr lang="ar-SA" sz="1100">
                          <a:solidFill>
                            <a:srgbClr val="000000"/>
                          </a:solidFill>
                          <a:effectLst/>
                          <a:latin typeface="Simplified Arabic"/>
                          <a:ea typeface="Simplified Arabic"/>
                          <a:cs typeface="Arial"/>
                        </a:rPr>
                        <a:t>٥</a:t>
                      </a:r>
                      <a:endParaRPr lang="en-US" sz="110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712">
                <a:tc>
                  <a:txBody>
                    <a:bodyPr/>
                    <a:lstStyle/>
                    <a:p>
                      <a:pPr marL="95250" indent="-234315" algn="l" rtl="0">
                        <a:lnSpc>
                          <a:spcPct val="107000"/>
                        </a:lnSpc>
                        <a:spcAft>
                          <a:spcPts val="0"/>
                        </a:spcAft>
                      </a:pPr>
                      <a:r>
                        <a:rPr lang="en-US" sz="1100">
                          <a:solidFill>
                            <a:srgbClr val="000000"/>
                          </a:solidFill>
                          <a:effectLst/>
                          <a:latin typeface="Times New Roman"/>
                          <a:ea typeface="Times New Roman"/>
                          <a:cs typeface="Arial"/>
                        </a:rPr>
                        <a:t>22.984- 64.689= - 41.705</a:t>
                      </a:r>
                      <a:r>
                        <a:rPr lang="en-US" sz="1100">
                          <a:solidFill>
                            <a:srgbClr val="000000"/>
                          </a:solidFill>
                          <a:effectLst/>
                          <a:latin typeface="Simplified Arabic"/>
                          <a:ea typeface="Simplified Arabic"/>
                          <a:cs typeface="Arial"/>
                        </a:rPr>
                        <a:t> </a:t>
                      </a:r>
                    </a:p>
                  </a:txBody>
                  <a:tcPr marL="0" marR="0" marT="6428"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 indent="-234315" algn="ctr" rtl="0">
                        <a:lnSpc>
                          <a:spcPct val="107000"/>
                        </a:lnSpc>
                        <a:spcAft>
                          <a:spcPts val="0"/>
                        </a:spcAft>
                      </a:pPr>
                      <a:r>
                        <a:rPr lang="en-US" sz="1100">
                          <a:solidFill>
                            <a:srgbClr val="000000"/>
                          </a:solidFill>
                          <a:effectLst/>
                          <a:latin typeface="Times New Roman"/>
                          <a:ea typeface="Times New Roman"/>
                          <a:cs typeface="Arial"/>
                        </a:rPr>
                        <a:t>64.689</a:t>
                      </a:r>
                      <a:r>
                        <a:rPr lang="en-US" sz="1100">
                          <a:solidFill>
                            <a:srgbClr val="000000"/>
                          </a:solidFill>
                          <a:effectLst/>
                          <a:latin typeface="Simplified Arabic"/>
                          <a:ea typeface="Simplified Arabic"/>
                          <a:cs typeface="Arial"/>
                        </a:rPr>
                        <a:t> </a:t>
                      </a:r>
                    </a:p>
                  </a:txBody>
                  <a:tcPr marL="0" marR="0" marT="6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 indent="-234315" algn="ctr" rtl="0">
                        <a:lnSpc>
                          <a:spcPct val="107000"/>
                        </a:lnSpc>
                        <a:spcAft>
                          <a:spcPts val="0"/>
                        </a:spcAft>
                      </a:pPr>
                      <a:r>
                        <a:rPr lang="en-US" sz="1100">
                          <a:solidFill>
                            <a:srgbClr val="000000"/>
                          </a:solidFill>
                          <a:effectLst/>
                          <a:latin typeface="Times New Roman"/>
                          <a:ea typeface="Times New Roman"/>
                          <a:cs typeface="Arial"/>
                        </a:rPr>
                        <a:t>22.984</a:t>
                      </a:r>
                      <a:r>
                        <a:rPr lang="en-US" sz="1100">
                          <a:solidFill>
                            <a:srgbClr val="000000"/>
                          </a:solidFill>
                          <a:effectLst/>
                          <a:latin typeface="Simplified Arabic"/>
                          <a:ea typeface="Simplified Arabic"/>
                          <a:cs typeface="Arial"/>
                        </a:rPr>
                        <a:t> </a:t>
                      </a:r>
                    </a:p>
                  </a:txBody>
                  <a:tcPr marL="0" marR="0" marT="6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357505" indent="-234315" algn="l" rtl="1">
                        <a:lnSpc>
                          <a:spcPct val="107000"/>
                        </a:lnSpc>
                        <a:spcAft>
                          <a:spcPts val="0"/>
                        </a:spcAft>
                      </a:pPr>
                      <a:r>
                        <a:rPr lang="ar-SA" sz="1100">
                          <a:solidFill>
                            <a:srgbClr val="000000"/>
                          </a:solidFill>
                          <a:effectLst/>
                          <a:latin typeface="Simplified Arabic"/>
                          <a:ea typeface="Simplified Arabic"/>
                          <a:cs typeface="Arial"/>
                        </a:rPr>
                        <a:t>المانيا  </a:t>
                      </a:r>
                      <a:endParaRPr lang="en-US" sz="110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75" indent="-234315" algn="l" rtl="0">
                        <a:lnSpc>
                          <a:spcPct val="107000"/>
                        </a:lnSpc>
                        <a:spcAft>
                          <a:spcPts val="0"/>
                        </a:spcAft>
                      </a:pPr>
                      <a:r>
                        <a:rPr lang="en-US" sz="1100">
                          <a:solidFill>
                            <a:srgbClr val="000000"/>
                          </a:solidFill>
                          <a:effectLst/>
                          <a:latin typeface="Simplified Arabic"/>
                          <a:ea typeface="Simplified Arabic"/>
                          <a:cs typeface="Arial"/>
                        </a:rPr>
                        <a:t>  </a:t>
                      </a:r>
                      <a:r>
                        <a:rPr lang="ar-SA" sz="1100">
                          <a:solidFill>
                            <a:srgbClr val="000000"/>
                          </a:solidFill>
                          <a:effectLst/>
                          <a:latin typeface="Simplified Arabic"/>
                          <a:ea typeface="Simplified Arabic"/>
                          <a:cs typeface="Arial"/>
                        </a:rPr>
                        <a:t>٦</a:t>
                      </a:r>
                      <a:endParaRPr lang="en-US" sz="110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050">
                <a:tc>
                  <a:txBody>
                    <a:bodyPr/>
                    <a:lstStyle/>
                    <a:p>
                      <a:pPr marL="74930" indent="-234315" algn="just" rtl="0">
                        <a:lnSpc>
                          <a:spcPct val="107000"/>
                        </a:lnSpc>
                        <a:spcAft>
                          <a:spcPts val="0"/>
                        </a:spcAft>
                      </a:pPr>
                      <a:r>
                        <a:rPr lang="en-US" sz="1100">
                          <a:solidFill>
                            <a:srgbClr val="000000"/>
                          </a:solidFill>
                          <a:effectLst/>
                          <a:latin typeface="Times New Roman"/>
                          <a:ea typeface="Times New Roman"/>
                          <a:cs typeface="Arial"/>
                        </a:rPr>
                        <a:t>31.222- 20.630= + 10.592</a:t>
                      </a:r>
                      <a:r>
                        <a:rPr lang="en-US" sz="1100">
                          <a:solidFill>
                            <a:srgbClr val="000000"/>
                          </a:solidFill>
                          <a:effectLst/>
                          <a:latin typeface="Simplified Arabic"/>
                          <a:ea typeface="Simplified Arabic"/>
                          <a:cs typeface="Arial"/>
                        </a:rPr>
                        <a:t> </a:t>
                      </a:r>
                    </a:p>
                  </a:txBody>
                  <a:tcPr marL="0" marR="0" marT="6428"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 indent="-234315" algn="ctr" rtl="0">
                        <a:lnSpc>
                          <a:spcPct val="107000"/>
                        </a:lnSpc>
                        <a:spcAft>
                          <a:spcPts val="0"/>
                        </a:spcAft>
                      </a:pPr>
                      <a:r>
                        <a:rPr lang="en-US" sz="1100">
                          <a:solidFill>
                            <a:srgbClr val="000000"/>
                          </a:solidFill>
                          <a:effectLst/>
                          <a:latin typeface="Times New Roman"/>
                          <a:ea typeface="Times New Roman"/>
                          <a:cs typeface="Arial"/>
                        </a:rPr>
                        <a:t>20.630</a:t>
                      </a:r>
                      <a:r>
                        <a:rPr lang="en-US" sz="1100">
                          <a:solidFill>
                            <a:srgbClr val="000000"/>
                          </a:solidFill>
                          <a:effectLst/>
                          <a:latin typeface="Simplified Arabic"/>
                          <a:ea typeface="Simplified Arabic"/>
                          <a:cs typeface="Arial"/>
                        </a:rPr>
                        <a:t> </a:t>
                      </a:r>
                    </a:p>
                  </a:txBody>
                  <a:tcPr marL="0" marR="0" marT="6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 indent="-234315" algn="ctr" rtl="0">
                        <a:lnSpc>
                          <a:spcPct val="107000"/>
                        </a:lnSpc>
                        <a:spcAft>
                          <a:spcPts val="0"/>
                        </a:spcAft>
                      </a:pPr>
                      <a:r>
                        <a:rPr lang="en-US" sz="1100">
                          <a:solidFill>
                            <a:srgbClr val="000000"/>
                          </a:solidFill>
                          <a:effectLst/>
                          <a:latin typeface="Times New Roman"/>
                          <a:ea typeface="Times New Roman"/>
                          <a:cs typeface="Arial"/>
                        </a:rPr>
                        <a:t>31.222</a:t>
                      </a:r>
                      <a:r>
                        <a:rPr lang="en-US" sz="1100">
                          <a:solidFill>
                            <a:srgbClr val="000000"/>
                          </a:solidFill>
                          <a:effectLst/>
                          <a:latin typeface="Simplified Arabic"/>
                          <a:ea typeface="Simplified Arabic"/>
                          <a:cs typeface="Arial"/>
                        </a:rPr>
                        <a:t> </a:t>
                      </a:r>
                    </a:p>
                  </a:txBody>
                  <a:tcPr marL="0" marR="0" marT="6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341630" indent="-234315" algn="l" rtl="1">
                        <a:lnSpc>
                          <a:spcPct val="107000"/>
                        </a:lnSpc>
                        <a:spcAft>
                          <a:spcPts val="0"/>
                        </a:spcAft>
                      </a:pPr>
                      <a:r>
                        <a:rPr lang="ar-SA" sz="1100">
                          <a:solidFill>
                            <a:srgbClr val="000000"/>
                          </a:solidFill>
                          <a:effectLst/>
                          <a:latin typeface="Simplified Arabic"/>
                          <a:ea typeface="Simplified Arabic"/>
                          <a:cs typeface="Arial"/>
                        </a:rPr>
                        <a:t>ايطاليا  </a:t>
                      </a:r>
                      <a:endParaRPr lang="en-US" sz="110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75" indent="-234315" algn="l" rtl="0">
                        <a:lnSpc>
                          <a:spcPct val="107000"/>
                        </a:lnSpc>
                        <a:spcAft>
                          <a:spcPts val="0"/>
                        </a:spcAft>
                      </a:pPr>
                      <a:r>
                        <a:rPr lang="en-US" sz="1100">
                          <a:solidFill>
                            <a:srgbClr val="000000"/>
                          </a:solidFill>
                          <a:effectLst/>
                          <a:latin typeface="Simplified Arabic"/>
                          <a:ea typeface="Simplified Arabic"/>
                          <a:cs typeface="Arial"/>
                        </a:rPr>
                        <a:t>  </a:t>
                      </a:r>
                      <a:r>
                        <a:rPr lang="ar-SA" sz="1100">
                          <a:solidFill>
                            <a:srgbClr val="000000"/>
                          </a:solidFill>
                          <a:effectLst/>
                          <a:latin typeface="Simplified Arabic"/>
                          <a:ea typeface="Simplified Arabic"/>
                          <a:cs typeface="Arial"/>
                        </a:rPr>
                        <a:t>٧</a:t>
                      </a:r>
                      <a:endParaRPr lang="en-US" sz="110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980">
                <a:tc>
                  <a:txBody>
                    <a:bodyPr/>
                    <a:lstStyle/>
                    <a:p>
                      <a:pPr marL="18415" indent="-234315" algn="ctr" rtl="0">
                        <a:lnSpc>
                          <a:spcPct val="107000"/>
                        </a:lnSpc>
                        <a:spcAft>
                          <a:spcPts val="0"/>
                        </a:spcAft>
                      </a:pPr>
                      <a:r>
                        <a:rPr lang="en-US" sz="1100">
                          <a:solidFill>
                            <a:srgbClr val="000000"/>
                          </a:solidFill>
                          <a:effectLst/>
                          <a:latin typeface="Times New Roman"/>
                          <a:ea typeface="Times New Roman"/>
                          <a:cs typeface="Arial"/>
                        </a:rPr>
                        <a:t>4.584- 1.321  = + 3.263</a:t>
                      </a:r>
                      <a:r>
                        <a:rPr lang="en-US" sz="1100">
                          <a:solidFill>
                            <a:srgbClr val="000000"/>
                          </a:solidFill>
                          <a:effectLst/>
                          <a:latin typeface="Simplified Arabic"/>
                          <a:ea typeface="Simplified Arabic"/>
                          <a:cs typeface="Arial"/>
                        </a:rPr>
                        <a:t> </a:t>
                      </a:r>
                    </a:p>
                  </a:txBody>
                  <a:tcPr marL="0" marR="0" marT="6428"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19685" indent="-234315" algn="ctr" rtl="0">
                        <a:lnSpc>
                          <a:spcPct val="107000"/>
                        </a:lnSpc>
                        <a:spcAft>
                          <a:spcPts val="0"/>
                        </a:spcAft>
                      </a:pPr>
                      <a:r>
                        <a:rPr lang="en-US" sz="1100">
                          <a:solidFill>
                            <a:srgbClr val="000000"/>
                          </a:solidFill>
                          <a:effectLst/>
                          <a:latin typeface="Times New Roman"/>
                          <a:ea typeface="Times New Roman"/>
                          <a:cs typeface="Arial"/>
                        </a:rPr>
                        <a:t>1.321</a:t>
                      </a:r>
                      <a:r>
                        <a:rPr lang="en-US" sz="1100">
                          <a:solidFill>
                            <a:srgbClr val="000000"/>
                          </a:solidFill>
                          <a:effectLst/>
                          <a:latin typeface="Simplified Arabic"/>
                          <a:ea typeface="Simplified Arabic"/>
                          <a:cs typeface="Arial"/>
                        </a:rPr>
                        <a:t> </a:t>
                      </a:r>
                    </a:p>
                  </a:txBody>
                  <a:tcPr marL="0" marR="0" marT="6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19685" indent="-234315" algn="ctr" rtl="0">
                        <a:lnSpc>
                          <a:spcPct val="107000"/>
                        </a:lnSpc>
                        <a:spcAft>
                          <a:spcPts val="0"/>
                        </a:spcAft>
                      </a:pPr>
                      <a:r>
                        <a:rPr lang="en-US" sz="1100">
                          <a:solidFill>
                            <a:srgbClr val="000000"/>
                          </a:solidFill>
                          <a:effectLst/>
                          <a:latin typeface="Times New Roman"/>
                          <a:ea typeface="Times New Roman"/>
                          <a:cs typeface="Arial"/>
                        </a:rPr>
                        <a:t>4584 </a:t>
                      </a:r>
                      <a:endParaRPr lang="en-US" sz="1100">
                        <a:solidFill>
                          <a:srgbClr val="000000"/>
                        </a:solidFill>
                        <a:effectLst/>
                        <a:latin typeface="Simplified Arabic"/>
                        <a:ea typeface="Simplified Arabic"/>
                        <a:cs typeface="Arial"/>
                      </a:endParaRPr>
                    </a:p>
                  </a:txBody>
                  <a:tcPr marL="0" marR="0" marT="6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255270" marR="360680" indent="-234315" algn="l" rtl="1">
                        <a:lnSpc>
                          <a:spcPct val="107000"/>
                        </a:lnSpc>
                        <a:spcAft>
                          <a:spcPts val="0"/>
                        </a:spcAft>
                      </a:pPr>
                      <a:r>
                        <a:rPr lang="ar-SA" sz="1100">
                          <a:solidFill>
                            <a:srgbClr val="000000"/>
                          </a:solidFill>
                          <a:effectLst/>
                          <a:latin typeface="Simplified Arabic"/>
                          <a:ea typeface="Simplified Arabic"/>
                          <a:cs typeface="Arial"/>
                        </a:rPr>
                        <a:t>مصر  </a:t>
                      </a:r>
                      <a:endParaRPr lang="en-US" sz="110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15875" indent="-234315" algn="l" rtl="0">
                        <a:lnSpc>
                          <a:spcPct val="107000"/>
                        </a:lnSpc>
                        <a:spcAft>
                          <a:spcPts val="0"/>
                        </a:spcAft>
                      </a:pPr>
                      <a:r>
                        <a:rPr lang="en-US" sz="1100">
                          <a:solidFill>
                            <a:srgbClr val="000000"/>
                          </a:solidFill>
                          <a:effectLst/>
                          <a:latin typeface="Simplified Arabic"/>
                          <a:ea typeface="Simplified Arabic"/>
                          <a:cs typeface="Arial"/>
                        </a:rPr>
                        <a:t>  </a:t>
                      </a:r>
                      <a:r>
                        <a:rPr lang="ar-SA" sz="1100">
                          <a:solidFill>
                            <a:srgbClr val="000000"/>
                          </a:solidFill>
                          <a:effectLst/>
                          <a:latin typeface="Simplified Arabic"/>
                          <a:ea typeface="Simplified Arabic"/>
                          <a:cs typeface="Arial"/>
                        </a:rPr>
                        <a:t>٨</a:t>
                      </a:r>
                      <a:endParaRPr lang="en-US" sz="110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582798">
                <a:tc>
                  <a:txBody>
                    <a:bodyPr/>
                    <a:lstStyle/>
                    <a:p>
                      <a:pPr marL="13335" indent="-234315" algn="ctr" rtl="1">
                        <a:lnSpc>
                          <a:spcPct val="107000"/>
                        </a:lnSpc>
                        <a:spcAft>
                          <a:spcPts val="0"/>
                        </a:spcAft>
                      </a:pPr>
                      <a:r>
                        <a:rPr lang="ar-SA" sz="1000" b="1">
                          <a:solidFill>
                            <a:srgbClr val="000000"/>
                          </a:solidFill>
                          <a:effectLst/>
                          <a:latin typeface="Simplified Arabic"/>
                          <a:ea typeface="Simplified Arabic"/>
                          <a:cs typeface="Arial"/>
                        </a:rPr>
                        <a:t>الميزان السياحي  </a:t>
                      </a:r>
                      <a:endParaRPr lang="en-US" sz="1100">
                        <a:solidFill>
                          <a:srgbClr val="000000"/>
                        </a:solidFill>
                        <a:effectLst/>
                        <a:latin typeface="Simplified Arabic"/>
                        <a:ea typeface="Simplified Arabic"/>
                        <a:cs typeface="Arial"/>
                      </a:endParaRPr>
                    </a:p>
                  </a:txBody>
                  <a:tcPr marL="0" marR="0" marT="6428"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72390" marR="79375" indent="-72390" algn="l" rtl="1">
                        <a:lnSpc>
                          <a:spcPct val="107000"/>
                        </a:lnSpc>
                        <a:spcAft>
                          <a:spcPts val="0"/>
                        </a:spcAft>
                      </a:pPr>
                      <a:r>
                        <a:rPr lang="ar-SA" sz="1000" b="1">
                          <a:solidFill>
                            <a:srgbClr val="000000"/>
                          </a:solidFill>
                          <a:effectLst/>
                          <a:latin typeface="Simplified Arabic"/>
                          <a:ea typeface="Simplified Arabic"/>
                          <a:cs typeface="Arial"/>
                        </a:rPr>
                        <a:t>الإنفاق السياحي / مليار دولار  </a:t>
                      </a:r>
                      <a:endParaRPr lang="en-US" sz="110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76200" marR="69215" indent="-76200" algn="l" rtl="1">
                        <a:lnSpc>
                          <a:spcPct val="107000"/>
                        </a:lnSpc>
                        <a:spcAft>
                          <a:spcPts val="0"/>
                        </a:spcAft>
                      </a:pPr>
                      <a:r>
                        <a:rPr lang="ar-SA" sz="1000" b="1">
                          <a:solidFill>
                            <a:srgbClr val="000000"/>
                          </a:solidFill>
                          <a:effectLst/>
                          <a:latin typeface="Simplified Arabic"/>
                          <a:ea typeface="Simplified Arabic"/>
                          <a:cs typeface="Arial"/>
                        </a:rPr>
                        <a:t>العوائد السياحية / مليار دولار  </a:t>
                      </a:r>
                      <a:endParaRPr lang="en-US" sz="110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255270" marR="220980" indent="-234315" algn="l" rtl="1">
                        <a:lnSpc>
                          <a:spcPct val="107000"/>
                        </a:lnSpc>
                        <a:spcAft>
                          <a:spcPts val="0"/>
                        </a:spcAft>
                      </a:pPr>
                      <a:r>
                        <a:rPr lang="ar-SA" sz="1000" b="1">
                          <a:solidFill>
                            <a:srgbClr val="000000"/>
                          </a:solidFill>
                          <a:effectLst/>
                          <a:latin typeface="Simplified Arabic"/>
                          <a:ea typeface="Simplified Arabic"/>
                          <a:cs typeface="Arial"/>
                        </a:rPr>
                        <a:t>اسم الدولة  </a:t>
                      </a:r>
                      <a:endParaRPr lang="en-US" sz="1100">
                        <a:solidFill>
                          <a:srgbClr val="000000"/>
                        </a:solidFill>
                        <a:effectLst/>
                        <a:latin typeface="Simplified Arabic"/>
                        <a:ea typeface="Simplified Arabic"/>
                        <a:cs typeface="Arial"/>
                      </a:endParaRPr>
                    </a:p>
                  </a:txBody>
                  <a:tcPr marL="0" marR="0" marT="6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255270" marR="96520" indent="-234315" algn="l" rtl="1">
                        <a:lnSpc>
                          <a:spcPct val="107000"/>
                        </a:lnSpc>
                        <a:spcAft>
                          <a:spcPts val="0"/>
                        </a:spcAft>
                      </a:pPr>
                      <a:r>
                        <a:rPr lang="ar-SA" sz="1000" b="1">
                          <a:solidFill>
                            <a:srgbClr val="000000"/>
                          </a:solidFill>
                          <a:effectLst/>
                          <a:latin typeface="Simplified Arabic"/>
                          <a:ea typeface="Simplified Arabic"/>
                          <a:cs typeface="Arial"/>
                        </a:rPr>
                        <a:t>ت  </a:t>
                      </a:r>
                      <a:endParaRPr lang="en-US" sz="1100">
                        <a:solidFill>
                          <a:srgbClr val="000000"/>
                        </a:solidFill>
                        <a:effectLst/>
                        <a:latin typeface="Simplified Arabic"/>
                        <a:ea typeface="Simplified Arabic"/>
                        <a:cs typeface="Arial"/>
                      </a:endParaRPr>
                    </a:p>
                  </a:txBody>
                  <a:tcPr marL="0" marR="0" marT="6428"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r>
              <a:tr h="407033">
                <a:tc>
                  <a:txBody>
                    <a:bodyPr/>
                    <a:lstStyle/>
                    <a:p>
                      <a:pPr marL="84455" indent="-234315" algn="l" rtl="0">
                        <a:lnSpc>
                          <a:spcPct val="107000"/>
                        </a:lnSpc>
                        <a:spcAft>
                          <a:spcPts val="0"/>
                        </a:spcAft>
                      </a:pPr>
                      <a:r>
                        <a:rPr lang="en-US" sz="1100">
                          <a:solidFill>
                            <a:srgbClr val="000000"/>
                          </a:solidFill>
                          <a:effectLst/>
                          <a:latin typeface="Times New Roman"/>
                          <a:ea typeface="Times New Roman"/>
                          <a:cs typeface="Arial"/>
                        </a:rPr>
                        <a:t>13.203- 2.113 = + 11.090</a:t>
                      </a:r>
                      <a:r>
                        <a:rPr lang="en-US" sz="1100">
                          <a:solidFill>
                            <a:srgbClr val="000000"/>
                          </a:solidFill>
                          <a:effectLst/>
                          <a:latin typeface="Simplified Arabic"/>
                          <a:ea typeface="Simplified Arabic"/>
                          <a:cs typeface="Arial"/>
                        </a:rPr>
                        <a:t> </a:t>
                      </a:r>
                    </a:p>
                  </a:txBody>
                  <a:tcPr marL="0" marR="0" marT="6428"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12700" indent="-234315" algn="ctr" rtl="0">
                        <a:lnSpc>
                          <a:spcPct val="107000"/>
                        </a:lnSpc>
                        <a:spcAft>
                          <a:spcPts val="0"/>
                        </a:spcAft>
                      </a:pPr>
                      <a:r>
                        <a:rPr lang="en-US" sz="1100">
                          <a:solidFill>
                            <a:srgbClr val="000000"/>
                          </a:solidFill>
                          <a:effectLst/>
                          <a:latin typeface="Times New Roman"/>
                          <a:ea typeface="Times New Roman"/>
                          <a:cs typeface="Arial"/>
                        </a:rPr>
                        <a:t>2.113</a:t>
                      </a:r>
                      <a:r>
                        <a:rPr lang="en-US" sz="1100">
                          <a:solidFill>
                            <a:srgbClr val="000000"/>
                          </a:solidFill>
                          <a:effectLst/>
                          <a:latin typeface="Simplified Arabic"/>
                          <a:ea typeface="Simplified Arabic"/>
                          <a:cs typeface="Arial"/>
                        </a:rPr>
                        <a:t> </a:t>
                      </a:r>
                    </a:p>
                  </a:txBody>
                  <a:tcPr marL="0" marR="0" marT="6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13335" indent="-234315" algn="ctr" rtl="0">
                        <a:lnSpc>
                          <a:spcPct val="107000"/>
                        </a:lnSpc>
                        <a:spcAft>
                          <a:spcPts val="0"/>
                        </a:spcAft>
                      </a:pPr>
                      <a:r>
                        <a:rPr lang="en-US" sz="1100">
                          <a:solidFill>
                            <a:srgbClr val="000000"/>
                          </a:solidFill>
                          <a:effectLst/>
                          <a:latin typeface="Times New Roman"/>
                          <a:ea typeface="Times New Roman"/>
                          <a:cs typeface="Arial"/>
                        </a:rPr>
                        <a:t>13.203</a:t>
                      </a:r>
                      <a:r>
                        <a:rPr lang="en-US" sz="1100">
                          <a:solidFill>
                            <a:srgbClr val="000000"/>
                          </a:solidFill>
                          <a:effectLst/>
                          <a:latin typeface="Simplified Arabic"/>
                          <a:ea typeface="Simplified Arabic"/>
                          <a:cs typeface="Arial"/>
                        </a:rPr>
                        <a:t> </a:t>
                      </a:r>
                    </a:p>
                  </a:txBody>
                  <a:tcPr marL="0" marR="0" marT="6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359410" indent="-234315" algn="l" rtl="1">
                        <a:lnSpc>
                          <a:spcPct val="107000"/>
                        </a:lnSpc>
                        <a:spcAft>
                          <a:spcPts val="0"/>
                        </a:spcAft>
                      </a:pPr>
                      <a:r>
                        <a:rPr lang="ar-SA" sz="1100">
                          <a:solidFill>
                            <a:srgbClr val="000000"/>
                          </a:solidFill>
                          <a:effectLst/>
                          <a:latin typeface="Simplified Arabic"/>
                          <a:ea typeface="Simplified Arabic"/>
                          <a:cs typeface="Arial"/>
                        </a:rPr>
                        <a:t>تركيا  </a:t>
                      </a:r>
                      <a:endParaRPr lang="en-US" sz="110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 indent="-234315" algn="l" rtl="0">
                        <a:lnSpc>
                          <a:spcPct val="107000"/>
                        </a:lnSpc>
                        <a:spcAft>
                          <a:spcPts val="0"/>
                        </a:spcAft>
                      </a:pPr>
                      <a:r>
                        <a:rPr lang="en-US" sz="1100">
                          <a:solidFill>
                            <a:srgbClr val="000000"/>
                          </a:solidFill>
                          <a:effectLst/>
                          <a:latin typeface="Simplified Arabic"/>
                          <a:ea typeface="Simplified Arabic"/>
                          <a:cs typeface="Arial"/>
                        </a:rPr>
                        <a:t>  </a:t>
                      </a:r>
                      <a:r>
                        <a:rPr lang="ar-SA" sz="1100">
                          <a:solidFill>
                            <a:srgbClr val="000000"/>
                          </a:solidFill>
                          <a:effectLst/>
                          <a:latin typeface="Simplified Arabic"/>
                          <a:ea typeface="Simplified Arabic"/>
                          <a:cs typeface="Arial"/>
                        </a:rPr>
                        <a:t>٩</a:t>
                      </a:r>
                      <a:endParaRPr lang="en-US" sz="110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712">
                <a:tc>
                  <a:txBody>
                    <a:bodyPr/>
                    <a:lstStyle/>
                    <a:p>
                      <a:pPr marL="255270" marR="14605" indent="-234315" algn="ctr" rtl="0">
                        <a:lnSpc>
                          <a:spcPct val="107000"/>
                        </a:lnSpc>
                        <a:spcAft>
                          <a:spcPts val="0"/>
                        </a:spcAft>
                      </a:pPr>
                      <a:r>
                        <a:rPr lang="en-US" sz="1100">
                          <a:solidFill>
                            <a:srgbClr val="000000"/>
                          </a:solidFill>
                          <a:effectLst/>
                          <a:latin typeface="Times New Roman"/>
                          <a:ea typeface="Times New Roman"/>
                          <a:cs typeface="Arial"/>
                        </a:rPr>
                        <a:t>1.408- 760      = + 648</a:t>
                      </a:r>
                      <a:r>
                        <a:rPr lang="en-US" sz="1100">
                          <a:solidFill>
                            <a:srgbClr val="000000"/>
                          </a:solidFill>
                          <a:effectLst/>
                          <a:latin typeface="Simplified Arabic"/>
                          <a:ea typeface="Simplified Arabic"/>
                          <a:cs typeface="Arial"/>
                        </a:rPr>
                        <a:t> </a:t>
                      </a:r>
                    </a:p>
                  </a:txBody>
                  <a:tcPr marL="0" marR="0" marT="6428"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13335" indent="-234315" algn="ctr" rtl="0">
                        <a:lnSpc>
                          <a:spcPct val="107000"/>
                        </a:lnSpc>
                        <a:spcAft>
                          <a:spcPts val="0"/>
                        </a:spcAft>
                      </a:pPr>
                      <a:r>
                        <a:rPr lang="en-US" sz="1100">
                          <a:solidFill>
                            <a:srgbClr val="000000"/>
                          </a:solidFill>
                          <a:effectLst/>
                          <a:latin typeface="Times New Roman"/>
                          <a:ea typeface="Times New Roman"/>
                          <a:cs typeface="Arial"/>
                        </a:rPr>
                        <a:t>760</a:t>
                      </a:r>
                      <a:r>
                        <a:rPr lang="en-US" sz="1100">
                          <a:solidFill>
                            <a:srgbClr val="000000"/>
                          </a:solidFill>
                          <a:effectLst/>
                          <a:latin typeface="Simplified Arabic"/>
                          <a:ea typeface="Simplified Arabic"/>
                          <a:cs typeface="Arial"/>
                        </a:rPr>
                        <a:t> </a:t>
                      </a:r>
                    </a:p>
                  </a:txBody>
                  <a:tcPr marL="0" marR="0" marT="6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12700" indent="-234315" algn="ctr" rtl="0">
                        <a:lnSpc>
                          <a:spcPct val="107000"/>
                        </a:lnSpc>
                        <a:spcAft>
                          <a:spcPts val="0"/>
                        </a:spcAft>
                      </a:pPr>
                      <a:r>
                        <a:rPr lang="en-US" sz="1100">
                          <a:solidFill>
                            <a:srgbClr val="000000"/>
                          </a:solidFill>
                          <a:effectLst/>
                          <a:latin typeface="Times New Roman"/>
                          <a:ea typeface="Times New Roman"/>
                          <a:cs typeface="Arial"/>
                        </a:rPr>
                        <a:t>1.408</a:t>
                      </a:r>
                      <a:r>
                        <a:rPr lang="en-US" sz="1100">
                          <a:solidFill>
                            <a:srgbClr val="000000"/>
                          </a:solidFill>
                          <a:effectLst/>
                          <a:latin typeface="Simplified Arabic"/>
                          <a:ea typeface="Simplified Arabic"/>
                          <a:cs typeface="Arial"/>
                        </a:rPr>
                        <a:t> </a:t>
                      </a:r>
                    </a:p>
                  </a:txBody>
                  <a:tcPr marL="0" marR="0" marT="6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indent="-234315" algn="r" rtl="1">
                        <a:lnSpc>
                          <a:spcPct val="107000"/>
                        </a:lnSpc>
                        <a:spcAft>
                          <a:spcPts val="0"/>
                        </a:spcAft>
                        <a:tabLst>
                          <a:tab pos="513715" algn="ctr"/>
                        </a:tabLst>
                      </a:pPr>
                      <a:r>
                        <a:rPr lang="ar-SA" sz="1100" dirty="0">
                          <a:solidFill>
                            <a:srgbClr val="000000"/>
                          </a:solidFill>
                          <a:effectLst/>
                          <a:latin typeface="Simplified Arabic"/>
                          <a:ea typeface="Simplified Arabic"/>
                          <a:cs typeface="Arial"/>
                        </a:rPr>
                        <a:t> 	سوريا  </a:t>
                      </a:r>
                      <a:endParaRPr lang="en-US" sz="1100" dirty="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indent="-234315" algn="just" rtl="0">
                        <a:lnSpc>
                          <a:spcPct val="107000"/>
                        </a:lnSpc>
                        <a:spcAft>
                          <a:spcPts val="0"/>
                        </a:spcAft>
                      </a:pPr>
                      <a:r>
                        <a:rPr lang="en-US" sz="1100">
                          <a:solidFill>
                            <a:srgbClr val="000000"/>
                          </a:solidFill>
                          <a:effectLst/>
                          <a:latin typeface="Simplified Arabic"/>
                          <a:ea typeface="Simplified Arabic"/>
                          <a:cs typeface="Arial"/>
                        </a:rPr>
                        <a:t> </a:t>
                      </a:r>
                      <a:r>
                        <a:rPr lang="ar-SA" sz="1100">
                          <a:solidFill>
                            <a:srgbClr val="000000"/>
                          </a:solidFill>
                          <a:effectLst/>
                          <a:latin typeface="Simplified Arabic"/>
                          <a:ea typeface="Simplified Arabic"/>
                          <a:cs typeface="Arial"/>
                        </a:rPr>
                        <a:t>١٠</a:t>
                      </a:r>
                      <a:endParaRPr lang="en-US" sz="110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050">
                <a:tc>
                  <a:txBody>
                    <a:bodyPr/>
                    <a:lstStyle/>
                    <a:p>
                      <a:pPr marL="255270" marR="15240" indent="-234315" algn="ctr" rtl="0">
                        <a:lnSpc>
                          <a:spcPct val="107000"/>
                        </a:lnSpc>
                        <a:spcAft>
                          <a:spcPts val="0"/>
                        </a:spcAft>
                      </a:pPr>
                      <a:r>
                        <a:rPr lang="en-US" sz="1100">
                          <a:solidFill>
                            <a:srgbClr val="000000"/>
                          </a:solidFill>
                          <a:effectLst/>
                          <a:latin typeface="Times New Roman"/>
                          <a:ea typeface="Times New Roman"/>
                          <a:cs typeface="Arial"/>
                        </a:rPr>
                        <a:t>815- 349         = + 466</a:t>
                      </a:r>
                      <a:r>
                        <a:rPr lang="en-US" sz="1100">
                          <a:solidFill>
                            <a:srgbClr val="000000"/>
                          </a:solidFill>
                          <a:effectLst/>
                          <a:latin typeface="Simplified Arabic"/>
                          <a:ea typeface="Simplified Arabic"/>
                          <a:cs typeface="Arial"/>
                        </a:rPr>
                        <a:t> </a:t>
                      </a:r>
                    </a:p>
                  </a:txBody>
                  <a:tcPr marL="0" marR="0" marT="6428"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13335" indent="-234315" algn="ctr" rtl="0">
                        <a:lnSpc>
                          <a:spcPct val="107000"/>
                        </a:lnSpc>
                        <a:spcAft>
                          <a:spcPts val="0"/>
                        </a:spcAft>
                      </a:pPr>
                      <a:r>
                        <a:rPr lang="en-US" sz="1100">
                          <a:solidFill>
                            <a:srgbClr val="000000"/>
                          </a:solidFill>
                          <a:effectLst/>
                          <a:latin typeface="Times New Roman"/>
                          <a:ea typeface="Times New Roman"/>
                          <a:cs typeface="Arial"/>
                        </a:rPr>
                        <a:t>349</a:t>
                      </a:r>
                      <a:r>
                        <a:rPr lang="en-US" sz="1100">
                          <a:solidFill>
                            <a:srgbClr val="000000"/>
                          </a:solidFill>
                          <a:effectLst/>
                          <a:latin typeface="Simplified Arabic"/>
                          <a:ea typeface="Simplified Arabic"/>
                          <a:cs typeface="Arial"/>
                        </a:rPr>
                        <a:t> </a:t>
                      </a:r>
                    </a:p>
                  </a:txBody>
                  <a:tcPr marL="0" marR="0" marT="6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13335" indent="-234315" algn="ctr" rtl="0">
                        <a:lnSpc>
                          <a:spcPct val="107000"/>
                        </a:lnSpc>
                        <a:spcAft>
                          <a:spcPts val="0"/>
                        </a:spcAft>
                      </a:pPr>
                      <a:r>
                        <a:rPr lang="en-US" sz="1100">
                          <a:solidFill>
                            <a:srgbClr val="000000"/>
                          </a:solidFill>
                          <a:effectLst/>
                          <a:latin typeface="Times New Roman"/>
                          <a:ea typeface="Times New Roman"/>
                          <a:cs typeface="Arial"/>
                        </a:rPr>
                        <a:t>815</a:t>
                      </a:r>
                      <a:r>
                        <a:rPr lang="en-US" sz="1100">
                          <a:solidFill>
                            <a:srgbClr val="000000"/>
                          </a:solidFill>
                          <a:effectLst/>
                          <a:latin typeface="Simplified Arabic"/>
                          <a:ea typeface="Simplified Arabic"/>
                          <a:cs typeface="Arial"/>
                        </a:rPr>
                        <a:t> </a:t>
                      </a:r>
                    </a:p>
                  </a:txBody>
                  <a:tcPr marL="0" marR="0" marT="6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indent="-234315" algn="r" rtl="1">
                        <a:lnSpc>
                          <a:spcPct val="107000"/>
                        </a:lnSpc>
                        <a:spcAft>
                          <a:spcPts val="0"/>
                        </a:spcAft>
                        <a:tabLst>
                          <a:tab pos="513080" algn="ctr"/>
                        </a:tabLst>
                      </a:pPr>
                      <a:r>
                        <a:rPr lang="ar-SA" sz="1100">
                          <a:solidFill>
                            <a:srgbClr val="000000"/>
                          </a:solidFill>
                          <a:effectLst/>
                          <a:latin typeface="Simplified Arabic"/>
                          <a:ea typeface="Simplified Arabic"/>
                          <a:cs typeface="Arial"/>
                        </a:rPr>
                        <a:t> 	الأردن  </a:t>
                      </a:r>
                      <a:endParaRPr lang="en-US" sz="110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indent="-234315" algn="just" rtl="0">
                        <a:lnSpc>
                          <a:spcPct val="107000"/>
                        </a:lnSpc>
                        <a:spcAft>
                          <a:spcPts val="0"/>
                        </a:spcAft>
                      </a:pPr>
                      <a:r>
                        <a:rPr lang="en-US" sz="1100">
                          <a:solidFill>
                            <a:srgbClr val="000000"/>
                          </a:solidFill>
                          <a:effectLst/>
                          <a:latin typeface="Simplified Arabic"/>
                          <a:ea typeface="Simplified Arabic"/>
                          <a:cs typeface="Arial"/>
                        </a:rPr>
                        <a:t> </a:t>
                      </a:r>
                      <a:r>
                        <a:rPr lang="ar-SA" sz="1100">
                          <a:solidFill>
                            <a:srgbClr val="000000"/>
                          </a:solidFill>
                          <a:effectLst/>
                          <a:latin typeface="Simplified Arabic"/>
                          <a:ea typeface="Simplified Arabic"/>
                          <a:cs typeface="Arial"/>
                        </a:rPr>
                        <a:t>١١</a:t>
                      </a:r>
                      <a:endParaRPr lang="en-US" sz="110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980">
                <a:tc>
                  <a:txBody>
                    <a:bodyPr/>
                    <a:lstStyle/>
                    <a:p>
                      <a:pPr marL="255270" marR="13335" indent="-234315" algn="ctr" rtl="0">
                        <a:lnSpc>
                          <a:spcPct val="107000"/>
                        </a:lnSpc>
                        <a:spcAft>
                          <a:spcPts val="0"/>
                        </a:spcAft>
                      </a:pPr>
                      <a:r>
                        <a:rPr lang="en-US" sz="1100">
                          <a:solidFill>
                            <a:srgbClr val="000000"/>
                          </a:solidFill>
                          <a:effectLst/>
                          <a:latin typeface="Times New Roman"/>
                          <a:ea typeface="Times New Roman"/>
                          <a:cs typeface="Arial"/>
                        </a:rPr>
                        <a:t>---</a:t>
                      </a:r>
                      <a:r>
                        <a:rPr lang="en-US" sz="1100">
                          <a:solidFill>
                            <a:srgbClr val="000000"/>
                          </a:solidFill>
                          <a:effectLst/>
                          <a:latin typeface="Simplified Arabic"/>
                          <a:ea typeface="Simplified Arabic"/>
                          <a:cs typeface="Arial"/>
                        </a:rPr>
                        <a:t> </a:t>
                      </a:r>
                    </a:p>
                  </a:txBody>
                  <a:tcPr marL="0" marR="0" marT="6428"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255270" marR="12700" indent="-234315" algn="ctr" rtl="0">
                        <a:lnSpc>
                          <a:spcPct val="107000"/>
                        </a:lnSpc>
                        <a:spcAft>
                          <a:spcPts val="0"/>
                        </a:spcAft>
                      </a:pPr>
                      <a:r>
                        <a:rPr lang="en-US" sz="1100">
                          <a:solidFill>
                            <a:srgbClr val="000000"/>
                          </a:solidFill>
                          <a:effectLst/>
                          <a:latin typeface="Times New Roman"/>
                          <a:ea typeface="Times New Roman"/>
                          <a:cs typeface="Arial"/>
                        </a:rPr>
                        <a:t>---</a:t>
                      </a:r>
                      <a:r>
                        <a:rPr lang="en-US" sz="1100">
                          <a:solidFill>
                            <a:srgbClr val="000000"/>
                          </a:solidFill>
                          <a:effectLst/>
                          <a:latin typeface="Simplified Arabic"/>
                          <a:ea typeface="Simplified Arabic"/>
                          <a:cs typeface="Arial"/>
                        </a:rPr>
                        <a:t> </a:t>
                      </a:r>
                    </a:p>
                  </a:txBody>
                  <a:tcPr marL="0" marR="0" marT="6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255270" marR="12700" indent="-234315" algn="ctr" rtl="0">
                        <a:lnSpc>
                          <a:spcPct val="107000"/>
                        </a:lnSpc>
                        <a:spcAft>
                          <a:spcPts val="0"/>
                        </a:spcAft>
                      </a:pPr>
                      <a:r>
                        <a:rPr lang="en-US" sz="1100">
                          <a:solidFill>
                            <a:srgbClr val="000000"/>
                          </a:solidFill>
                          <a:effectLst/>
                          <a:latin typeface="Times New Roman"/>
                          <a:ea typeface="Times New Roman"/>
                          <a:cs typeface="Arial"/>
                        </a:rPr>
                        <a:t>---</a:t>
                      </a:r>
                      <a:r>
                        <a:rPr lang="en-US" sz="1100">
                          <a:solidFill>
                            <a:srgbClr val="000000"/>
                          </a:solidFill>
                          <a:effectLst/>
                          <a:latin typeface="Simplified Arabic"/>
                          <a:ea typeface="Simplified Arabic"/>
                          <a:cs typeface="Arial"/>
                        </a:rPr>
                        <a:t> </a:t>
                      </a:r>
                    </a:p>
                  </a:txBody>
                  <a:tcPr marL="0" marR="0" marT="64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255270" indent="-234315" algn="r" rtl="1">
                        <a:lnSpc>
                          <a:spcPct val="107000"/>
                        </a:lnSpc>
                        <a:spcAft>
                          <a:spcPts val="0"/>
                        </a:spcAft>
                        <a:tabLst>
                          <a:tab pos="513080" algn="ctr"/>
                        </a:tabLst>
                      </a:pPr>
                      <a:r>
                        <a:rPr lang="ar-SA" sz="1100">
                          <a:solidFill>
                            <a:srgbClr val="000000"/>
                          </a:solidFill>
                          <a:effectLst/>
                          <a:latin typeface="Simplified Arabic"/>
                          <a:ea typeface="Simplified Arabic"/>
                          <a:cs typeface="Arial"/>
                        </a:rPr>
                        <a:t> 	العراق  </a:t>
                      </a:r>
                      <a:endParaRPr lang="en-US" sz="110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255270" indent="-234315" algn="just" rtl="0">
                        <a:lnSpc>
                          <a:spcPct val="107000"/>
                        </a:lnSpc>
                        <a:spcAft>
                          <a:spcPts val="0"/>
                        </a:spcAft>
                      </a:pPr>
                      <a:r>
                        <a:rPr lang="en-US" sz="1100" dirty="0">
                          <a:solidFill>
                            <a:srgbClr val="000000"/>
                          </a:solidFill>
                          <a:effectLst/>
                          <a:latin typeface="Simplified Arabic"/>
                          <a:ea typeface="Simplified Arabic"/>
                          <a:cs typeface="Arial"/>
                        </a:rPr>
                        <a:t> </a:t>
                      </a:r>
                      <a:r>
                        <a:rPr lang="ar-SA" sz="1100" dirty="0">
                          <a:solidFill>
                            <a:srgbClr val="000000"/>
                          </a:solidFill>
                          <a:effectLst/>
                          <a:latin typeface="Simplified Arabic"/>
                          <a:ea typeface="Simplified Arabic"/>
                          <a:cs typeface="Arial"/>
                        </a:rPr>
                        <a:t>١٢</a:t>
                      </a:r>
                      <a:endParaRPr lang="en-US" sz="1100" dirty="0">
                        <a:solidFill>
                          <a:srgbClr val="000000"/>
                        </a:solidFill>
                        <a:effectLst/>
                        <a:latin typeface="Simplified Arabic"/>
                        <a:ea typeface="Simplified Arabic"/>
                        <a:cs typeface="Arial"/>
                      </a:endParaRPr>
                    </a:p>
                  </a:txBody>
                  <a:tcPr marL="0" marR="0" marT="6428"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bl>
          </a:graphicData>
        </a:graphic>
      </p:graphicFrame>
      <p:sp>
        <p:nvSpPr>
          <p:cNvPr id="5" name="Rectangle 4"/>
          <p:cNvSpPr/>
          <p:nvPr/>
        </p:nvSpPr>
        <p:spPr>
          <a:xfrm>
            <a:off x="2195736" y="6215747"/>
            <a:ext cx="4572000" cy="646331"/>
          </a:xfrm>
          <a:prstGeom prst="rect">
            <a:avLst/>
          </a:prstGeom>
        </p:spPr>
        <p:txBody>
          <a:bodyPr>
            <a:spAutoFit/>
          </a:bodyPr>
          <a:lstStyle/>
          <a:p>
            <a:pPr algn="ctr"/>
            <a:r>
              <a:rPr lang="ar-SA" b="1" dirty="0" smtClean="0">
                <a:solidFill>
                  <a:srgbClr val="000000"/>
                </a:solidFill>
                <a:effectLst/>
                <a:latin typeface="Simplified Arabic"/>
                <a:ea typeface="Simplified Arabic"/>
                <a:cs typeface="Simplified Arabic"/>
              </a:rPr>
              <a:t>المصدر : إعداد الباحث بالاعتماد على منشورات منظمة السياحة العالمية </a:t>
            </a:r>
            <a:endParaRPr lang="ar-IQ" dirty="0"/>
          </a:p>
        </p:txBody>
      </p:sp>
    </p:spTree>
    <p:extLst>
      <p:ext uri="{BB962C8B-B14F-4D97-AF65-F5344CB8AC3E}">
        <p14:creationId xmlns:p14="http://schemas.microsoft.com/office/powerpoint/2010/main" val="1989784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marR="1703070" indent="0">
              <a:lnSpc>
                <a:spcPct val="96000"/>
              </a:lnSpc>
              <a:spcAft>
                <a:spcPts val="80"/>
              </a:spcAft>
              <a:buNone/>
            </a:pPr>
            <a:r>
              <a:rPr lang="ar-SA" dirty="0" smtClean="0">
                <a:solidFill>
                  <a:srgbClr val="000000"/>
                </a:solidFill>
                <a:effectLst/>
                <a:latin typeface="Simplified Arabic"/>
                <a:ea typeface="Simplified Arabic"/>
              </a:rPr>
              <a:t>+ العوائد السياحية أكثر من الإنفاق السياحي  </a:t>
            </a:r>
            <a:endParaRPr lang="en-US" dirty="0" smtClean="0">
              <a:solidFill>
                <a:srgbClr val="000000"/>
              </a:solidFill>
              <a:effectLst/>
              <a:latin typeface="Simplified Arabic"/>
              <a:ea typeface="Simplified Arabic"/>
            </a:endParaRPr>
          </a:p>
          <a:p>
            <a:pPr marL="28575" indent="0">
              <a:lnSpc>
                <a:spcPct val="107000"/>
              </a:lnSpc>
              <a:buNone/>
            </a:pPr>
            <a:r>
              <a:rPr lang="ar-SA" dirty="0" smtClean="0">
                <a:solidFill>
                  <a:srgbClr val="000000"/>
                </a:solidFill>
                <a:effectLst/>
                <a:latin typeface="Simplified Arabic"/>
                <a:ea typeface="Simplified Arabic"/>
              </a:rPr>
              <a:t>- الإنفاق السياحي أكثر من العوائد السياحية  </a:t>
            </a:r>
            <a:endParaRPr lang="en-US" dirty="0" smtClean="0">
              <a:solidFill>
                <a:srgbClr val="000000"/>
              </a:solidFill>
              <a:effectLst/>
              <a:latin typeface="Simplified Arabic"/>
              <a:ea typeface="Simplified Arabic"/>
            </a:endParaRPr>
          </a:p>
          <a:p>
            <a:pPr marL="12065" indent="0">
              <a:lnSpc>
                <a:spcPct val="95000"/>
              </a:lnSpc>
              <a:spcAft>
                <a:spcPts val="235"/>
              </a:spcAft>
              <a:buNone/>
            </a:pPr>
            <a:r>
              <a:rPr lang="ar-SA" dirty="0" smtClean="0">
                <a:solidFill>
                  <a:srgbClr val="000000"/>
                </a:solidFill>
                <a:effectLst/>
                <a:latin typeface="Simplified Arabic"/>
                <a:ea typeface="Simplified Arabic"/>
              </a:rPr>
              <a:t>كما أصبح العاملون في هذه الصناعة بصورة مباشرة أو غير مباشرة قرابة ١١% من القوى العاملة في العالم ، وأصبحت هذه الصناعة ذات اثر فع ـال ف ـي التنمي ـة الاقت ـصادية والاجتماعية ، أذ أن ك ل شخص يعمل في القطاع السياحي يولد فرصة عمل جديدة تقدر م ـن   ٣–٥ فرصة عمل غير مباشرة في قطاعات أخرى ، وبالنتيجة فان السياحة لم تعد ترفيه ـﹰا أو نزهة كالسابق بل أصبحت صناعة مهمة وهي من الصناعات المركبة ولها اث ـر كبي ـر ف ـي الاقتصاد العالمي . كما تم توضيحه في جدول (١ ، ٢) فقد ظهرت أهميتها الاقتصادية للدول التي تتوافر فيها الإمكانات السياحية .   </a:t>
            </a:r>
            <a:endParaRPr lang="en-US" dirty="0" smtClean="0">
              <a:solidFill>
                <a:srgbClr val="000000"/>
              </a:solidFill>
              <a:effectLst/>
              <a:latin typeface="Simplified Arabic"/>
              <a:ea typeface="Simplified Arabic"/>
            </a:endParaRPr>
          </a:p>
          <a:p>
            <a:pPr marL="0" indent="0">
              <a:buNone/>
            </a:pPr>
            <a:endParaRPr lang="ar-IQ" dirty="0"/>
          </a:p>
        </p:txBody>
      </p:sp>
    </p:spTree>
    <p:extLst>
      <p:ext uri="{BB962C8B-B14F-4D97-AF65-F5344CB8AC3E}">
        <p14:creationId xmlns:p14="http://schemas.microsoft.com/office/powerpoint/2010/main" val="2271515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252520" cy="6858000"/>
          </a:xfrm>
        </p:spPr>
        <p:txBody>
          <a:bodyPr>
            <a:normAutofit/>
          </a:bodyPr>
          <a:lstStyle/>
          <a:p>
            <a:pPr marL="12700" indent="0">
              <a:lnSpc>
                <a:spcPct val="107000"/>
              </a:lnSpc>
              <a:spcAft>
                <a:spcPts val="5"/>
              </a:spcAft>
              <a:buNone/>
            </a:pPr>
            <a:r>
              <a:rPr lang="ar-SA" sz="4000" dirty="0">
                <a:solidFill>
                  <a:srgbClr val="000000"/>
                </a:solidFill>
                <a:latin typeface="Simplified Arabic"/>
                <a:ea typeface="Arial"/>
              </a:rPr>
              <a:t>ثانيا. تحليل العرض السياحي في العراق  </a:t>
            </a:r>
            <a:endParaRPr lang="en-US" dirty="0" smtClean="0">
              <a:solidFill>
                <a:srgbClr val="000000"/>
              </a:solidFill>
              <a:effectLst/>
              <a:latin typeface="Simplified Arabic"/>
              <a:ea typeface="Simplified Arabic"/>
            </a:endParaRPr>
          </a:p>
          <a:p>
            <a:pPr marL="0" indent="0">
              <a:buNone/>
            </a:pPr>
            <a:r>
              <a:rPr lang="ar-SA" smtClean="0">
                <a:solidFill>
                  <a:srgbClr val="000000"/>
                </a:solidFill>
                <a:effectLst/>
                <a:latin typeface="Simplified Arabic"/>
                <a:ea typeface="Simplified Arabic"/>
                <a:cs typeface="Simplified Arabic"/>
              </a:rPr>
              <a:t>إن </a:t>
            </a:r>
            <a:r>
              <a:rPr lang="ar-SA" dirty="0" smtClean="0">
                <a:solidFill>
                  <a:srgbClr val="000000"/>
                </a:solidFill>
                <a:effectLst/>
                <a:latin typeface="Simplified Arabic"/>
                <a:ea typeface="Simplified Arabic"/>
                <a:cs typeface="Simplified Arabic"/>
              </a:rPr>
              <a:t>السوق السياحي يتكون من شقين هما العرض والطل ـب ال ـسياحيين ، والع ـرض السياحي بمفهومه المباشر هو تلك المقومات أو الإمكانات المتوافرة في السو ق السياحي بشكلها الخام أي ما يتوافر للبلد من خامات سياحية من بحر ، جبال ، غابات ، صحراء ، أماكن أثرية ، دينية ، علاجية ، الخ أو بشكله الاصطناعي وهو ما تقدمه الدولة أو القطاع العام أو الخاص من خلال المؤسسات أو المنظمات السياحية المتنوعة في مجال تقديم الخدما ت السياحية وسيتم التركيز هنا على مقومات العرض السياحي في العراق أو مغرياته وكيفية ترابط </a:t>
            </a:r>
            <a:r>
              <a:rPr lang="ar-SA" smtClean="0">
                <a:solidFill>
                  <a:srgbClr val="000000"/>
                </a:solidFill>
                <a:effectLst/>
                <a:latin typeface="Simplified Arabic"/>
                <a:ea typeface="Simplified Arabic"/>
                <a:cs typeface="Simplified Arabic"/>
              </a:rPr>
              <a:t>بعضها مـع </a:t>
            </a:r>
            <a:r>
              <a:rPr lang="ar-SA" dirty="0" smtClean="0">
                <a:solidFill>
                  <a:srgbClr val="000000"/>
                </a:solidFill>
                <a:effectLst/>
                <a:latin typeface="Simplified Arabic"/>
                <a:ea typeface="Simplified Arabic"/>
                <a:cs typeface="Simplified Arabic"/>
              </a:rPr>
              <a:t>البعض </a:t>
            </a:r>
            <a:endParaRPr lang="ar-IQ" dirty="0"/>
          </a:p>
        </p:txBody>
      </p:sp>
    </p:spTree>
    <p:extLst>
      <p:ext uri="{BB962C8B-B14F-4D97-AF65-F5344CB8AC3E}">
        <p14:creationId xmlns:p14="http://schemas.microsoft.com/office/powerpoint/2010/main" val="15699798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874</Words>
  <Application>Microsoft Office PowerPoint</Application>
  <PresentationFormat>On-screen Show (4:3)</PresentationFormat>
  <Paragraphs>136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واقع العرض والطلب السياحي في العراق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واقع العرض والطلب السياحي في العراق</dc:title>
  <dc:creator>Ruaa</dc:creator>
  <cp:lastModifiedBy>Ruaa</cp:lastModifiedBy>
  <cp:revision>3</cp:revision>
  <dcterms:created xsi:type="dcterms:W3CDTF">2019-12-15T18:11:34Z</dcterms:created>
  <dcterms:modified xsi:type="dcterms:W3CDTF">2019-12-15T18:31:56Z</dcterms:modified>
</cp:coreProperties>
</file>