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1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4AA0A863-A8CE-4230-BADD-2E39E9E723C8}" type="datetimeFigureOut">
              <a:rPr lang="ar-IQ" smtClean="0"/>
              <a:t>13/04/1441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89698EA-9608-40C6-9518-D5ED22A0B992}" type="slidenum">
              <a:rPr lang="ar-IQ" smtClean="0"/>
              <a:t>‹#›</a:t>
            </a:fld>
            <a:endParaRPr lang="ar-IQ"/>
          </a:p>
        </p:txBody>
      </p:sp>
    </p:spTree>
    <p:extLst>
      <p:ext uri="{BB962C8B-B14F-4D97-AF65-F5344CB8AC3E}">
        <p14:creationId xmlns:p14="http://schemas.microsoft.com/office/powerpoint/2010/main" val="1244639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4AA0A863-A8CE-4230-BADD-2E39E9E723C8}" type="datetimeFigureOut">
              <a:rPr lang="ar-IQ" smtClean="0"/>
              <a:t>13/04/1441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89698EA-9608-40C6-9518-D5ED22A0B992}" type="slidenum">
              <a:rPr lang="ar-IQ" smtClean="0"/>
              <a:t>‹#›</a:t>
            </a:fld>
            <a:endParaRPr lang="ar-IQ"/>
          </a:p>
        </p:txBody>
      </p:sp>
    </p:spTree>
    <p:extLst>
      <p:ext uri="{BB962C8B-B14F-4D97-AF65-F5344CB8AC3E}">
        <p14:creationId xmlns:p14="http://schemas.microsoft.com/office/powerpoint/2010/main" val="1363019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4AA0A863-A8CE-4230-BADD-2E39E9E723C8}" type="datetimeFigureOut">
              <a:rPr lang="ar-IQ" smtClean="0"/>
              <a:t>13/04/1441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89698EA-9608-40C6-9518-D5ED22A0B992}" type="slidenum">
              <a:rPr lang="ar-IQ" smtClean="0"/>
              <a:t>‹#›</a:t>
            </a:fld>
            <a:endParaRPr lang="ar-IQ"/>
          </a:p>
        </p:txBody>
      </p:sp>
    </p:spTree>
    <p:extLst>
      <p:ext uri="{BB962C8B-B14F-4D97-AF65-F5344CB8AC3E}">
        <p14:creationId xmlns:p14="http://schemas.microsoft.com/office/powerpoint/2010/main" val="956761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4AA0A863-A8CE-4230-BADD-2E39E9E723C8}" type="datetimeFigureOut">
              <a:rPr lang="ar-IQ" smtClean="0"/>
              <a:t>13/04/1441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89698EA-9608-40C6-9518-D5ED22A0B992}" type="slidenum">
              <a:rPr lang="ar-IQ" smtClean="0"/>
              <a:t>‹#›</a:t>
            </a:fld>
            <a:endParaRPr lang="ar-IQ"/>
          </a:p>
        </p:txBody>
      </p:sp>
    </p:spTree>
    <p:extLst>
      <p:ext uri="{BB962C8B-B14F-4D97-AF65-F5344CB8AC3E}">
        <p14:creationId xmlns:p14="http://schemas.microsoft.com/office/powerpoint/2010/main" val="2231859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A0A863-A8CE-4230-BADD-2E39E9E723C8}" type="datetimeFigureOut">
              <a:rPr lang="ar-IQ" smtClean="0"/>
              <a:t>13/04/1441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89698EA-9608-40C6-9518-D5ED22A0B992}" type="slidenum">
              <a:rPr lang="ar-IQ" smtClean="0"/>
              <a:t>‹#›</a:t>
            </a:fld>
            <a:endParaRPr lang="ar-IQ"/>
          </a:p>
        </p:txBody>
      </p:sp>
    </p:spTree>
    <p:extLst>
      <p:ext uri="{BB962C8B-B14F-4D97-AF65-F5344CB8AC3E}">
        <p14:creationId xmlns:p14="http://schemas.microsoft.com/office/powerpoint/2010/main" val="555377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4AA0A863-A8CE-4230-BADD-2E39E9E723C8}" type="datetimeFigureOut">
              <a:rPr lang="ar-IQ" smtClean="0"/>
              <a:t>13/04/1441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89698EA-9608-40C6-9518-D5ED22A0B992}" type="slidenum">
              <a:rPr lang="ar-IQ" smtClean="0"/>
              <a:t>‹#›</a:t>
            </a:fld>
            <a:endParaRPr lang="ar-IQ"/>
          </a:p>
        </p:txBody>
      </p:sp>
    </p:spTree>
    <p:extLst>
      <p:ext uri="{BB962C8B-B14F-4D97-AF65-F5344CB8AC3E}">
        <p14:creationId xmlns:p14="http://schemas.microsoft.com/office/powerpoint/2010/main" val="3451633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4AA0A863-A8CE-4230-BADD-2E39E9E723C8}" type="datetimeFigureOut">
              <a:rPr lang="ar-IQ" smtClean="0"/>
              <a:t>13/04/1441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89698EA-9608-40C6-9518-D5ED22A0B992}" type="slidenum">
              <a:rPr lang="ar-IQ" smtClean="0"/>
              <a:t>‹#›</a:t>
            </a:fld>
            <a:endParaRPr lang="ar-IQ"/>
          </a:p>
        </p:txBody>
      </p:sp>
    </p:spTree>
    <p:extLst>
      <p:ext uri="{BB962C8B-B14F-4D97-AF65-F5344CB8AC3E}">
        <p14:creationId xmlns:p14="http://schemas.microsoft.com/office/powerpoint/2010/main" val="1035287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4AA0A863-A8CE-4230-BADD-2E39E9E723C8}" type="datetimeFigureOut">
              <a:rPr lang="ar-IQ" smtClean="0"/>
              <a:t>13/04/1441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89698EA-9608-40C6-9518-D5ED22A0B992}" type="slidenum">
              <a:rPr lang="ar-IQ" smtClean="0"/>
              <a:t>‹#›</a:t>
            </a:fld>
            <a:endParaRPr lang="ar-IQ"/>
          </a:p>
        </p:txBody>
      </p:sp>
    </p:spTree>
    <p:extLst>
      <p:ext uri="{BB962C8B-B14F-4D97-AF65-F5344CB8AC3E}">
        <p14:creationId xmlns:p14="http://schemas.microsoft.com/office/powerpoint/2010/main" val="1759544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A0A863-A8CE-4230-BADD-2E39E9E723C8}" type="datetimeFigureOut">
              <a:rPr lang="ar-IQ" smtClean="0"/>
              <a:t>13/04/1441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89698EA-9608-40C6-9518-D5ED22A0B992}" type="slidenum">
              <a:rPr lang="ar-IQ" smtClean="0"/>
              <a:t>‹#›</a:t>
            </a:fld>
            <a:endParaRPr lang="ar-IQ"/>
          </a:p>
        </p:txBody>
      </p:sp>
    </p:spTree>
    <p:extLst>
      <p:ext uri="{BB962C8B-B14F-4D97-AF65-F5344CB8AC3E}">
        <p14:creationId xmlns:p14="http://schemas.microsoft.com/office/powerpoint/2010/main" val="502987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A0A863-A8CE-4230-BADD-2E39E9E723C8}" type="datetimeFigureOut">
              <a:rPr lang="ar-IQ" smtClean="0"/>
              <a:t>13/04/1441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89698EA-9608-40C6-9518-D5ED22A0B992}" type="slidenum">
              <a:rPr lang="ar-IQ" smtClean="0"/>
              <a:t>‹#›</a:t>
            </a:fld>
            <a:endParaRPr lang="ar-IQ"/>
          </a:p>
        </p:txBody>
      </p:sp>
    </p:spTree>
    <p:extLst>
      <p:ext uri="{BB962C8B-B14F-4D97-AF65-F5344CB8AC3E}">
        <p14:creationId xmlns:p14="http://schemas.microsoft.com/office/powerpoint/2010/main" val="2715947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A0A863-A8CE-4230-BADD-2E39E9E723C8}" type="datetimeFigureOut">
              <a:rPr lang="ar-IQ" smtClean="0"/>
              <a:t>13/04/1441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89698EA-9608-40C6-9518-D5ED22A0B992}" type="slidenum">
              <a:rPr lang="ar-IQ" smtClean="0"/>
              <a:t>‹#›</a:t>
            </a:fld>
            <a:endParaRPr lang="ar-IQ"/>
          </a:p>
        </p:txBody>
      </p:sp>
    </p:spTree>
    <p:extLst>
      <p:ext uri="{BB962C8B-B14F-4D97-AF65-F5344CB8AC3E}">
        <p14:creationId xmlns:p14="http://schemas.microsoft.com/office/powerpoint/2010/main" val="1915419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AA0A863-A8CE-4230-BADD-2E39E9E723C8}" type="datetimeFigureOut">
              <a:rPr lang="ar-IQ" smtClean="0"/>
              <a:t>13/04/1441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89698EA-9608-40C6-9518-D5ED22A0B992}" type="slidenum">
              <a:rPr lang="ar-IQ" smtClean="0"/>
              <a:t>‹#›</a:t>
            </a:fld>
            <a:endParaRPr lang="ar-IQ"/>
          </a:p>
        </p:txBody>
      </p:sp>
    </p:spTree>
    <p:extLst>
      <p:ext uri="{BB962C8B-B14F-4D97-AF65-F5344CB8AC3E}">
        <p14:creationId xmlns:p14="http://schemas.microsoft.com/office/powerpoint/2010/main" val="32794572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700808"/>
            <a:ext cx="7772400" cy="1470025"/>
          </a:xfrm>
        </p:spPr>
        <p:txBody>
          <a:bodyPr>
            <a:normAutofit/>
          </a:bodyPr>
          <a:lstStyle/>
          <a:p>
            <a:r>
              <a:rPr lang="ar-SA" sz="8000" dirty="0" smtClean="0">
                <a:effectLst/>
                <a:latin typeface="Times New Roman"/>
                <a:ea typeface="Times New Roman"/>
                <a:cs typeface="AF_Diwani"/>
              </a:rPr>
              <a:t>مفهوم العولمة</a:t>
            </a:r>
            <a:r>
              <a:rPr lang="ar-SA" sz="8000" dirty="0">
                <a:ea typeface="Times New Roman"/>
              </a:rPr>
              <a:t> </a:t>
            </a:r>
            <a:r>
              <a:rPr lang="ar-SA" sz="8000" dirty="0" smtClean="0">
                <a:effectLst/>
                <a:latin typeface="Times New Roman"/>
                <a:ea typeface="Times New Roman"/>
                <a:cs typeface="AF_Diwani"/>
              </a:rPr>
              <a:t>ونشأتها</a:t>
            </a:r>
            <a:endParaRPr lang="ar-IQ" sz="8000" dirty="0"/>
          </a:p>
        </p:txBody>
      </p:sp>
      <p:sp>
        <p:nvSpPr>
          <p:cNvPr id="3" name="Subtitle 2"/>
          <p:cNvSpPr>
            <a:spLocks noGrp="1"/>
          </p:cNvSpPr>
          <p:nvPr>
            <p:ph type="subTitle" idx="1"/>
          </p:nvPr>
        </p:nvSpPr>
        <p:spPr>
          <a:xfrm>
            <a:off x="467544" y="5085184"/>
            <a:ext cx="5786576" cy="1205448"/>
          </a:xfrm>
        </p:spPr>
        <p:txBody>
          <a:bodyPr>
            <a:noAutofit/>
          </a:bodyPr>
          <a:lstStyle/>
          <a:p>
            <a:pPr>
              <a:spcBef>
                <a:spcPct val="0"/>
              </a:spcBef>
            </a:pPr>
            <a:r>
              <a:rPr lang="ar-IQ" sz="6000" dirty="0">
                <a:solidFill>
                  <a:schemeClr val="tx1"/>
                </a:solidFill>
                <a:latin typeface="Times New Roman"/>
                <a:ea typeface="Times New Roman"/>
                <a:cs typeface="AF_Diwani"/>
              </a:rPr>
              <a:t>م.د. مها عبد الستار السامرائي</a:t>
            </a:r>
          </a:p>
        </p:txBody>
      </p:sp>
    </p:spTree>
    <p:extLst>
      <p:ext uri="{BB962C8B-B14F-4D97-AF65-F5344CB8AC3E}">
        <p14:creationId xmlns:p14="http://schemas.microsoft.com/office/powerpoint/2010/main" val="37615410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buNone/>
            </a:pPr>
            <a:r>
              <a:rPr lang="ar-SA" b="1" dirty="0" smtClean="0">
                <a:effectLst/>
                <a:ea typeface="Times New Roman"/>
                <a:cs typeface="Times New Roman"/>
              </a:rPr>
              <a:t>سياسي عام للدول. ولكن هناك أحداث ظهرت ساعدت على بلورة مفهوم العولمة وتكوينه بهذه الصيغة العالمية فانهيار سور برلين ، وسقوط الاشتراكية كقوة سياسية وإيديولوجية وتفرد القطب الأوحد بالسيطرة والتقدم التكنولوجي وزيادة الإنتاج ليشمل الأسواق العالمية أدت إلى تكوين هذا المفهوم</a:t>
            </a:r>
            <a:r>
              <a:rPr lang="en-US" b="1" dirty="0" smtClean="0">
                <a:effectLst/>
                <a:latin typeface="Times New Roman"/>
                <a:ea typeface="Times New Roman"/>
              </a:rPr>
              <a:t> . </a:t>
            </a:r>
            <a:br>
              <a:rPr lang="en-US" b="1" dirty="0" smtClean="0">
                <a:effectLst/>
                <a:latin typeface="Times New Roman"/>
                <a:ea typeface="Times New Roman"/>
              </a:rPr>
            </a:br>
            <a:endParaRPr lang="ar-IQ" dirty="0"/>
          </a:p>
        </p:txBody>
      </p:sp>
    </p:spTree>
    <p:extLst>
      <p:ext uri="{BB962C8B-B14F-4D97-AF65-F5344CB8AC3E}">
        <p14:creationId xmlns:p14="http://schemas.microsoft.com/office/powerpoint/2010/main" val="11191017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marL="0" indent="0">
              <a:buNone/>
            </a:pPr>
            <a:r>
              <a:rPr lang="ar-SA" sz="1800" dirty="0" smtClean="0">
                <a:effectLst/>
                <a:ea typeface="Times New Roman"/>
                <a:cs typeface="Times New Roman"/>
              </a:rPr>
              <a:t>الهوامش</a:t>
            </a:r>
            <a:r>
              <a:rPr lang="en-US" sz="1800" dirty="0" smtClean="0">
                <a:effectLst/>
                <a:latin typeface="Times New Roman"/>
                <a:ea typeface="Times New Roman"/>
              </a:rPr>
              <a:t>: </a:t>
            </a:r>
            <a:br>
              <a:rPr lang="en-US" sz="1800" dirty="0" smtClean="0">
                <a:effectLst/>
                <a:latin typeface="Times New Roman"/>
                <a:ea typeface="Times New Roman"/>
              </a:rPr>
            </a:br>
            <a:r>
              <a:rPr lang="en-US" sz="1800" dirty="0" smtClean="0">
                <a:effectLst/>
                <a:latin typeface="Times New Roman"/>
                <a:ea typeface="Times New Roman"/>
              </a:rPr>
              <a:t>[1] </a:t>
            </a:r>
            <a:r>
              <a:rPr lang="ar-SA" sz="1800" dirty="0" smtClean="0">
                <a:effectLst/>
                <a:latin typeface="Times New Roman"/>
                <a:ea typeface="Times New Roman"/>
              </a:rPr>
              <a:t>أشتهر في العقد التاسع مصطلح العولمة مع استخدام مصطلح النظام العالمي الجديد وذلك عند إعلان الرئيس الأمريكي السابق جورج بوش من على منصة قاعة اجتماع الهيئة التشريعية لمجلس النواب الأمريكي في 17 يناير 1991 بداية النظام العالمي الجديد</a:t>
            </a:r>
            <a:r>
              <a:rPr lang="en-US" sz="1800" dirty="0" smtClean="0">
                <a:effectLst/>
                <a:latin typeface="Times New Roman"/>
                <a:ea typeface="Times New Roman"/>
              </a:rPr>
              <a:t> New World </a:t>
            </a:r>
            <a:r>
              <a:rPr lang="ar-SA" sz="1800" dirty="0" smtClean="0">
                <a:effectLst/>
                <a:latin typeface="Times New Roman"/>
                <a:ea typeface="Times New Roman"/>
              </a:rPr>
              <a:t>ويلاحظ استخدام كلمة</a:t>
            </a:r>
            <a:r>
              <a:rPr lang="en-US" sz="1800" dirty="0" smtClean="0">
                <a:effectLst/>
                <a:latin typeface="Times New Roman"/>
                <a:ea typeface="Times New Roman"/>
              </a:rPr>
              <a:t> Order </a:t>
            </a:r>
            <a:r>
              <a:rPr lang="ar-SA" sz="1800" dirty="0" smtClean="0">
                <a:effectLst/>
                <a:latin typeface="Times New Roman"/>
                <a:ea typeface="Times New Roman"/>
              </a:rPr>
              <a:t>ولم يستخدم كلمة</a:t>
            </a:r>
            <a:r>
              <a:rPr lang="en-US" sz="1800" dirty="0" smtClean="0">
                <a:effectLst/>
                <a:latin typeface="Times New Roman"/>
                <a:ea typeface="Times New Roman"/>
              </a:rPr>
              <a:t> System </a:t>
            </a:r>
            <a:r>
              <a:rPr lang="ar-SA" sz="1800" dirty="0" smtClean="0">
                <a:effectLst/>
                <a:latin typeface="Times New Roman"/>
                <a:ea typeface="Times New Roman"/>
              </a:rPr>
              <a:t>مثلاً وذلك لأن في كلمة</a:t>
            </a:r>
            <a:r>
              <a:rPr lang="en-US" sz="1800" dirty="0" smtClean="0">
                <a:effectLst/>
                <a:latin typeface="Times New Roman"/>
                <a:ea typeface="Times New Roman"/>
              </a:rPr>
              <a:t> Order </a:t>
            </a:r>
            <a:r>
              <a:rPr lang="ar-SA" sz="1800" dirty="0" smtClean="0">
                <a:effectLst/>
                <a:latin typeface="Times New Roman"/>
                <a:ea typeface="Times New Roman"/>
              </a:rPr>
              <a:t>من القسر والتوجيه والأمر ما ليس في غيره [1</a:t>
            </a:r>
            <a:r>
              <a:rPr lang="en-US" sz="1800" dirty="0" smtClean="0">
                <a:effectLst/>
                <a:latin typeface="Times New Roman"/>
                <a:ea typeface="Times New Roman"/>
              </a:rPr>
              <a:t>] </a:t>
            </a:r>
            <a:br>
              <a:rPr lang="en-US" sz="1800" dirty="0" smtClean="0">
                <a:effectLst/>
                <a:latin typeface="Times New Roman"/>
                <a:ea typeface="Times New Roman"/>
              </a:rPr>
            </a:br>
            <a:r>
              <a:rPr lang="en-US" sz="1800" dirty="0" smtClean="0">
                <a:effectLst/>
                <a:latin typeface="Times New Roman"/>
                <a:ea typeface="Times New Roman"/>
              </a:rPr>
              <a:t>[2] </a:t>
            </a:r>
            <a:r>
              <a:rPr lang="ar-SA" sz="1800" dirty="0" smtClean="0">
                <a:effectLst/>
                <a:latin typeface="Times New Roman"/>
                <a:ea typeface="Times New Roman"/>
              </a:rPr>
              <a:t>كالسيد يسين وقد أظهر هذه الترجمة على كتابين من كتبه: الأول</a:t>
            </a:r>
            <a:r>
              <a:rPr lang="en-US" sz="1800" dirty="0" smtClean="0">
                <a:effectLst/>
                <a:latin typeface="Times New Roman"/>
                <a:ea typeface="Times New Roman"/>
              </a:rPr>
              <a:t>:" </a:t>
            </a:r>
            <a:r>
              <a:rPr lang="ar-SA" sz="1800" dirty="0" smtClean="0">
                <a:effectLst/>
                <a:latin typeface="Times New Roman"/>
                <a:ea typeface="Times New Roman"/>
              </a:rPr>
              <a:t>الوعي التاريخي والثورة الكونية ". والثاني:" الكونية والأصولية وما بعد الحداثة</a:t>
            </a:r>
            <a:r>
              <a:rPr lang="en-US" sz="1800" dirty="0" smtClean="0">
                <a:effectLst/>
                <a:latin typeface="Times New Roman"/>
                <a:ea typeface="Times New Roman"/>
              </a:rPr>
              <a:t>" . </a:t>
            </a:r>
            <a:br>
              <a:rPr lang="en-US" sz="1800" dirty="0" smtClean="0">
                <a:effectLst/>
                <a:latin typeface="Times New Roman"/>
                <a:ea typeface="Times New Roman"/>
              </a:rPr>
            </a:br>
            <a:r>
              <a:rPr lang="en-US" sz="1800" dirty="0" smtClean="0">
                <a:effectLst/>
                <a:latin typeface="Times New Roman"/>
                <a:ea typeface="Times New Roman"/>
              </a:rPr>
              <a:t>[3] </a:t>
            </a:r>
            <a:r>
              <a:rPr lang="ar-SA" sz="1800" dirty="0" smtClean="0">
                <a:effectLst/>
                <a:latin typeface="Times New Roman"/>
                <a:ea typeface="Times New Roman"/>
              </a:rPr>
              <a:t>حراسة الفضيلة لبكر أبو زيد</a:t>
            </a:r>
            <a:r>
              <a:rPr lang="en-US" sz="1800" dirty="0" smtClean="0">
                <a:effectLst/>
                <a:latin typeface="Times New Roman"/>
                <a:ea typeface="Times New Roman"/>
              </a:rPr>
              <a:t/>
            </a:r>
            <a:br>
              <a:rPr lang="en-US" sz="1800" dirty="0" smtClean="0">
                <a:effectLst/>
                <a:latin typeface="Times New Roman"/>
                <a:ea typeface="Times New Roman"/>
              </a:rPr>
            </a:br>
            <a:r>
              <a:rPr lang="en-US" sz="1800" dirty="0" smtClean="0">
                <a:effectLst/>
                <a:latin typeface="Times New Roman"/>
                <a:ea typeface="Times New Roman"/>
              </a:rPr>
              <a:t>[4] "</a:t>
            </a:r>
            <a:r>
              <a:rPr lang="ar-SA" sz="1800" dirty="0" smtClean="0">
                <a:effectLst/>
                <a:latin typeface="Times New Roman"/>
                <a:ea typeface="Times New Roman"/>
              </a:rPr>
              <a:t>العولمة والهوية الثقافية" من مجلة</a:t>
            </a:r>
            <a:r>
              <a:rPr lang="en-US" sz="1800" dirty="0" smtClean="0">
                <a:effectLst/>
                <a:latin typeface="Times New Roman"/>
                <a:ea typeface="Times New Roman"/>
              </a:rPr>
              <a:t> "</a:t>
            </a:r>
            <a:r>
              <a:rPr lang="ar-SA" sz="1800" dirty="0" smtClean="0">
                <a:effectLst/>
                <a:latin typeface="Times New Roman"/>
                <a:ea typeface="Times New Roman"/>
              </a:rPr>
              <a:t>فكر ونقد" العدد السادس</a:t>
            </a:r>
            <a:r>
              <a:rPr lang="en-US" sz="1800" dirty="0" smtClean="0">
                <a:effectLst/>
                <a:latin typeface="Times New Roman"/>
                <a:ea typeface="Times New Roman"/>
              </a:rPr>
              <a:t> . </a:t>
            </a:r>
            <a:br>
              <a:rPr lang="en-US" sz="1800" dirty="0" smtClean="0">
                <a:effectLst/>
                <a:latin typeface="Times New Roman"/>
                <a:ea typeface="Times New Roman"/>
              </a:rPr>
            </a:br>
            <a:r>
              <a:rPr lang="en-US" sz="1800" dirty="0" smtClean="0">
                <a:effectLst/>
                <a:latin typeface="Times New Roman"/>
                <a:ea typeface="Times New Roman"/>
              </a:rPr>
              <a:t>[5] " </a:t>
            </a:r>
            <a:r>
              <a:rPr lang="ar-SA" sz="1800" dirty="0" smtClean="0">
                <a:effectLst/>
                <a:latin typeface="Times New Roman"/>
                <a:ea typeface="Times New Roman"/>
              </a:rPr>
              <a:t>العولمة جريمة تذويب الأصالة" عبدالصبور شاهين ، المعرفة العدد(48</a:t>
            </a:r>
            <a:r>
              <a:rPr lang="en-US" sz="1800" dirty="0" smtClean="0">
                <a:effectLst/>
                <a:latin typeface="Times New Roman"/>
                <a:ea typeface="Times New Roman"/>
              </a:rPr>
              <a:t>)</a:t>
            </a:r>
            <a:br>
              <a:rPr lang="en-US" sz="1800" dirty="0" smtClean="0">
                <a:effectLst/>
                <a:latin typeface="Times New Roman"/>
                <a:ea typeface="Times New Roman"/>
              </a:rPr>
            </a:br>
            <a:r>
              <a:rPr lang="en-US" sz="1800" dirty="0" smtClean="0">
                <a:effectLst/>
                <a:latin typeface="Times New Roman"/>
                <a:ea typeface="Times New Roman"/>
              </a:rPr>
              <a:t>[6] " </a:t>
            </a:r>
            <a:r>
              <a:rPr lang="ar-SA" sz="1800" dirty="0" smtClean="0">
                <a:effectLst/>
                <a:latin typeface="Times New Roman"/>
                <a:ea typeface="Times New Roman"/>
              </a:rPr>
              <a:t>العولمة عالم ثالث على أبواب قرن جديد " ، عمرو عبد الكريم ، المنار الجديد العدد الثالث</a:t>
            </a:r>
            <a:r>
              <a:rPr lang="en-US" sz="1800" dirty="0" smtClean="0">
                <a:effectLst/>
                <a:latin typeface="Times New Roman"/>
                <a:ea typeface="Times New Roman"/>
              </a:rPr>
              <a:t> . </a:t>
            </a:r>
            <a:br>
              <a:rPr lang="en-US" sz="1800" dirty="0" smtClean="0">
                <a:effectLst/>
                <a:latin typeface="Times New Roman"/>
                <a:ea typeface="Times New Roman"/>
              </a:rPr>
            </a:br>
            <a:r>
              <a:rPr lang="en-US" sz="1800" dirty="0" smtClean="0">
                <a:effectLst/>
                <a:latin typeface="Times New Roman"/>
                <a:ea typeface="Times New Roman"/>
              </a:rPr>
              <a:t>[7] " </a:t>
            </a:r>
            <a:r>
              <a:rPr lang="ar-SA" sz="1800" dirty="0" smtClean="0">
                <a:effectLst/>
                <a:latin typeface="Times New Roman"/>
                <a:ea typeface="Times New Roman"/>
              </a:rPr>
              <a:t>العولمة بوابة للرفاه أم الفقر ؟</a:t>
            </a:r>
            <a:r>
              <a:rPr lang="en-US" sz="1800" dirty="0" smtClean="0">
                <a:effectLst/>
                <a:latin typeface="Times New Roman"/>
                <a:ea typeface="Times New Roman"/>
              </a:rPr>
              <a:t> " </a:t>
            </a:r>
            <a:r>
              <a:rPr lang="ar-SA" sz="1800" dirty="0" smtClean="0">
                <a:effectLst/>
                <a:latin typeface="Times New Roman"/>
                <a:ea typeface="Times New Roman"/>
              </a:rPr>
              <a:t>، عبد اللطيف جابر ، الشرق الأوسط العدد (7460</a:t>
            </a:r>
            <a:r>
              <a:rPr lang="en-US" sz="1800" dirty="0" smtClean="0">
                <a:effectLst/>
                <a:latin typeface="Times New Roman"/>
                <a:ea typeface="Times New Roman"/>
              </a:rPr>
              <a:t>) . </a:t>
            </a:r>
            <a:br>
              <a:rPr lang="en-US" sz="1800" dirty="0" smtClean="0">
                <a:effectLst/>
                <a:latin typeface="Times New Roman"/>
                <a:ea typeface="Times New Roman"/>
              </a:rPr>
            </a:br>
            <a:r>
              <a:rPr lang="en-US" sz="1800" dirty="0" smtClean="0">
                <a:effectLst/>
                <a:latin typeface="Times New Roman"/>
                <a:ea typeface="Times New Roman"/>
              </a:rPr>
              <a:t>[8] </a:t>
            </a:r>
            <a:r>
              <a:rPr lang="ar-SA" sz="1800" dirty="0" smtClean="0">
                <a:effectLst/>
                <a:latin typeface="Times New Roman"/>
                <a:ea typeface="Times New Roman"/>
              </a:rPr>
              <a:t>العرب والعولمة : ما العمل ؟ من مجلة "فكر ونقد" العدد السابع</a:t>
            </a:r>
            <a:r>
              <a:rPr lang="en-US" sz="1800" dirty="0" smtClean="0">
                <a:effectLst/>
                <a:latin typeface="Times New Roman"/>
                <a:ea typeface="Times New Roman"/>
              </a:rPr>
              <a:t> . </a:t>
            </a:r>
            <a:br>
              <a:rPr lang="en-US" sz="1800" dirty="0" smtClean="0">
                <a:effectLst/>
                <a:latin typeface="Times New Roman"/>
                <a:ea typeface="Times New Roman"/>
              </a:rPr>
            </a:br>
            <a:r>
              <a:rPr lang="en-US" sz="1800" dirty="0" smtClean="0">
                <a:effectLst/>
                <a:latin typeface="Times New Roman"/>
                <a:ea typeface="Times New Roman"/>
              </a:rPr>
              <a:t>[9] "</a:t>
            </a:r>
            <a:r>
              <a:rPr lang="ar-SA" sz="1800" dirty="0" smtClean="0">
                <a:effectLst/>
                <a:latin typeface="Times New Roman"/>
                <a:ea typeface="Times New Roman"/>
              </a:rPr>
              <a:t>في مفهوم العولمة" ، لسيد يسين</a:t>
            </a:r>
            <a:r>
              <a:rPr lang="en-US" sz="1800" dirty="0" smtClean="0">
                <a:effectLst/>
                <a:latin typeface="Times New Roman"/>
                <a:ea typeface="Times New Roman"/>
              </a:rPr>
              <a:t>. </a:t>
            </a:r>
            <a:br>
              <a:rPr lang="en-US" sz="1800" dirty="0" smtClean="0">
                <a:effectLst/>
                <a:latin typeface="Times New Roman"/>
                <a:ea typeface="Times New Roman"/>
              </a:rPr>
            </a:br>
            <a:r>
              <a:rPr lang="en-US" sz="1800" dirty="0" smtClean="0">
                <a:effectLst/>
                <a:latin typeface="Times New Roman"/>
                <a:ea typeface="Times New Roman"/>
              </a:rPr>
              <a:t>[10] </a:t>
            </a:r>
            <a:r>
              <a:rPr lang="ar-SA" sz="1800" dirty="0" smtClean="0">
                <a:effectLst/>
                <a:latin typeface="Times New Roman"/>
                <a:ea typeface="Times New Roman"/>
              </a:rPr>
              <a:t>المرجع السابق</a:t>
            </a:r>
            <a:r>
              <a:rPr lang="en-US" sz="1800" dirty="0" smtClean="0">
                <a:effectLst/>
                <a:latin typeface="Times New Roman"/>
                <a:ea typeface="Times New Roman"/>
              </a:rPr>
              <a:t> . </a:t>
            </a:r>
            <a:br>
              <a:rPr lang="en-US" sz="1800" dirty="0" smtClean="0">
                <a:effectLst/>
                <a:latin typeface="Times New Roman"/>
                <a:ea typeface="Times New Roman"/>
              </a:rPr>
            </a:br>
            <a:r>
              <a:rPr lang="en-US" sz="1800" dirty="0" smtClean="0">
                <a:effectLst/>
                <a:latin typeface="Times New Roman"/>
                <a:ea typeface="Times New Roman"/>
              </a:rPr>
              <a:t>[11] "</a:t>
            </a:r>
            <a:r>
              <a:rPr lang="ar-SA" sz="1800" dirty="0" smtClean="0">
                <a:effectLst/>
                <a:latin typeface="Times New Roman"/>
                <a:ea typeface="Times New Roman"/>
              </a:rPr>
              <a:t>في مفهوم العولمة" ، لسيد يسين</a:t>
            </a:r>
            <a:r>
              <a:rPr lang="en-US" sz="1800" dirty="0" smtClean="0">
                <a:effectLst/>
                <a:latin typeface="Times New Roman"/>
                <a:ea typeface="Times New Roman"/>
              </a:rPr>
              <a:t>. </a:t>
            </a:r>
            <a:br>
              <a:rPr lang="en-US" sz="1800" dirty="0" smtClean="0">
                <a:effectLst/>
                <a:latin typeface="Times New Roman"/>
                <a:ea typeface="Times New Roman"/>
              </a:rPr>
            </a:br>
            <a:r>
              <a:rPr lang="en-US" sz="1800" dirty="0" smtClean="0">
                <a:effectLst/>
                <a:latin typeface="Times New Roman"/>
                <a:ea typeface="Times New Roman"/>
              </a:rPr>
              <a:t>[12] " </a:t>
            </a:r>
            <a:r>
              <a:rPr lang="ar-SA" sz="1800" dirty="0" smtClean="0">
                <a:effectLst/>
                <a:latin typeface="Times New Roman"/>
                <a:ea typeface="Times New Roman"/>
              </a:rPr>
              <a:t>العولمة عالم ثالث على أبواب قرن جديد " ، عمرو عبد الكريم ، المنار الجديد العدد الثالث</a:t>
            </a:r>
            <a:r>
              <a:rPr lang="en-US" sz="1800" dirty="0" smtClean="0">
                <a:effectLst/>
                <a:latin typeface="Times New Roman"/>
                <a:ea typeface="Times New Roman"/>
              </a:rPr>
              <a:t> . </a:t>
            </a:r>
            <a:br>
              <a:rPr lang="en-US" sz="1800" dirty="0" smtClean="0">
                <a:effectLst/>
                <a:latin typeface="Times New Roman"/>
                <a:ea typeface="Times New Roman"/>
              </a:rPr>
            </a:br>
            <a:r>
              <a:rPr lang="en-US" sz="1800" dirty="0" smtClean="0">
                <a:effectLst/>
                <a:latin typeface="Times New Roman"/>
                <a:ea typeface="Times New Roman"/>
              </a:rPr>
              <a:t>[13] " </a:t>
            </a:r>
            <a:r>
              <a:rPr lang="ar-SA" sz="1800" dirty="0" smtClean="0">
                <a:effectLst/>
                <a:latin typeface="Times New Roman"/>
                <a:ea typeface="Times New Roman"/>
              </a:rPr>
              <a:t>رؤية قرآنية للمتغيرات الدولية " ، محمد جابر الأنصاري</a:t>
            </a:r>
            <a:r>
              <a:rPr lang="en-US" sz="1800" dirty="0" smtClean="0">
                <a:effectLst/>
                <a:latin typeface="Times New Roman"/>
                <a:ea typeface="Times New Roman"/>
              </a:rPr>
              <a:t> . </a:t>
            </a:r>
            <a:br>
              <a:rPr lang="en-US" sz="1800" dirty="0" smtClean="0">
                <a:effectLst/>
                <a:latin typeface="Times New Roman"/>
                <a:ea typeface="Times New Roman"/>
              </a:rPr>
            </a:br>
            <a:r>
              <a:rPr lang="en-US" sz="1800" dirty="0" smtClean="0">
                <a:effectLst/>
                <a:latin typeface="Times New Roman"/>
                <a:ea typeface="Times New Roman"/>
              </a:rPr>
              <a:t>[14]"</a:t>
            </a:r>
            <a:r>
              <a:rPr lang="ar-SA" sz="1800" dirty="0" smtClean="0">
                <a:effectLst/>
                <a:latin typeface="Times New Roman"/>
                <a:ea typeface="Times New Roman"/>
              </a:rPr>
              <a:t>العولمة والهوية الثقافية" من مجلة "فكر ونقد" العدد السادس . بتصرف</a:t>
            </a:r>
            <a:r>
              <a:rPr lang="en-US" sz="1800" dirty="0" smtClean="0">
                <a:effectLst/>
                <a:latin typeface="Times New Roman"/>
                <a:ea typeface="Times New Roman"/>
              </a:rPr>
              <a:t> </a:t>
            </a:r>
            <a:br>
              <a:rPr lang="en-US" sz="1800" dirty="0" smtClean="0">
                <a:effectLst/>
                <a:latin typeface="Times New Roman"/>
                <a:ea typeface="Times New Roman"/>
              </a:rPr>
            </a:br>
            <a:r>
              <a:rPr lang="en-US" sz="1800" dirty="0" smtClean="0">
                <a:effectLst/>
                <a:latin typeface="Times New Roman"/>
                <a:ea typeface="Times New Roman"/>
              </a:rPr>
              <a:t>[15]" </a:t>
            </a:r>
            <a:r>
              <a:rPr lang="ar-SA" sz="1800" dirty="0" smtClean="0">
                <a:effectLst/>
                <a:latin typeface="Times New Roman"/>
                <a:ea typeface="Times New Roman"/>
              </a:rPr>
              <a:t>العولمة عالم ثالث على أبواب قرن جديد " ، عمرو عبد الكريم ، المنار الجديد العدد الثالث</a:t>
            </a:r>
            <a:r>
              <a:rPr lang="en-US" sz="1800" dirty="0" smtClean="0">
                <a:effectLst/>
                <a:latin typeface="Times New Roman"/>
                <a:ea typeface="Times New Roman"/>
              </a:rPr>
              <a:t> . </a:t>
            </a:r>
            <a:br>
              <a:rPr lang="en-US" sz="1800" dirty="0" smtClean="0">
                <a:effectLst/>
                <a:latin typeface="Times New Roman"/>
                <a:ea typeface="Times New Roman"/>
              </a:rPr>
            </a:br>
            <a:r>
              <a:rPr lang="en-US" sz="1800" dirty="0" smtClean="0">
                <a:effectLst/>
                <a:latin typeface="Times New Roman"/>
                <a:ea typeface="Times New Roman"/>
              </a:rPr>
              <a:t>[16] " </a:t>
            </a:r>
            <a:r>
              <a:rPr lang="ar-SA" sz="1800" dirty="0" smtClean="0">
                <a:effectLst/>
                <a:latin typeface="Times New Roman"/>
                <a:ea typeface="Times New Roman"/>
              </a:rPr>
              <a:t>العولمة والاقتصاد والتنمية العربية " من مجلة</a:t>
            </a:r>
            <a:r>
              <a:rPr lang="en-US" sz="1800" dirty="0" smtClean="0">
                <a:effectLst/>
                <a:latin typeface="Times New Roman"/>
                <a:ea typeface="Times New Roman"/>
              </a:rPr>
              <a:t> " </a:t>
            </a:r>
            <a:r>
              <a:rPr lang="ar-SA" sz="1800" dirty="0" smtClean="0">
                <a:effectLst/>
                <a:latin typeface="Times New Roman"/>
                <a:ea typeface="Times New Roman"/>
              </a:rPr>
              <a:t>فكر ونقد" العدد السابع</a:t>
            </a:r>
            <a:r>
              <a:rPr lang="en-US" sz="1800" dirty="0" smtClean="0">
                <a:effectLst/>
                <a:latin typeface="Times New Roman"/>
                <a:ea typeface="Times New Roman"/>
              </a:rPr>
              <a:t> . </a:t>
            </a:r>
            <a:br>
              <a:rPr lang="en-US" sz="1800" dirty="0" smtClean="0">
                <a:effectLst/>
                <a:latin typeface="Times New Roman"/>
                <a:ea typeface="Times New Roman"/>
              </a:rPr>
            </a:br>
            <a:r>
              <a:rPr lang="en-US" sz="1800" dirty="0" smtClean="0">
                <a:effectLst/>
                <a:latin typeface="Times New Roman"/>
                <a:ea typeface="Times New Roman"/>
              </a:rPr>
              <a:t>[17] </a:t>
            </a:r>
            <a:r>
              <a:rPr lang="ar-SA" sz="1800" dirty="0" smtClean="0">
                <a:effectLst/>
                <a:latin typeface="Times New Roman"/>
                <a:ea typeface="Times New Roman"/>
              </a:rPr>
              <a:t>المرجع السابق ، الفصل الثالث</a:t>
            </a:r>
            <a:r>
              <a:rPr lang="en-US" sz="1800" dirty="0" smtClean="0">
                <a:effectLst/>
                <a:latin typeface="Times New Roman"/>
                <a:ea typeface="Times New Roman"/>
              </a:rPr>
              <a:t> . </a:t>
            </a:r>
            <a:br>
              <a:rPr lang="en-US" sz="1800" dirty="0" smtClean="0">
                <a:effectLst/>
                <a:latin typeface="Times New Roman"/>
                <a:ea typeface="Times New Roman"/>
              </a:rPr>
            </a:br>
            <a:r>
              <a:rPr lang="en-US" sz="1800" dirty="0" smtClean="0">
                <a:effectLst/>
                <a:latin typeface="Times New Roman"/>
                <a:ea typeface="Times New Roman"/>
              </a:rPr>
              <a:t>[18] " </a:t>
            </a:r>
            <a:r>
              <a:rPr lang="ar-SA" sz="1800" dirty="0" smtClean="0">
                <a:effectLst/>
                <a:latin typeface="Times New Roman"/>
                <a:ea typeface="Times New Roman"/>
              </a:rPr>
              <a:t>انظر مجلة "المجتمع" العدد ( 1368</a:t>
            </a:r>
            <a:r>
              <a:rPr lang="en-US" sz="1800" dirty="0" smtClean="0">
                <a:effectLst/>
                <a:latin typeface="Times New Roman"/>
                <a:ea typeface="Times New Roman"/>
              </a:rPr>
              <a:t>(</a:t>
            </a:r>
            <a:br>
              <a:rPr lang="en-US" sz="1800" dirty="0" smtClean="0">
                <a:effectLst/>
                <a:latin typeface="Times New Roman"/>
                <a:ea typeface="Times New Roman"/>
              </a:rPr>
            </a:br>
            <a:endParaRPr lang="ar-IQ" sz="1800" dirty="0"/>
          </a:p>
        </p:txBody>
      </p:sp>
    </p:spTree>
    <p:extLst>
      <p:ext uri="{BB962C8B-B14F-4D97-AF65-F5344CB8AC3E}">
        <p14:creationId xmlns:p14="http://schemas.microsoft.com/office/powerpoint/2010/main" val="1806791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marL="0" indent="0">
              <a:buNone/>
            </a:pPr>
            <a:r>
              <a:rPr lang="ar-IQ" dirty="0" smtClean="0">
                <a:solidFill>
                  <a:srgbClr val="FF0066"/>
                </a:solidFill>
                <a:ea typeface="Times New Roman"/>
                <a:cs typeface="Times New Roman"/>
              </a:rPr>
              <a:t>المقدمة</a:t>
            </a:r>
            <a:endParaRPr lang="en-US" dirty="0" smtClean="0">
              <a:solidFill>
                <a:srgbClr val="FF0066"/>
              </a:solidFill>
              <a:effectLst/>
              <a:ea typeface="Times New Roman"/>
              <a:cs typeface="Times New Roman"/>
            </a:endParaRPr>
          </a:p>
          <a:p>
            <a:pPr marL="0" indent="0">
              <a:buNone/>
            </a:pPr>
            <a:r>
              <a:rPr lang="ar-SA" dirty="0" smtClean="0">
                <a:effectLst/>
                <a:ea typeface="Times New Roman"/>
                <a:cs typeface="Times New Roman"/>
              </a:rPr>
              <a:t>يعتبر انهيار سور برلين ، وتفكك الاتحاد السوفيتي وسقوط النظام الاشتراكي والذي كان يتقاسم الهيمنة مع الولايات المتحدة انتصاراً للنظام الرأسمالي الليبرالي والتي أظهرت ما يسمى بالنظام العالمي الجديد الذي يدعو إلى النظام الرأسمالي وتبني أيدلوجية النظام العالمي الاستعماري ــ تحت ستار</a:t>
            </a:r>
            <a:r>
              <a:rPr lang="en-US" dirty="0" smtClean="0">
                <a:effectLst/>
                <a:latin typeface="Times New Roman"/>
                <a:ea typeface="Times New Roman"/>
              </a:rPr>
              <a:t> .</a:t>
            </a:r>
            <a:br>
              <a:rPr lang="en-US" dirty="0" smtClean="0">
                <a:effectLst/>
                <a:latin typeface="Times New Roman"/>
                <a:ea typeface="Times New Roman"/>
              </a:rPr>
            </a:br>
            <a:r>
              <a:rPr lang="en-US" dirty="0" smtClean="0">
                <a:effectLst/>
                <a:latin typeface="Times New Roman"/>
                <a:ea typeface="Times New Roman"/>
              </a:rPr>
              <a:t/>
            </a:r>
            <a:br>
              <a:rPr lang="en-US" dirty="0" smtClean="0">
                <a:effectLst/>
                <a:latin typeface="Times New Roman"/>
                <a:ea typeface="Times New Roman"/>
              </a:rPr>
            </a:br>
            <a:r>
              <a:rPr lang="ar-SA" dirty="0" smtClean="0">
                <a:effectLst/>
                <a:latin typeface="Times New Roman"/>
                <a:ea typeface="Times New Roman"/>
              </a:rPr>
              <a:t>العولمة [1]ـ والتي تمثل مرحلة متطورة للهيمنة الرأسمالية الغربية على العالم</a:t>
            </a:r>
            <a:r>
              <a:rPr lang="en-US" dirty="0" smtClean="0">
                <a:effectLst/>
                <a:latin typeface="Times New Roman"/>
                <a:ea typeface="Times New Roman"/>
              </a:rPr>
              <a:t> . </a:t>
            </a:r>
            <a:br>
              <a:rPr lang="en-US" dirty="0" smtClean="0">
                <a:effectLst/>
                <a:latin typeface="Times New Roman"/>
                <a:ea typeface="Times New Roman"/>
              </a:rPr>
            </a:br>
            <a:r>
              <a:rPr lang="en-US" dirty="0" smtClean="0">
                <a:effectLst/>
                <a:latin typeface="Times New Roman"/>
                <a:ea typeface="Times New Roman"/>
              </a:rPr>
              <a:t/>
            </a:r>
            <a:br>
              <a:rPr lang="en-US" dirty="0" smtClean="0">
                <a:effectLst/>
                <a:latin typeface="Times New Roman"/>
                <a:ea typeface="Times New Roman"/>
              </a:rPr>
            </a:br>
            <a:r>
              <a:rPr lang="ar-SA" dirty="0" smtClean="0">
                <a:effectLst/>
                <a:latin typeface="Times New Roman"/>
                <a:ea typeface="Times New Roman"/>
              </a:rPr>
              <a:t>إن سقوط النظام الاشتراكي أدى إلى تحول العالم من " نظام الحرب الباردة " المتمركز حول الانقسام والأسوار إلى نظام العولمة المتمركز حول الاندماج وشبكات الإنترنت " تتبادل فيه المعلومات والأفكار والرساميل بكل يسر وسهولة" . وانتصار الرأسمالية على الاشتراكية أدى إلى تحول كثير من الاشتراكيين إلى الرأسمالية والديمقراطية باعتبارها أعلى صورة ـ بزعمهم ـ وصل إليها الفكر الإنساني وأنتجه العقل الحديث حتى عده بعضهم أنه نهاية التاريخ</a:t>
            </a:r>
            <a:r>
              <a:rPr lang="en-US" dirty="0" smtClean="0">
                <a:effectLst/>
                <a:latin typeface="Times New Roman"/>
                <a:ea typeface="Times New Roman"/>
              </a:rPr>
              <a:t>. </a:t>
            </a:r>
            <a:br>
              <a:rPr lang="en-US" dirty="0" smtClean="0">
                <a:effectLst/>
                <a:latin typeface="Times New Roman"/>
                <a:ea typeface="Times New Roman"/>
              </a:rPr>
            </a:br>
            <a:endParaRPr lang="ar-IQ" dirty="0"/>
          </a:p>
        </p:txBody>
      </p:sp>
    </p:spTree>
    <p:extLst>
      <p:ext uri="{BB962C8B-B14F-4D97-AF65-F5344CB8AC3E}">
        <p14:creationId xmlns:p14="http://schemas.microsoft.com/office/powerpoint/2010/main" val="2362405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marL="0" indent="0">
              <a:buNone/>
            </a:pPr>
            <a:r>
              <a:rPr lang="ar-SA" sz="2400" dirty="0" smtClean="0">
                <a:solidFill>
                  <a:srgbClr val="FF0066"/>
                </a:solidFill>
                <a:effectLst/>
                <a:latin typeface="Times New Roman"/>
                <a:ea typeface="Times New Roman"/>
              </a:rPr>
              <a:t>تعريف العولمة</a:t>
            </a:r>
            <a:r>
              <a:rPr lang="en-US" sz="2400" dirty="0" smtClean="0">
                <a:solidFill>
                  <a:srgbClr val="FF0066"/>
                </a:solidFill>
                <a:effectLst/>
                <a:latin typeface="Times New Roman"/>
                <a:ea typeface="Times New Roman"/>
              </a:rPr>
              <a:t> : </a:t>
            </a:r>
            <a:r>
              <a:rPr lang="en-US" sz="2400" dirty="0" smtClean="0">
                <a:effectLst/>
                <a:latin typeface="Times New Roman"/>
                <a:ea typeface="Times New Roman"/>
              </a:rPr>
              <a:t/>
            </a:r>
            <a:br>
              <a:rPr lang="en-US" sz="2400" dirty="0" smtClean="0">
                <a:effectLst/>
                <a:latin typeface="Times New Roman"/>
                <a:ea typeface="Times New Roman"/>
              </a:rPr>
            </a:br>
            <a:r>
              <a:rPr lang="ar-SA" sz="2400" dirty="0" smtClean="0">
                <a:effectLst/>
                <a:latin typeface="Times New Roman"/>
                <a:ea typeface="Times New Roman"/>
              </a:rPr>
              <a:t>لفظة العولمة هي ترجمة للمصطلح الإنجليزي</a:t>
            </a:r>
            <a:r>
              <a:rPr lang="en-US" sz="2400" dirty="0" smtClean="0">
                <a:effectLst/>
                <a:latin typeface="Times New Roman"/>
                <a:ea typeface="Times New Roman"/>
              </a:rPr>
              <a:t> (Globalization) </a:t>
            </a:r>
            <a:r>
              <a:rPr lang="ar-SA" sz="2400" dirty="0" smtClean="0">
                <a:effectLst/>
                <a:latin typeface="Times New Roman"/>
                <a:ea typeface="Times New Roman"/>
              </a:rPr>
              <a:t>وبعضهم يترجمها بالكونية[2]، وبعضهم يترجمه بالكوكبة، وبعضهم بالشوملة[3] ، إلا إنه في الآونة الأخيرة أشتهر بين الباحثين مصطلح العولمة وأصبح هو أكثر الترجمات شيوعاً بين أهل الساسة والاقتصاد والإعلام . وتحليل الكلمة بالمعنى اللغوي يعني تعميم الشيء وإكسابه الصبغة العالمية وتوسيع دائرته ليشمل العالم كله [4]. يقول "عبد الصبور شاهين " عضو مجمع اللغة العربية :" فأما العولمة مصدراً فقد جاءت توليداً من كلمة عالم ونفترض لها فعلاً هو عولم يعولم عولمة بطريقة التوليد القياسي ... وأما صيغة الفعللة التي تأتي منها العولمة فإنما تستعمل للتعبير عن مفهوم الأحداث والإضافة ، وهي مماثلة في هذه الوظيفة لصيغة التفعيل[5</a:t>
            </a:r>
            <a:r>
              <a:rPr lang="en-US" sz="2400" dirty="0" smtClean="0">
                <a:effectLst/>
                <a:latin typeface="Times New Roman"/>
                <a:ea typeface="Times New Roman"/>
              </a:rPr>
              <a:t>]" </a:t>
            </a:r>
            <a:br>
              <a:rPr lang="en-US" sz="2400" dirty="0" smtClean="0">
                <a:effectLst/>
                <a:latin typeface="Times New Roman"/>
                <a:ea typeface="Times New Roman"/>
              </a:rPr>
            </a:br>
            <a:r>
              <a:rPr lang="en-US" sz="2400" dirty="0" smtClean="0">
                <a:effectLst/>
                <a:latin typeface="Times New Roman"/>
                <a:ea typeface="Times New Roman"/>
              </a:rPr>
              <a:t/>
            </a:r>
            <a:br>
              <a:rPr lang="en-US" sz="2400" dirty="0" smtClean="0">
                <a:effectLst/>
                <a:latin typeface="Times New Roman"/>
                <a:ea typeface="Times New Roman"/>
              </a:rPr>
            </a:br>
            <a:r>
              <a:rPr lang="ar-SA" sz="2400" dirty="0" smtClean="0">
                <a:effectLst/>
                <a:latin typeface="Times New Roman"/>
                <a:ea typeface="Times New Roman"/>
              </a:rPr>
              <a:t>وكثرت الأقوال حول تعريف معنى العولمة حتى أنك لا تجد تعريفاً جامعاً مانعاً يحوي جميع التعريفات وذلك لغموض مفهوم العولمة ، ولاختلافات وجهة الباحثين فتجد للاقتصاديين تعريف ، وللسياسيين تعريف ، وللاجتماعيين تعريف وهكذا ، ويمكن تقسيم هذه التعريفات إلى ثلاثة أنواع : ظاهرة اقتصادية ، وهيمنة أمريكية ، وثورة تكنولوجية واجتماعية</a:t>
            </a:r>
            <a:r>
              <a:rPr lang="en-US" sz="2400" dirty="0" smtClean="0">
                <a:effectLst/>
                <a:latin typeface="Times New Roman"/>
                <a:ea typeface="Times New Roman"/>
              </a:rPr>
              <a:t>. </a:t>
            </a:r>
            <a:br>
              <a:rPr lang="en-US" sz="2400" dirty="0" smtClean="0">
                <a:effectLst/>
                <a:latin typeface="Times New Roman"/>
                <a:ea typeface="Times New Roman"/>
              </a:rPr>
            </a:br>
            <a:r>
              <a:rPr lang="ar-SA" sz="2400" dirty="0" smtClean="0">
                <a:effectLst/>
                <a:latin typeface="Times New Roman"/>
                <a:ea typeface="Times New Roman"/>
              </a:rPr>
              <a:t>النوع الأول : أن العولمة ظاهرة اقتصادية</a:t>
            </a:r>
            <a:r>
              <a:rPr lang="en-US" sz="2400" dirty="0" smtClean="0">
                <a:effectLst/>
                <a:latin typeface="Times New Roman"/>
                <a:ea typeface="Times New Roman"/>
              </a:rPr>
              <a:t>: </a:t>
            </a:r>
            <a:br>
              <a:rPr lang="en-US" sz="2400" dirty="0" smtClean="0">
                <a:effectLst/>
                <a:latin typeface="Times New Roman"/>
                <a:ea typeface="Times New Roman"/>
              </a:rPr>
            </a:br>
            <a:r>
              <a:rPr lang="ar-SA" sz="2400" dirty="0" smtClean="0">
                <a:effectLst/>
                <a:latin typeface="Times New Roman"/>
                <a:ea typeface="Times New Roman"/>
              </a:rPr>
              <a:t>عرفها الصندوق الدولي بأنها :" التعاون الاقتصادي المتنامي لمجموع دول العالم والذي يحتّمه ازدياد حجم التعامل بالسلع والخدمات وتنوعها عبر الحدود إضافة إلى رؤوس الأموال الدولية والانتشار المتسارع للتقنية في أرجاء العالم كله [6</a:t>
            </a:r>
            <a:r>
              <a:rPr lang="en-US" sz="2400" dirty="0" smtClean="0">
                <a:effectLst/>
                <a:latin typeface="Times New Roman"/>
                <a:ea typeface="Times New Roman"/>
              </a:rPr>
              <a:t>]" . </a:t>
            </a:r>
            <a:br>
              <a:rPr lang="en-US" sz="2400" dirty="0" smtClean="0">
                <a:effectLst/>
                <a:latin typeface="Times New Roman"/>
                <a:ea typeface="Times New Roman"/>
              </a:rPr>
            </a:br>
            <a:r>
              <a:rPr lang="en-US" sz="2400" dirty="0" smtClean="0">
                <a:effectLst/>
                <a:latin typeface="Times New Roman"/>
                <a:ea typeface="Times New Roman"/>
              </a:rPr>
              <a:t/>
            </a:r>
            <a:br>
              <a:rPr lang="en-US" sz="2400" dirty="0" smtClean="0">
                <a:effectLst/>
                <a:latin typeface="Times New Roman"/>
                <a:ea typeface="Times New Roman"/>
              </a:rPr>
            </a:br>
            <a:endParaRPr lang="ar-IQ" sz="2400" dirty="0"/>
          </a:p>
        </p:txBody>
      </p:sp>
    </p:spTree>
    <p:extLst>
      <p:ext uri="{BB962C8B-B14F-4D97-AF65-F5344CB8AC3E}">
        <p14:creationId xmlns:p14="http://schemas.microsoft.com/office/powerpoint/2010/main" val="3333565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marL="0" indent="0" algn="just">
              <a:buNone/>
            </a:pPr>
            <a:r>
              <a:rPr lang="ar-SA" sz="2000" dirty="0">
                <a:solidFill>
                  <a:prstClr val="black"/>
                </a:solidFill>
                <a:latin typeface="Times New Roman"/>
                <a:ea typeface="Times New Roman"/>
              </a:rPr>
              <a:t>وعرفها "روبنز ريكابيرو" الأمين العام لمؤتمر الأمم المتحدة للتجارة والنمو ـ بأنها :"العملية التي تملي على المنتجين والمستثمرين التصرف وكأن الاقتصاد العالمي يتكون من سوق واحدة ومنطقة إنتاج واحدة مقسمة إلى مناطق اقتصادية وليس إلى اقتصاديات وطنية مرتبطة بعلاقات تجارية واستثمارية [</a:t>
            </a:r>
            <a:r>
              <a:rPr lang="ar-SA" sz="2000" dirty="0" smtClean="0">
                <a:solidFill>
                  <a:prstClr val="black"/>
                </a:solidFill>
                <a:latin typeface="Times New Roman"/>
                <a:ea typeface="Times New Roman"/>
              </a:rPr>
              <a:t>7</a:t>
            </a:r>
            <a:r>
              <a:rPr lang="en-US" sz="2000" dirty="0" smtClean="0">
                <a:solidFill>
                  <a:prstClr val="black"/>
                </a:solidFill>
                <a:latin typeface="Times New Roman"/>
                <a:ea typeface="Times New Roman"/>
              </a:rPr>
              <a:t>[</a:t>
            </a:r>
          </a:p>
          <a:p>
            <a:pPr marL="0" indent="0" algn="just">
              <a:buNone/>
            </a:pPr>
            <a:r>
              <a:rPr lang="ar-SA" sz="2000" dirty="0" smtClean="0">
                <a:effectLst/>
                <a:ea typeface="Times New Roman"/>
                <a:cs typeface="Times New Roman"/>
              </a:rPr>
              <a:t>وقال محمد الأطرش</a:t>
            </a:r>
            <a:r>
              <a:rPr lang="en-US" sz="2000" dirty="0" smtClean="0">
                <a:effectLst/>
                <a:latin typeface="Times New Roman"/>
                <a:ea typeface="Times New Roman"/>
              </a:rPr>
              <a:t> :" </a:t>
            </a:r>
            <a:r>
              <a:rPr lang="ar-SA" sz="2000" dirty="0" smtClean="0">
                <a:effectLst/>
                <a:latin typeface="Times New Roman"/>
                <a:ea typeface="Times New Roman"/>
              </a:rPr>
              <a:t>تعني بشكل عام اندماج أسواق العالم في حقول التجارة والاستثمارات المباشرة ، وانتقال الأموال والقوى العاملة والثقافات والتقانة ضمن إطار من رأسمالية حرية الأسواق ، وتاليا خضوع العالم لقوى السوق العالمية ، مما يؤدي إلى اختراق الحدود القومية وإلى الانحسار الكبير في سيادة الدولة ، وأن العنصر الأساسي في هذه الظاهرة هي الشركات الرأسمالية الضخمة متخطية القوميات.[8]" بهذا التعريف للعولمة ركز على أن العولمة تكون في النواحي التجارية والاقتصادية التي تجاوزت حدود الدولة مما يتضمن زوال سيادة الدولة ؛ حيث أن كل عامل من عوامل الإنتاج تقريباً ينتقل بدون جهد من إجراءات تصدير واستيراد أو حواجز جمركية ، فهي سوق عولمة واحدة لا أحد يسيطر عليها كشبكة الإنترنت العالمية</a:t>
            </a:r>
            <a:r>
              <a:rPr lang="en-US" sz="2000" dirty="0" smtClean="0">
                <a:effectLst/>
                <a:latin typeface="Times New Roman"/>
                <a:ea typeface="Times New Roman"/>
              </a:rPr>
              <a:t> . </a:t>
            </a:r>
            <a:br>
              <a:rPr lang="en-US" sz="2000" dirty="0" smtClean="0">
                <a:effectLst/>
                <a:latin typeface="Times New Roman"/>
                <a:ea typeface="Times New Roman"/>
              </a:rPr>
            </a:br>
            <a:r>
              <a:rPr lang="ar-SA" sz="2000" dirty="0" smtClean="0">
                <a:effectLst/>
                <a:latin typeface="Times New Roman"/>
                <a:ea typeface="Times New Roman"/>
              </a:rPr>
              <a:t>وعند صادق العظم هي :" حقبة التحول الرأسمالي العميق للإنسانية جمعاء في ظل هيمنة دول المركز وبقيادتها وتحت سيطرتها ، وفي ظل سيادة نظام عالمي للتبادل غير المتكافئ[9</a:t>
            </a:r>
            <a:r>
              <a:rPr lang="en-US" sz="2000" dirty="0" smtClean="0">
                <a:effectLst/>
                <a:latin typeface="Times New Roman"/>
                <a:ea typeface="Times New Roman"/>
              </a:rPr>
              <a:t>[</a:t>
            </a:r>
          </a:p>
          <a:p>
            <a:pPr marL="0" indent="0" algn="just">
              <a:buNone/>
            </a:pPr>
            <a:r>
              <a:rPr lang="ar-SA" sz="2000" b="1" dirty="0" smtClean="0">
                <a:effectLst/>
                <a:ea typeface="Times New Roman"/>
                <a:cs typeface="Times New Roman"/>
              </a:rPr>
              <a:t>التعريف الثاني : إنها الهيمنة الأمريكية</a:t>
            </a:r>
            <a:r>
              <a:rPr lang="en-US" sz="2000" b="1" dirty="0" smtClean="0">
                <a:effectLst/>
                <a:latin typeface="Times New Roman"/>
                <a:ea typeface="Times New Roman"/>
              </a:rPr>
              <a:t> : </a:t>
            </a:r>
            <a:endParaRPr lang="en-US" sz="2000" b="1" dirty="0">
              <a:solidFill>
                <a:srgbClr val="000000"/>
              </a:solidFill>
              <a:latin typeface="Times New Roman"/>
              <a:ea typeface="Times New Roman"/>
            </a:endParaRPr>
          </a:p>
          <a:p>
            <a:pPr marL="0" indent="0" algn="just">
              <a:buNone/>
            </a:pPr>
            <a:r>
              <a:rPr lang="ar-SA" sz="2000" dirty="0" smtClean="0">
                <a:effectLst/>
                <a:latin typeface="Times New Roman"/>
                <a:ea typeface="Times New Roman"/>
              </a:rPr>
              <a:t>قال محمد الجابري :" العمل على تعميم نمط حضاري يخص بلداً بعينه ، وهو الولايات المتحدة الأمريكية بالذات ، على بلدان العالم أجمع [10]".فهي بهذا التعريف تكون العولمة دعوة إلى تبنى إيديولوجية معينة تعبر عن إرادة الهيمنة الأمريكية على العالم . ولعل المفكر الأمريكي</a:t>
            </a:r>
            <a:r>
              <a:rPr lang="en-US" sz="2000" dirty="0" smtClean="0">
                <a:effectLst/>
                <a:latin typeface="Times New Roman"/>
                <a:ea typeface="Times New Roman"/>
              </a:rPr>
              <a:t> " </a:t>
            </a:r>
            <a:r>
              <a:rPr lang="ar-SA" sz="2000" dirty="0" smtClean="0">
                <a:effectLst/>
                <a:latin typeface="Times New Roman"/>
                <a:ea typeface="Times New Roman"/>
              </a:rPr>
              <a:t>فرانسيس فوكوياما " صاحب كتاب " نهاية التاريخ "يعبر عن هذا الاتجاه فهو يرى أن نهاية الحرب الباردة تمثل المحصلة النهائية للمعركة الإيديولوجية التي بدأت بعد الحرب العالمية الثانية بين الاتحاد السوفيتي والولايات المتحدة الأمريكية وهي الحقبة التي تم فيها هيمنة التكنولوجيا الأمريكية</a:t>
            </a:r>
            <a:r>
              <a:rPr lang="en-US" sz="2000" dirty="0" smtClean="0">
                <a:effectLst/>
                <a:latin typeface="Times New Roman"/>
                <a:ea typeface="Times New Roman"/>
              </a:rPr>
              <a:t> </a:t>
            </a:r>
          </a:p>
          <a:p>
            <a:pPr marL="0" indent="0" algn="just">
              <a:buNone/>
            </a:pPr>
            <a:r>
              <a:rPr lang="en-US" sz="2000" dirty="0" smtClean="0">
                <a:effectLst/>
                <a:latin typeface="Times New Roman"/>
                <a:ea typeface="Times New Roman"/>
              </a:rPr>
              <a:t>. </a:t>
            </a:r>
            <a:br>
              <a:rPr lang="en-US" sz="2000" dirty="0" smtClean="0">
                <a:effectLst/>
                <a:latin typeface="Times New Roman"/>
                <a:ea typeface="Times New Roman"/>
              </a:rPr>
            </a:br>
            <a:endParaRPr lang="ar-IQ" sz="2000" dirty="0" smtClean="0">
              <a:effectLst/>
              <a:latin typeface="Times New Roman"/>
              <a:ea typeface="Times New Roman"/>
            </a:endParaRPr>
          </a:p>
          <a:p>
            <a:pPr marL="0" indent="0" algn="just">
              <a:buNone/>
            </a:pPr>
            <a:r>
              <a:rPr lang="en-US" sz="2000" dirty="0" smtClean="0">
                <a:effectLst/>
                <a:latin typeface="Times New Roman"/>
                <a:ea typeface="Times New Roman"/>
              </a:rPr>
              <a:t/>
            </a:r>
            <a:br>
              <a:rPr lang="en-US" sz="2000" dirty="0" smtClean="0">
                <a:effectLst/>
                <a:latin typeface="Times New Roman"/>
                <a:ea typeface="Times New Roman"/>
              </a:rPr>
            </a:br>
            <a:r>
              <a:rPr lang="en-US" sz="2000" dirty="0">
                <a:solidFill>
                  <a:prstClr val="black"/>
                </a:solidFill>
                <a:latin typeface="Times New Roman"/>
                <a:ea typeface="Times New Roman"/>
              </a:rPr>
              <a:t/>
            </a:r>
            <a:br>
              <a:rPr lang="en-US" sz="2000" dirty="0">
                <a:solidFill>
                  <a:prstClr val="black"/>
                </a:solidFill>
                <a:latin typeface="Times New Roman"/>
                <a:ea typeface="Times New Roman"/>
              </a:rPr>
            </a:br>
            <a:endParaRPr lang="ar-IQ" sz="2000" dirty="0"/>
          </a:p>
        </p:txBody>
      </p:sp>
    </p:spTree>
    <p:extLst>
      <p:ext uri="{BB962C8B-B14F-4D97-AF65-F5344CB8AC3E}">
        <p14:creationId xmlns:p14="http://schemas.microsoft.com/office/powerpoint/2010/main" val="2447113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marL="0" indent="0">
              <a:buNone/>
            </a:pPr>
            <a:r>
              <a:rPr lang="ar-SA" sz="2400" dirty="0" smtClean="0">
                <a:effectLst/>
                <a:latin typeface="Times New Roman"/>
                <a:ea typeface="Times New Roman"/>
              </a:rPr>
              <a:t>التعريف الثالث : إنها ثورة تكنولوجية واجتماعية</a:t>
            </a:r>
            <a:r>
              <a:rPr lang="en-US" sz="2400" dirty="0" smtClean="0">
                <a:effectLst/>
                <a:latin typeface="Times New Roman"/>
                <a:ea typeface="Times New Roman"/>
              </a:rPr>
              <a:t> : </a:t>
            </a:r>
            <a:r>
              <a:rPr lang="en-US" sz="2400" dirty="0" smtClean="0">
                <a:solidFill>
                  <a:srgbClr val="000000"/>
                </a:solidFill>
                <a:effectLst/>
                <a:latin typeface="Times New Roman"/>
                <a:ea typeface="Times New Roman"/>
              </a:rPr>
              <a:t/>
            </a:r>
            <a:br>
              <a:rPr lang="en-US" sz="2400" dirty="0" smtClean="0">
                <a:solidFill>
                  <a:srgbClr val="000000"/>
                </a:solidFill>
                <a:effectLst/>
                <a:latin typeface="Times New Roman"/>
                <a:ea typeface="Times New Roman"/>
              </a:rPr>
            </a:br>
            <a:r>
              <a:rPr lang="ar-SA" sz="2400" dirty="0" smtClean="0">
                <a:effectLst/>
                <a:latin typeface="Times New Roman"/>
                <a:ea typeface="Times New Roman"/>
              </a:rPr>
              <a:t>يقول الاجتماعي "جيمس روزناو</a:t>
            </a:r>
            <a:r>
              <a:rPr lang="en-US" sz="2400" dirty="0" smtClean="0">
                <a:effectLst/>
                <a:latin typeface="Times New Roman"/>
                <a:ea typeface="Times New Roman"/>
              </a:rPr>
              <a:t>" </a:t>
            </a:r>
            <a:r>
              <a:rPr lang="ar-SA" sz="2400" dirty="0" smtClean="0">
                <a:effectLst/>
                <a:latin typeface="Times New Roman"/>
                <a:ea typeface="Times New Roman"/>
              </a:rPr>
              <a:t>في تعريفها قائلاً :" العلومة علاقة بين مستويات متعددة للتحليل : الاقتصاد، السياسة ، الثقافة ، الايديولوجيا ، وتشمل إعادة تنظيم الإنتاج ، تداخل الصناعات عبر الحدود ، انتشار أسواق التويل ، تماثل السلع المستهلكة لمختلف الدول ، نتائج الصراع بين المجموعات المهاجرة والمجموعات المقيمة[11]".وعرفها بعضهم بأنها</a:t>
            </a:r>
            <a:r>
              <a:rPr lang="en-US" sz="2400" dirty="0" smtClean="0">
                <a:effectLst/>
                <a:latin typeface="Times New Roman"/>
                <a:ea typeface="Times New Roman"/>
              </a:rPr>
              <a:t> : "</a:t>
            </a:r>
            <a:r>
              <a:rPr lang="ar-SA" sz="2400" dirty="0" smtClean="0">
                <a:effectLst/>
                <a:latin typeface="Times New Roman"/>
                <a:ea typeface="Times New Roman"/>
              </a:rPr>
              <a:t>الاتجاه المتنامي الذي يصبح به العالم نسبياً كرة اجتماعية بلا حدود . أي أن الحدود الجغرافية لا يعتبر بها حيث يصبح العالم أكثر اتصالاً مما يجعل الحياة الاجتماعية متداخلة بين الأمم</a:t>
            </a:r>
            <a:r>
              <a:rPr lang="en-US" sz="2400" dirty="0" smtClean="0">
                <a:effectLst/>
                <a:latin typeface="Times New Roman"/>
                <a:ea typeface="Times New Roman"/>
              </a:rPr>
              <a:t>" . </a:t>
            </a:r>
            <a:br>
              <a:rPr lang="en-US" sz="2400" dirty="0" smtClean="0">
                <a:effectLst/>
                <a:latin typeface="Times New Roman"/>
                <a:ea typeface="Times New Roman"/>
              </a:rPr>
            </a:br>
            <a:r>
              <a:rPr lang="ar-SA" sz="2400" dirty="0" smtClean="0">
                <a:effectLst/>
                <a:latin typeface="Times New Roman"/>
                <a:ea typeface="Times New Roman"/>
              </a:rPr>
              <a:t>فهو يرى أن العولمة شكل جديد من أشكال النشاط ، فهي امتداد طبيعي لانسياب المعارف ويسر تداولها تم فيه الانتقال بشكل حاسم من الرأسمالية الصناعية إلى المفهوم ما بعد الصناعي للعلاقات الصناعية</a:t>
            </a:r>
            <a:r>
              <a:rPr lang="en-US" sz="2400" dirty="0" smtClean="0">
                <a:effectLst/>
                <a:latin typeface="Times New Roman"/>
                <a:ea typeface="Times New Roman"/>
              </a:rPr>
              <a:t> . </a:t>
            </a:r>
            <a:br>
              <a:rPr lang="en-US" sz="2400" dirty="0" smtClean="0">
                <a:effectLst/>
                <a:latin typeface="Times New Roman"/>
                <a:ea typeface="Times New Roman"/>
              </a:rPr>
            </a:br>
            <a:r>
              <a:rPr lang="ar-SA" sz="2400" dirty="0" smtClean="0">
                <a:effectLst/>
                <a:latin typeface="Times New Roman"/>
                <a:ea typeface="Times New Roman"/>
              </a:rPr>
              <a:t>وهناك من يعرفها بأنها:" زيادة درجة الارتباط المتبادل بين المجتمعات الإنسانية من خلال عمليات انتقال السلع ورؤوس الأموال وتقنيات الإنتاج والأشخاص والمعلومات".وعرفها إسماعيل صبري تعريفاً شاملاً فقال :" هي التداخل الواضح لأمور الاقتصاد والسياسة والثقافة والسلوك دون اعتداد يذكر بالحدود السياسية للدول ذات السيادة أو انتماء إلى وطن محدد أو لدولة معينة ودون الحاجة إلى إجراءات حكومية .[12</a:t>
            </a:r>
            <a:r>
              <a:rPr lang="en-US" sz="2400" dirty="0" smtClean="0">
                <a:effectLst/>
                <a:latin typeface="Times New Roman"/>
                <a:ea typeface="Times New Roman"/>
              </a:rPr>
              <a:t>]" </a:t>
            </a:r>
            <a:br>
              <a:rPr lang="en-US" sz="2400" dirty="0" smtClean="0">
                <a:effectLst/>
                <a:latin typeface="Times New Roman"/>
                <a:ea typeface="Times New Roman"/>
              </a:rPr>
            </a:br>
            <a:r>
              <a:rPr lang="ar-SA" sz="2400" dirty="0" smtClean="0">
                <a:effectLst/>
                <a:latin typeface="Times New Roman"/>
                <a:ea typeface="Times New Roman"/>
              </a:rPr>
              <a:t>وبعد قراءة هذه التعريفات ، يمكن أن يقال في تعريف العولمة : أنها صياغة إيديولوجية للحضارة الغربية من فكر وثقافة واقتصاد وسياسة للسيطرة على العالم أجمع باستخدام الوسائل الإعلامية ، والشركات الرأسمالية الكبرى لتطبيق هذه الحضارة وتعميمها على العالم</a:t>
            </a:r>
            <a:r>
              <a:rPr lang="en-US" sz="2400" dirty="0" smtClean="0">
                <a:effectLst/>
                <a:latin typeface="Times New Roman"/>
                <a:ea typeface="Times New Roman"/>
              </a:rPr>
              <a:t>. </a:t>
            </a:r>
            <a:br>
              <a:rPr lang="en-US" sz="2400" dirty="0" smtClean="0">
                <a:effectLst/>
                <a:latin typeface="Times New Roman"/>
                <a:ea typeface="Times New Roman"/>
              </a:rPr>
            </a:br>
            <a:endParaRPr lang="en-US" sz="2400" dirty="0" smtClean="0">
              <a:effectLst/>
              <a:latin typeface="Times New Roman"/>
              <a:ea typeface="Times New Roman"/>
            </a:endParaRPr>
          </a:p>
          <a:p>
            <a:pPr marL="0" indent="0">
              <a:buNone/>
            </a:pPr>
            <a:r>
              <a:rPr lang="ar-SA" sz="2400" dirty="0" smtClean="0">
                <a:solidFill>
                  <a:srgbClr val="000000"/>
                </a:solidFill>
                <a:effectLst/>
                <a:latin typeface="Times New Roman"/>
                <a:ea typeface="Times New Roman"/>
              </a:rPr>
              <a:t> </a:t>
            </a:r>
            <a:endParaRPr lang="en-US" sz="2400" dirty="0" smtClean="0">
              <a:effectLst/>
              <a:latin typeface="Times New Roman"/>
              <a:ea typeface="Times New Roman"/>
            </a:endParaRPr>
          </a:p>
          <a:p>
            <a:pPr marL="0" indent="0">
              <a:buNone/>
            </a:pPr>
            <a:r>
              <a:rPr lang="ar-SA" sz="2400" dirty="0" smtClean="0">
                <a:solidFill>
                  <a:srgbClr val="000000"/>
                </a:solidFill>
                <a:effectLst/>
                <a:latin typeface="Times New Roman"/>
                <a:ea typeface="Times New Roman"/>
              </a:rPr>
              <a:t> </a:t>
            </a:r>
            <a:endParaRPr lang="en-US" sz="2400" dirty="0" smtClean="0">
              <a:effectLst/>
              <a:latin typeface="Times New Roman"/>
              <a:ea typeface="Times New Roman"/>
            </a:endParaRPr>
          </a:p>
          <a:p>
            <a:pPr marL="0" indent="0">
              <a:buNone/>
            </a:pPr>
            <a:endParaRPr lang="ar-IQ" sz="2400" dirty="0"/>
          </a:p>
        </p:txBody>
      </p:sp>
    </p:spTree>
    <p:extLst>
      <p:ext uri="{BB962C8B-B14F-4D97-AF65-F5344CB8AC3E}">
        <p14:creationId xmlns:p14="http://schemas.microsoft.com/office/powerpoint/2010/main" val="4144960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ar-SA" sz="2000" dirty="0" smtClean="0">
                <a:solidFill>
                  <a:srgbClr val="FF0000"/>
                </a:solidFill>
                <a:effectLst/>
                <a:ea typeface="Times New Roman"/>
                <a:cs typeface="Times New Roman"/>
              </a:rPr>
              <a:t>الفرق بين العولمة والعالمية</a:t>
            </a:r>
            <a:r>
              <a:rPr lang="en-US" sz="2000" dirty="0" smtClean="0">
                <a:solidFill>
                  <a:srgbClr val="FF0000"/>
                </a:solidFill>
                <a:effectLst/>
                <a:latin typeface="Times New Roman"/>
                <a:ea typeface="Times New Roman"/>
              </a:rPr>
              <a:t> :</a:t>
            </a:r>
            <a:r>
              <a:rPr lang="en-US" sz="2000" dirty="0" smtClean="0">
                <a:effectLst/>
                <a:latin typeface="Times New Roman"/>
                <a:ea typeface="Times New Roman"/>
              </a:rPr>
              <a:t> </a:t>
            </a:r>
            <a:r>
              <a:rPr lang="en-US" sz="2000" dirty="0" smtClean="0">
                <a:solidFill>
                  <a:srgbClr val="000000"/>
                </a:solidFill>
                <a:effectLst/>
                <a:latin typeface="Times New Roman"/>
                <a:ea typeface="Times New Roman"/>
              </a:rPr>
              <a:t/>
            </a:r>
            <a:br>
              <a:rPr lang="en-US" sz="2000" dirty="0" smtClean="0">
                <a:solidFill>
                  <a:srgbClr val="000000"/>
                </a:solidFill>
                <a:effectLst/>
                <a:latin typeface="Times New Roman"/>
                <a:ea typeface="Times New Roman"/>
              </a:rPr>
            </a:br>
            <a:r>
              <a:rPr lang="en-US" sz="2000" dirty="0" smtClean="0">
                <a:solidFill>
                  <a:srgbClr val="000000"/>
                </a:solidFill>
                <a:effectLst/>
                <a:latin typeface="Times New Roman"/>
                <a:ea typeface="Times New Roman"/>
              </a:rPr>
              <a:t/>
            </a:r>
            <a:br>
              <a:rPr lang="en-US" sz="2000" dirty="0" smtClean="0">
                <a:solidFill>
                  <a:srgbClr val="000000"/>
                </a:solidFill>
                <a:effectLst/>
                <a:latin typeface="Times New Roman"/>
                <a:ea typeface="Times New Roman"/>
              </a:rPr>
            </a:br>
            <a:r>
              <a:rPr lang="ar-SA" sz="2000" dirty="0" smtClean="0">
                <a:effectLst/>
                <a:latin typeface="Times New Roman"/>
                <a:ea typeface="Times New Roman"/>
              </a:rPr>
              <a:t>إن التقابل بين العالمية والعولمة وإيجاد الفرق بينهما فيه نوع من الصعوبة وخصوصاً أن كلمة العولمة مأخوذة أصلاً من العالم ولهذا نجد بعض المفكرين يذهبون إلى أن العولمة والعالمية تعني معنى واحدا وليس بينهما فرق . ولكن الحقيقة أن هذين المصطلحين يختلفان في المعنى فهما مقابلة بين الشر والخير</a:t>
            </a:r>
            <a:r>
              <a:rPr lang="en-US" sz="2000" dirty="0" smtClean="0">
                <a:effectLst/>
                <a:latin typeface="Times New Roman"/>
                <a:ea typeface="Times New Roman"/>
              </a:rPr>
              <a:t> . </a:t>
            </a:r>
            <a:br>
              <a:rPr lang="en-US" sz="2000" dirty="0" smtClean="0">
                <a:effectLst/>
                <a:latin typeface="Times New Roman"/>
                <a:ea typeface="Times New Roman"/>
              </a:rPr>
            </a:br>
            <a:r>
              <a:rPr lang="ar-SA" sz="2000" dirty="0" smtClean="0">
                <a:effectLst/>
                <a:latin typeface="Times New Roman"/>
                <a:ea typeface="Times New Roman"/>
              </a:rPr>
              <a:t>العالمية : انفتاح على العالم ، واحتكاك بالثقافات العالمية مع الاحتفاظ بخصوصية الأمة وفكرها وثقافتها وقيمها ومبادئها . فالعالمية إثراء للفكر وتبادل للمعرفة مع الاعتراف المتبادل بالآخر دون فقدان الهوية الذاتية . وخاصية العالمية هي من خصائص الدين الإسلامي ، فهو دين يخاطب جميع البشر ، دين عالمي يصلح في كل زمان ومكان ، فهو لا يعرف الإقليمية أو القومية أو الجنس جاء لجميع الفئات والطبقات ، فلا تحده الحدود . ولهذا تجد الخطاب القرآني موجه للناس جميعا وليس لفئة خاصة فكم آية في القرآن تقول " يا أيها الناس</a:t>
            </a:r>
            <a:r>
              <a:rPr lang="en-US" sz="2000" dirty="0" smtClean="0">
                <a:effectLst/>
                <a:latin typeface="Times New Roman"/>
                <a:ea typeface="Times New Roman"/>
              </a:rPr>
              <a:t>" </a:t>
            </a:r>
            <a:r>
              <a:rPr lang="ar-SA" sz="2000" dirty="0" smtClean="0">
                <a:effectLst/>
                <a:latin typeface="Times New Roman"/>
                <a:ea typeface="Times New Roman"/>
              </a:rPr>
              <a:t>فمن ذلك قوله تعالى :" يا أيها الناس إنا خلقناكم من ذكر وأنثى " وقوله تعالى :"يا أيها الناس إني رسول الله إليكم جميعا " وقوله تعالى :" يا أيها الناس اتقوا ربكم الذي خلقكم من نفس واحدة " إلى غير ذلك من الآيات التي ورد فيها لفظة الناس وقد تجاوزت المأتيين آية ؛ بل إن الأنبياء السابقين عليهم صلوات الله وسلامه تنسب أقومهم إليهم " قوم نوح " " قوم صالح " وهكذا إلى محمد صلى الله عليه وسلم فإنه لم يرد الخطاب القرآني بنسبة قومه إليه صلى الله عليه وسلم وهذا يدل على عالمية رسالته صلى الله عليه وسلم فهو عالمي بطبعه، " وَمَا أَرْسَلْنَاكَ إِلَّا رَحْمَةً لِلْعَالَمِينَ</a:t>
            </a:r>
            <a:r>
              <a:rPr lang="en-US" sz="2000" dirty="0" smtClean="0">
                <a:effectLst/>
                <a:latin typeface="Times New Roman"/>
                <a:ea typeface="Times New Roman"/>
              </a:rPr>
              <a:t>" </a:t>
            </a:r>
            <a:br>
              <a:rPr lang="en-US" sz="2000" dirty="0" smtClean="0">
                <a:effectLst/>
                <a:latin typeface="Times New Roman"/>
                <a:ea typeface="Times New Roman"/>
              </a:rPr>
            </a:br>
            <a:endParaRPr lang="ar-IQ" sz="2000" dirty="0"/>
          </a:p>
        </p:txBody>
      </p:sp>
    </p:spTree>
    <p:extLst>
      <p:ext uri="{BB962C8B-B14F-4D97-AF65-F5344CB8AC3E}">
        <p14:creationId xmlns:p14="http://schemas.microsoft.com/office/powerpoint/2010/main" val="3321775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0000" lnSpcReduction="20000"/>
          </a:bodyPr>
          <a:lstStyle/>
          <a:p>
            <a:r>
              <a:rPr lang="ar-SA" dirty="0" smtClean="0">
                <a:effectLst/>
                <a:ea typeface="Times New Roman"/>
                <a:cs typeface="Times New Roman"/>
              </a:rPr>
              <a:t>ومن أسباب تخلفنا عن الركب الحضاري هو إقصاء الإسلام عن عالميته ، وعدم زجه في كثير من حقول الحياة بزعم المحافظة على قداسته وطهوريته، وهذا نوع من الصد والهجران للدين ، وعدم فهم لطبيعة هذا الدين والذي من طبيعته وكينونته التفاعل مع قضايا الناس والاندماج معهم في جميع شؤون الحياة ، وإيجاد الحلول لكل قضاياهم وهذا من كمال هذا الدين وإعجازه . فهو دين تفاعلي حضاري منذ نشأته . فمنذ فجر الرسالة النبوية نزل قوله تعالى :" ألم ، غلبت الروم في أدنى الأرض ، وهم من بعد غلبهم سيغلبون في بضع سنين " فيذكر الخطاب القرآني الكريم المتغيرات العالمية ، لإدراك أبعاد التوازنات بين القوتين العظميين في ذلك الزمان ، وذلك " أن المسلم يحمل رسالة عالمية ، ومن يحمل رسالة عالمية عليه أن يدرك الوقائع والأوضاع العالمية كلها وخاصة طبيعة وعلاقات القوى الكبرى المؤثرة في هذه الأوضاع.[13</a:t>
            </a:r>
            <a:r>
              <a:rPr lang="en-US" dirty="0" smtClean="0">
                <a:effectLst/>
                <a:latin typeface="Times New Roman"/>
                <a:ea typeface="Times New Roman"/>
              </a:rPr>
              <a:t>]" </a:t>
            </a:r>
            <a:br>
              <a:rPr lang="en-US" dirty="0" smtClean="0">
                <a:effectLst/>
                <a:latin typeface="Times New Roman"/>
                <a:ea typeface="Times New Roman"/>
              </a:rPr>
            </a:br>
            <a:r>
              <a:rPr lang="ar-SA" dirty="0" smtClean="0">
                <a:effectLst/>
                <a:latin typeface="Times New Roman"/>
                <a:ea typeface="Times New Roman"/>
              </a:rPr>
              <a:t>أما العولمة : فهي انسلاخ عن قيم ومبادئ وتقاليد وعادات الأمة وإلغاء شخصيتها وكيانها وذوبانها في الآخر. فالعولمة تنفذ من خلال رغبات الأفراد والجماعات بحيث تقضي على الخصوصيات تدريجياً من غير صراع إيديولوجي . فهي</a:t>
            </a:r>
            <a:r>
              <a:rPr lang="en-US" dirty="0" smtClean="0">
                <a:effectLst/>
                <a:latin typeface="Times New Roman"/>
                <a:ea typeface="Times New Roman"/>
              </a:rPr>
              <a:t> " </a:t>
            </a:r>
            <a:r>
              <a:rPr lang="ar-SA" dirty="0" smtClean="0">
                <a:effectLst/>
                <a:latin typeface="Times New Roman"/>
                <a:ea typeface="Times New Roman"/>
              </a:rPr>
              <a:t>تقوم على تكريس إيديولوجيا " الفردية المستسلمة" وهو اعتقاد المرء في أن حقيقة وجوده محصورة في فرديته ، وأن كل ما عداه أجنبي عنه لا يعنيه ، فتقوم بإلغاء كل ما هو جماعي ، ليبقى الإطار " العولمي" هو وحده الموجود . فهي تقوم بتكريس النزعة الأنانية وطمس الروح الجماعية ، وتعمل على تكريس الحياد وهو التحلل من كل التزام أو ارتباط بأية قضية ، وهي بهذا تقوم بوهم غياب الصراع الحضاري أي التطبيع والاستسلام لعملية الاستتباع الحضاري. وبالتالي يحدث فقدان الشعور بالانتماء لوطن أو أمة أو دولة ، مما يفقد الهوية الثقافية من كل محتوى ، فالعولمة عالم بدون دولة ، بدون أمة ، بدون وطن إنه عالم المؤسسات والشبكات العالمية .[14]" يقول عمرو عبد الكريم</a:t>
            </a:r>
            <a:r>
              <a:rPr lang="en-US" dirty="0" smtClean="0">
                <a:effectLst/>
                <a:latin typeface="Times New Roman"/>
                <a:ea typeface="Times New Roman"/>
              </a:rPr>
              <a:t> :" </a:t>
            </a:r>
            <a:r>
              <a:rPr lang="ar-SA" dirty="0" smtClean="0">
                <a:effectLst/>
                <a:latin typeface="Times New Roman"/>
                <a:ea typeface="Times New Roman"/>
              </a:rPr>
              <a:t>العولمة ليست مفهوماً مجرداً ؛ بل هو يتحول كلية إلى سياسات وإجراءات عملية ملموسة في كل المجالات السياسية والاقتصادية والإعلام ؛ بل وأخطر من ذلك كله هو أن العولمة أضحت عملية تطرح ـ في جوهرها ـ هيكلاً للقيم تتفاعل كثير من الاتجاهات والأوضاع على فرضه وتثبيته وقسر مختلف شعوب المعمورة على تبني تلك القيم وهيكلها ونظرتها للإنسان والكون والحياة [15</a:t>
            </a:r>
            <a:r>
              <a:rPr lang="en-US" dirty="0" smtClean="0">
                <a:effectLst/>
                <a:latin typeface="Times New Roman"/>
                <a:ea typeface="Times New Roman"/>
              </a:rPr>
              <a:t>]". </a:t>
            </a:r>
            <a:r>
              <a:rPr lang="en-US" sz="2800" dirty="0" smtClean="0">
                <a:solidFill>
                  <a:srgbClr val="FF0000"/>
                </a:solidFill>
                <a:effectLst/>
                <a:latin typeface="Times New Roman"/>
                <a:ea typeface="Times New Roman"/>
              </a:rPr>
              <a:t/>
            </a:r>
            <a:br>
              <a:rPr lang="en-US" sz="2800" dirty="0" smtClean="0">
                <a:solidFill>
                  <a:srgbClr val="FF0000"/>
                </a:solidFill>
                <a:effectLst/>
                <a:latin typeface="Times New Roman"/>
                <a:ea typeface="Times New Roman"/>
              </a:rPr>
            </a:br>
            <a:endParaRPr lang="en-US" sz="2400" dirty="0" smtClean="0">
              <a:effectLst/>
              <a:latin typeface="Times New Roman"/>
              <a:ea typeface="Times New Roman"/>
            </a:endParaRPr>
          </a:p>
          <a:p>
            <a:endParaRPr lang="ar-IQ" dirty="0"/>
          </a:p>
        </p:txBody>
      </p:sp>
    </p:spTree>
    <p:extLst>
      <p:ext uri="{BB962C8B-B14F-4D97-AF65-F5344CB8AC3E}">
        <p14:creationId xmlns:p14="http://schemas.microsoft.com/office/powerpoint/2010/main" val="41572180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0000" lnSpcReduction="20000"/>
          </a:bodyPr>
          <a:lstStyle/>
          <a:p>
            <a:pPr marL="0" indent="0">
              <a:buNone/>
            </a:pPr>
            <a:r>
              <a:rPr lang="ar-SA" dirty="0" smtClean="0">
                <a:solidFill>
                  <a:srgbClr val="FF0066"/>
                </a:solidFill>
                <a:effectLst/>
                <a:ea typeface="Times New Roman"/>
                <a:cs typeface="Times New Roman"/>
              </a:rPr>
              <a:t>نشأة العولمة</a:t>
            </a:r>
            <a:r>
              <a:rPr lang="en-US" dirty="0" smtClean="0">
                <a:solidFill>
                  <a:srgbClr val="FF0066"/>
                </a:solidFill>
                <a:effectLst/>
                <a:latin typeface="Times New Roman"/>
                <a:ea typeface="Times New Roman"/>
              </a:rPr>
              <a:t> :</a:t>
            </a:r>
            <a:r>
              <a:rPr lang="en-US" dirty="0" smtClean="0">
                <a:effectLst/>
                <a:latin typeface="Times New Roman"/>
                <a:ea typeface="Times New Roman"/>
              </a:rPr>
              <a:t> </a:t>
            </a:r>
            <a:r>
              <a:rPr lang="en-US" dirty="0" smtClean="0">
                <a:solidFill>
                  <a:srgbClr val="000000"/>
                </a:solidFill>
                <a:effectLst/>
                <a:latin typeface="Times New Roman"/>
                <a:ea typeface="Times New Roman"/>
              </a:rPr>
              <a:t/>
            </a:r>
            <a:br>
              <a:rPr lang="en-US" dirty="0" smtClean="0">
                <a:solidFill>
                  <a:srgbClr val="000000"/>
                </a:solidFill>
                <a:effectLst/>
                <a:latin typeface="Times New Roman"/>
                <a:ea typeface="Times New Roman"/>
              </a:rPr>
            </a:br>
            <a:r>
              <a:rPr lang="en-US" dirty="0" smtClean="0">
                <a:solidFill>
                  <a:srgbClr val="000000"/>
                </a:solidFill>
                <a:effectLst/>
                <a:latin typeface="Times New Roman"/>
                <a:ea typeface="Times New Roman"/>
              </a:rPr>
              <a:t/>
            </a:r>
            <a:br>
              <a:rPr lang="en-US" dirty="0" smtClean="0">
                <a:solidFill>
                  <a:srgbClr val="000000"/>
                </a:solidFill>
                <a:effectLst/>
                <a:latin typeface="Times New Roman"/>
                <a:ea typeface="Times New Roman"/>
              </a:rPr>
            </a:br>
            <a:r>
              <a:rPr lang="ar-SA" dirty="0" smtClean="0">
                <a:effectLst/>
                <a:latin typeface="Times New Roman"/>
                <a:ea typeface="Times New Roman"/>
              </a:rPr>
              <a:t>يذهب بعض الباحثين إلى أن العولمة ليست وليدة اليوم ليس لها علاقة بالماضي؛ بل هي عملية تاريخية قديمة مرت عبر الزمن بمراحل ترجع إلى بداية القرن الخامس عشر إلى زمن النهضة الأوروبية الحديثة حيث نشأت المجتمعات القومية .. فبدأت العولمة ببزوغ ظاهرة الدولة القومية عندما حلت الدولة محل الإقطاعية، مما زاد في توسيع نطاق السوق ليشمل الأمة بأسرها بعد أن كان محدوداً بحدود المقاطعة</a:t>
            </a:r>
            <a:r>
              <a:rPr lang="en-US" dirty="0" smtClean="0">
                <a:effectLst/>
                <a:latin typeface="Times New Roman"/>
                <a:ea typeface="Times New Roman"/>
              </a:rPr>
              <a:t> . </a:t>
            </a:r>
            <a:br>
              <a:rPr lang="en-US" dirty="0" smtClean="0">
                <a:effectLst/>
                <a:latin typeface="Times New Roman"/>
                <a:ea typeface="Times New Roman"/>
              </a:rPr>
            </a:br>
            <a:r>
              <a:rPr lang="ar-SA" dirty="0" smtClean="0">
                <a:effectLst/>
                <a:latin typeface="Times New Roman"/>
                <a:ea typeface="Times New Roman"/>
              </a:rPr>
              <a:t>وذهب بعض الباحثين إلى أن نشأة العولمة كان في النصف الثاني من القرن التاسع عشر، والنصف الأول من القرن العشرين ، إلا أنها في السنوات الأخيرة شهدت تنامياً سريعاً . يقول إسماعيل صبري :" نشأت ظاهرة الكوكبة (العولمة) وتنامت في النصف الثاني من القرن العشرين ، وهي حالياً في أوج الحركة فلا يكاد يمر يوم واحد دون أن نسمع أو نقرأ عن اندماج شركات كبرى ، أو انتزاع شركة السيطرة على شركة ثانية ..[16</a:t>
            </a:r>
            <a:r>
              <a:rPr lang="en-US" dirty="0" smtClean="0">
                <a:effectLst/>
                <a:latin typeface="Times New Roman"/>
                <a:ea typeface="Times New Roman"/>
              </a:rPr>
              <a:t>]." </a:t>
            </a:r>
            <a:br>
              <a:rPr lang="en-US" dirty="0" smtClean="0">
                <a:effectLst/>
                <a:latin typeface="Times New Roman"/>
                <a:ea typeface="Times New Roman"/>
              </a:rPr>
            </a:br>
            <a:r>
              <a:rPr lang="ar-SA" dirty="0" smtClean="0">
                <a:effectLst/>
                <a:latin typeface="Times New Roman"/>
                <a:ea typeface="Times New Roman"/>
              </a:rPr>
              <a:t>إن الدعوة إلى إقامة حكومة عالمية، ونظام مالي عالمي موحد والتخلص من السيادة القومية بدأت في الخطاب السياسي الغربي منذ فترة طويلة فهذا هتلر يقول في خطابه أمام الرايخ الثالث :" سوف تستخدم الاشتراكية الدولية ثورتها لإقامة نظام عالمي جديد" وفي كتابات الطبقة المستنيرة عام 1780:" من الضروري أن نقيم إمبراطورية عالمية تحكم العالم كله</a:t>
            </a:r>
            <a:r>
              <a:rPr lang="en-US" dirty="0" smtClean="0">
                <a:effectLst/>
                <a:latin typeface="Times New Roman"/>
                <a:ea typeface="Times New Roman"/>
              </a:rPr>
              <a:t> " </a:t>
            </a:r>
            <a:br>
              <a:rPr lang="en-US" dirty="0" smtClean="0">
                <a:effectLst/>
                <a:latin typeface="Times New Roman"/>
                <a:ea typeface="Times New Roman"/>
              </a:rPr>
            </a:br>
            <a:r>
              <a:rPr lang="ar-SA" dirty="0" smtClean="0">
                <a:effectLst/>
                <a:latin typeface="Times New Roman"/>
                <a:ea typeface="Times New Roman"/>
              </a:rPr>
              <a:t>وجاء في إعلان حقوق الإنسان الثاني عام 1973 :" إننا نأسف بشدة لتقسيم الجنس البشري على أسس قومية . لقد وصلنا إلى نقطة تحول في التاريخ البشري حيث يكون أحسن اختيار هو تجاوز حدود السياسة القومية ، والتحرك نحو بناء نظام عالمي مبني على أساس إقامة حكومة فيدرالية تتخطى الحدود القومية</a:t>
            </a:r>
            <a:r>
              <a:rPr lang="en-US" dirty="0" smtClean="0">
                <a:effectLst/>
                <a:latin typeface="Times New Roman"/>
                <a:ea typeface="Times New Roman"/>
              </a:rPr>
              <a:t> " </a:t>
            </a:r>
            <a:br>
              <a:rPr lang="en-US" dirty="0" smtClean="0">
                <a:effectLst/>
                <a:latin typeface="Times New Roman"/>
                <a:ea typeface="Times New Roman"/>
              </a:rPr>
            </a:br>
            <a:r>
              <a:rPr lang="ar-SA" dirty="0" smtClean="0">
                <a:effectLst/>
                <a:latin typeface="Times New Roman"/>
                <a:ea typeface="Times New Roman"/>
              </a:rPr>
              <a:t>وقال بنيامين كريم أحد قادة حركة العصر الجديد عام 1982 :" ما هي الخطة ؟ أنها تشمل إحلال حكومة عالمية جديدة ، وديانة جديدة</a:t>
            </a:r>
            <a:r>
              <a:rPr lang="en-US" dirty="0" smtClean="0">
                <a:effectLst/>
                <a:latin typeface="Times New Roman"/>
                <a:ea typeface="Times New Roman"/>
              </a:rPr>
              <a:t> ." </a:t>
            </a:r>
            <a:br>
              <a:rPr lang="en-US" dirty="0" smtClean="0">
                <a:effectLst/>
                <a:latin typeface="Times New Roman"/>
                <a:ea typeface="Times New Roman"/>
              </a:rPr>
            </a:br>
            <a:r>
              <a:rPr lang="en-US" dirty="0" smtClean="0">
                <a:effectLst/>
                <a:latin typeface="Times New Roman"/>
                <a:ea typeface="Times New Roman"/>
              </a:rPr>
              <a:t/>
            </a:r>
            <a:br>
              <a:rPr lang="en-US" dirty="0" smtClean="0">
                <a:effectLst/>
                <a:latin typeface="Times New Roman"/>
                <a:ea typeface="Times New Roman"/>
              </a:rPr>
            </a:br>
            <a:endParaRPr lang="ar-IQ" dirty="0"/>
          </a:p>
        </p:txBody>
      </p:sp>
    </p:spTree>
    <p:extLst>
      <p:ext uri="{BB962C8B-B14F-4D97-AF65-F5344CB8AC3E}">
        <p14:creationId xmlns:p14="http://schemas.microsoft.com/office/powerpoint/2010/main" val="3602485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62500" lnSpcReduction="20000"/>
          </a:bodyPr>
          <a:lstStyle/>
          <a:p>
            <a:pPr marL="0" indent="0">
              <a:buNone/>
            </a:pPr>
            <a:r>
              <a:rPr lang="ar-SA" dirty="0" smtClean="0">
                <a:effectLst/>
                <a:ea typeface="Times New Roman"/>
                <a:cs typeface="Times New Roman"/>
              </a:rPr>
              <a:t>وكانت ورئيسة الوزراء البريطانية السابقة مارجريت تاتشر قد اقترحت فكرة العولمة يرافقها في ذلك الرئيس الأمريكي السابق رولاند ريغن. ووجهة نظر تاتشر الاقتصادية ـ والتي عُرفت بالتاتشرية ـ انبثقت من الاستحواذ اليهودي للمال والعتاد … حيث أن فكرتها الاقتصادية والتي صاغها اليهودي جوزيف وهي تهدف بجعل الغني أغنى والفقير أفقر</a:t>
            </a:r>
            <a:r>
              <a:rPr lang="en-US" dirty="0" smtClean="0">
                <a:effectLst/>
                <a:latin typeface="Times New Roman"/>
                <a:ea typeface="Times New Roman"/>
              </a:rPr>
              <a:t>. </a:t>
            </a:r>
            <a:br>
              <a:rPr lang="en-US" dirty="0" smtClean="0">
                <a:effectLst/>
                <a:latin typeface="Times New Roman"/>
                <a:ea typeface="Times New Roman"/>
              </a:rPr>
            </a:br>
            <a:r>
              <a:rPr lang="ar-SA" dirty="0" smtClean="0">
                <a:effectLst/>
                <a:latin typeface="Times New Roman"/>
                <a:ea typeface="Times New Roman"/>
              </a:rPr>
              <a:t>ويذكر "بات روبرتسون[17] " إن النظام العالمي الجديد نظام ماسوني عالمي ، ويعلل على ما يقول : " بأن على وجهي الدولار مطبوع علامة الولايات المتحدة ، وهي عبارة عن النسر الأمريكي ممسكاً بغصن الزيتون رمز السلام بأحد مخالبه ، وفي المخلب الآخر يوجد 13 سهماً رمز الحرب . وعلى الوجه الآخر هرم غير كامل ، فوقه عين لها بريق المجد ، وتحت الهرم كلمات لاتينيه</a:t>
            </a:r>
            <a:r>
              <a:rPr lang="en-US" dirty="0" smtClean="0">
                <a:effectLst/>
                <a:latin typeface="Times New Roman"/>
                <a:ea typeface="Times New Roman"/>
              </a:rPr>
              <a:t> (Novus Order </a:t>
            </a:r>
            <a:r>
              <a:rPr lang="en-US" dirty="0" err="1" smtClean="0">
                <a:effectLst/>
                <a:latin typeface="Times New Roman"/>
                <a:ea typeface="Times New Roman"/>
              </a:rPr>
              <a:t>Seclorum</a:t>
            </a:r>
            <a:r>
              <a:rPr lang="en-US" dirty="0" smtClean="0">
                <a:effectLst/>
                <a:latin typeface="Times New Roman"/>
                <a:ea typeface="Times New Roman"/>
              </a:rPr>
              <a:t>) </a:t>
            </a:r>
            <a:r>
              <a:rPr lang="ar-SA" dirty="0" smtClean="0">
                <a:effectLst/>
                <a:latin typeface="Times New Roman"/>
                <a:ea typeface="Times New Roman"/>
              </a:rPr>
              <a:t>وهي شطرة من شعر فرجيل الشاعر الروماني القديم معناها " نظام جديد لكل العصور ". إن الذي صمم علامة الولايات المتحدة هذه هو تشارلز طومسون ، وهو عضو في النظام الماسوني وكان يعمل سكرتير للكونجرس . وهذا الهرم الناقص له معنى خاص بالنسبة للماسونيين ، وهو اليوم العلامة المميزة لأتباع حركة العصر الجديد ." وبعد تحليل ليس بطويل يصل المؤلف إلى وجود علاقة واضحة تربط بين النظام الماسوني والنظام العالمي الجديد</a:t>
            </a:r>
            <a:r>
              <a:rPr lang="en-US" dirty="0" smtClean="0">
                <a:effectLst/>
                <a:latin typeface="Times New Roman"/>
                <a:ea typeface="Times New Roman"/>
              </a:rPr>
              <a:t> . </a:t>
            </a:r>
            <a:br>
              <a:rPr lang="en-US" dirty="0" smtClean="0">
                <a:effectLst/>
                <a:latin typeface="Times New Roman"/>
                <a:ea typeface="Times New Roman"/>
              </a:rPr>
            </a:br>
            <a:r>
              <a:rPr lang="ar-SA" dirty="0" smtClean="0">
                <a:effectLst/>
                <a:latin typeface="Times New Roman"/>
                <a:ea typeface="Times New Roman"/>
              </a:rPr>
              <a:t>وقد جاء في مجلة المجتمع بحثاً عن منظمة "بلدربرج" والذي أسسها رجل الأعمال السويدي " جوزيف هـ. ريتنجر" ـ والذي سعى إلى تحقيق الوحدة الأوروبية ، وتكوين المجتمع الأطلسي ـ وهي منظمة سرية تختار أعضاءها بدقة متناهية من رجال السياسة والمال ، وتعقد اجتماعاتها في داخل ستار حديدي من السرية ، وفي حراسة المخابرات المركزية الأمريكية وبعض الدول الأوروبية ، ولا تسمح لأي عضو بالبوح بكلمة واحدة عن مناقشاتها ، ولا يحق للأعضاء الاعتراض أو تقديم أي اقتراح حول مواضيع الجلسات ، ويمول هذه المنظمة مؤسسة روكفلور اليهودية وبنك الملياردير اليهودي روتشيلد ، ومعظم الشخصيات في هذه المنظمة هم من الماسونيين الكبار ، وكثير من رؤساء الولايات المتحدة نجحوا في الانتخابات بعد عضويتهم في هذه المنظمة مثل</a:t>
            </a:r>
            <a:r>
              <a:rPr lang="en-US" dirty="0" smtClean="0">
                <a:effectLst/>
                <a:latin typeface="Times New Roman"/>
                <a:ea typeface="Times New Roman"/>
              </a:rPr>
              <a:t> : </a:t>
            </a:r>
            <a:r>
              <a:rPr lang="ar-SA" dirty="0" smtClean="0">
                <a:effectLst/>
                <a:latin typeface="Times New Roman"/>
                <a:ea typeface="Times New Roman"/>
              </a:rPr>
              <a:t>ريجان ، وكارتر ، وبوش ، وكلينتون ، وبعد اشتراك تاتشر في المنظمة بسنتين أصبحت رئيسة وزراء إنجلترا ، وكذلك بيلر أصبح رئيساً للوزراء بعد مضي أربع سنوات من اشتراكه في المنظمة ، وهي تسعى للسيطرة على العالم وإدارته وفق رؤيتها ، فقرارتها تؤثر على التجارة الدولية وعلى كثير من الحكومات [18</a:t>
            </a:r>
            <a:r>
              <a:rPr lang="en-US" dirty="0" smtClean="0">
                <a:effectLst/>
                <a:latin typeface="Times New Roman"/>
                <a:ea typeface="Times New Roman"/>
              </a:rPr>
              <a:t>]. </a:t>
            </a:r>
            <a:br>
              <a:rPr lang="en-US" dirty="0" smtClean="0">
                <a:effectLst/>
                <a:latin typeface="Times New Roman"/>
                <a:ea typeface="Times New Roman"/>
              </a:rPr>
            </a:br>
            <a:r>
              <a:rPr lang="ar-SA" dirty="0" smtClean="0">
                <a:effectLst/>
                <a:latin typeface="Times New Roman"/>
                <a:ea typeface="Times New Roman"/>
              </a:rPr>
              <a:t>فالعولمة نشأت مع العصر الحديث وتكونت بما أحدثه العلم من تطور في مجال الاتصالات وخصوصاً بعد بروز الإنترنت والتي أتاحت مجال واسع في التبادل المعرفي والمالي ، وارتباط نشأة الدولة القومية بالعولمة في العصر الحاضر فيه بعد عن مفهوم العولمة والذي يدعو أساساً إلى نهاية سيادة الدولة والقضاء على الحدود الجغرافية ، وتعميم مفهوم النظام الرأسمالي واعتماد الديموقراطية كنظام </a:t>
            </a:r>
            <a:endParaRPr lang="ar-IQ" dirty="0"/>
          </a:p>
        </p:txBody>
      </p:sp>
    </p:spTree>
    <p:extLst>
      <p:ext uri="{BB962C8B-B14F-4D97-AF65-F5344CB8AC3E}">
        <p14:creationId xmlns:p14="http://schemas.microsoft.com/office/powerpoint/2010/main" val="40637523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476</Words>
  <Application>Microsoft Office PowerPoint</Application>
  <PresentationFormat>On-screen Show (4:3)</PresentationFormat>
  <Paragraphs>20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مفهوم العولمة ونشأتها</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مفهوم العولمة ونشأتها</dc:title>
  <dc:creator>Ruaa</dc:creator>
  <cp:lastModifiedBy>Ruaa</cp:lastModifiedBy>
  <cp:revision>2</cp:revision>
  <dcterms:created xsi:type="dcterms:W3CDTF">2019-12-10T17:00:32Z</dcterms:created>
  <dcterms:modified xsi:type="dcterms:W3CDTF">2019-12-10T17:17:02Z</dcterms:modified>
</cp:coreProperties>
</file>