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428EEE08-CD11-4BCC-88F1-30B9B8DA1F94}"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28EEE08-CD11-4BCC-88F1-30B9B8DA1F94}"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428EEE08-CD11-4BCC-88F1-30B9B8DA1F94}"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28EEE08-CD11-4BCC-88F1-30B9B8DA1F9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5B841FB-AA5D-46F0-A32A-444E66CAA132}" type="datetimeFigureOut">
              <a:rPr lang="ar-IQ" smtClean="0"/>
              <a:t>13/04/1441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28EEE08-CD11-4BCC-88F1-30B9B8DA1F94}"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5B841FB-AA5D-46F0-A32A-444E66CAA132}" type="datetimeFigureOut">
              <a:rPr lang="ar-IQ" smtClean="0"/>
              <a:t>13/04/1441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28EEE08-CD11-4BCC-88F1-30B9B8DA1F94}"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wmf"/><Relationship Id="rId5" Type="http://schemas.openxmlformats.org/officeDocument/2006/relationships/image" Target="../media/image5.e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6016" y="1196753"/>
            <a:ext cx="4246240" cy="864096"/>
          </a:xfrm>
        </p:spPr>
        <p:txBody>
          <a:bodyPr>
            <a:normAutofit fontScale="90000"/>
          </a:bodyPr>
          <a:lstStyle/>
          <a:p>
            <a:r>
              <a:rPr lang="ar-SA" b="1" dirty="0" smtClean="0">
                <a:solidFill>
                  <a:srgbClr val="FF0000"/>
                </a:solidFill>
                <a:effectLst/>
                <a:latin typeface="Times New Roman"/>
                <a:cs typeface="AF_Diwani"/>
              </a:rPr>
              <a:t> </a:t>
            </a:r>
            <a:r>
              <a:rPr lang="ar-SA" sz="7200" dirty="0" smtClean="0">
                <a:solidFill>
                  <a:srgbClr val="FF0000"/>
                </a:solidFill>
                <a:effectLst/>
                <a:latin typeface="Times New Roman"/>
                <a:cs typeface="AF_Diwani"/>
              </a:rPr>
              <a:t>البطالة والتضخم</a:t>
            </a:r>
            <a:endParaRPr lang="ar-IQ" sz="7200" dirty="0">
              <a:solidFill>
                <a:srgbClr val="FF0000"/>
              </a:solidFill>
            </a:endParaRPr>
          </a:p>
        </p:txBody>
      </p:sp>
      <p:sp>
        <p:nvSpPr>
          <p:cNvPr id="3" name="Subtitle 2"/>
          <p:cNvSpPr>
            <a:spLocks noGrp="1"/>
          </p:cNvSpPr>
          <p:nvPr>
            <p:ph type="subTitle" idx="1"/>
          </p:nvPr>
        </p:nvSpPr>
        <p:spPr>
          <a:xfrm>
            <a:off x="1043608" y="5229200"/>
            <a:ext cx="4680520" cy="766936"/>
          </a:xfrm>
        </p:spPr>
        <p:txBody>
          <a:bodyPr>
            <a:normAutofit fontScale="85000" lnSpcReduction="10000"/>
          </a:bodyPr>
          <a:lstStyle/>
          <a:p>
            <a:pPr algn="l">
              <a:spcBef>
                <a:spcPct val="0"/>
              </a:spcBef>
            </a:pPr>
            <a:r>
              <a:rPr lang="ar-IQ" sz="6000" dirty="0">
                <a:solidFill>
                  <a:srgbClr val="FF0000"/>
                </a:solidFill>
                <a:latin typeface="Times New Roman"/>
                <a:ea typeface="+mj-ea"/>
                <a:cs typeface="AF_Diwani"/>
              </a:rPr>
              <a:t>م.د. مها عبد الستار السامرائي</a:t>
            </a:r>
          </a:p>
        </p:txBody>
      </p:sp>
      <p:pic>
        <p:nvPicPr>
          <p:cNvPr id="1026" name="Picture 2" descr="images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7836"/>
            <a:ext cx="2783632" cy="266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3388" y="4077072"/>
            <a:ext cx="1809750"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3573016"/>
            <a:ext cx="15811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7240" y="2924944"/>
            <a:ext cx="1035050" cy="16256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51388" y="2712132"/>
            <a:ext cx="257175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7"/>
          <p:cNvSpPr>
            <a:spLocks noChangeArrowheads="1"/>
          </p:cNvSpPr>
          <p:nvPr/>
        </p:nvSpPr>
        <p:spPr bwMode="auto">
          <a:xfrm rot="10800000">
            <a:off x="3847024" y="2334307"/>
            <a:ext cx="3290887" cy="3778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0">
            <a:gsLst>
              <a:gs pos="0">
                <a:srgbClr val="99CCFF"/>
              </a:gs>
              <a:gs pos="50000">
                <a:srgbClr val="99CCFF">
                  <a:gamma/>
                  <a:shade val="46275"/>
                  <a:invGamma/>
                </a:srgbClr>
              </a:gs>
              <a:gs pos="100000">
                <a:srgbClr val="99CCFF"/>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ar-IQ"/>
          </a:p>
        </p:txBody>
      </p:sp>
    </p:spTree>
    <p:extLst>
      <p:ext uri="{BB962C8B-B14F-4D97-AF65-F5344CB8AC3E}">
        <p14:creationId xmlns:p14="http://schemas.microsoft.com/office/powerpoint/2010/main" val="416101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ctr">
              <a:buNone/>
              <a:tabLst>
                <a:tab pos="130810" algn="l"/>
              </a:tabLst>
            </a:pPr>
            <a:endParaRPr lang="ar-IQ" sz="1600" b="1" dirty="0" smtClean="0">
              <a:effectLst/>
              <a:latin typeface="Times New Roman"/>
              <a:ea typeface="Times New Roman"/>
              <a:cs typeface="Simplified Arabic"/>
            </a:endParaRPr>
          </a:p>
          <a:p>
            <a:pPr marL="0" indent="0" algn="ctr">
              <a:buNone/>
              <a:tabLst>
                <a:tab pos="130810" algn="l"/>
              </a:tabLst>
            </a:pPr>
            <a:r>
              <a:rPr lang="ar-SA" sz="2400" b="1" dirty="0" smtClean="0">
                <a:effectLst/>
                <a:latin typeface="Times New Roman"/>
                <a:ea typeface="Times New Roman"/>
                <a:cs typeface="Simplified Arabic"/>
              </a:rPr>
              <a:t>البطال</a:t>
            </a:r>
            <a:r>
              <a:rPr lang="ar-IQ" sz="2400" b="1" dirty="0" smtClean="0">
                <a:effectLst/>
                <a:latin typeface="Times New Roman"/>
                <a:ea typeface="Times New Roman"/>
                <a:cs typeface="Simplified Arabic"/>
              </a:rPr>
              <a:t>ـــ</a:t>
            </a:r>
            <a:r>
              <a:rPr lang="ar-SA" sz="2400" b="1" dirty="0" smtClean="0">
                <a:effectLst/>
                <a:latin typeface="Times New Roman"/>
                <a:ea typeface="Times New Roman"/>
                <a:cs typeface="Simplified Arabic"/>
              </a:rPr>
              <a:t>ــة</a:t>
            </a:r>
            <a:endParaRPr lang="en-US" sz="2400" b="1" dirty="0" smtClean="0">
              <a:effectLst/>
              <a:latin typeface="Times New Roman"/>
              <a:ea typeface="Times New Roman"/>
            </a:endParaRPr>
          </a:p>
          <a:p>
            <a:pPr marL="0" indent="0">
              <a:lnSpc>
                <a:spcPct val="50000"/>
              </a:lnSpc>
              <a:buNone/>
              <a:tabLst>
                <a:tab pos="130810" algn="l"/>
              </a:tabLst>
            </a:pPr>
            <a:r>
              <a:rPr lang="ar-SA" sz="1600" b="1" u="none" strike="noStrike" dirty="0" smtClean="0">
                <a:effectLst/>
                <a:latin typeface="Times New Roman"/>
                <a:ea typeface="Times New Roman"/>
                <a:cs typeface="Simplified Arabic"/>
              </a:rPr>
              <a:t> </a:t>
            </a:r>
            <a:endParaRPr lang="en-US" sz="1600" dirty="0" smtClean="0">
              <a:effectLst/>
              <a:latin typeface="Times New Roman"/>
              <a:ea typeface="Times New Roman"/>
            </a:endParaRPr>
          </a:p>
          <a:p>
            <a:pPr marL="0" indent="0">
              <a:buNone/>
              <a:tabLst>
                <a:tab pos="130810" algn="l"/>
              </a:tabLst>
            </a:pPr>
            <a:r>
              <a:rPr lang="ar-SA" sz="1600" b="1" u="none" strike="noStrike" dirty="0" smtClean="0">
                <a:effectLst/>
                <a:latin typeface="Times New Roman"/>
                <a:ea typeface="Times New Roman"/>
                <a:cs typeface="Simplified Arabic"/>
              </a:rPr>
              <a:t> </a:t>
            </a:r>
            <a:r>
              <a:rPr lang="ar-SA" sz="1600" dirty="0" smtClean="0">
                <a:effectLst/>
                <a:latin typeface="Times New Roman"/>
                <a:ea typeface="Times New Roman"/>
                <a:cs typeface="Simplified Arabic"/>
              </a:rPr>
              <a:t> </a:t>
            </a:r>
            <a:endParaRPr lang="en-US" sz="1600" dirty="0" smtClean="0">
              <a:effectLst/>
              <a:latin typeface="Times New Roman"/>
              <a:ea typeface="Times New Roman"/>
            </a:endParaRPr>
          </a:p>
          <a:p>
            <a:pPr marL="0" indent="0">
              <a:buNone/>
            </a:pPr>
            <a:r>
              <a:rPr lang="en-US" sz="1600" dirty="0" smtClean="0">
                <a:effectLst/>
              </a:rPr>
              <a:t/>
            </a:r>
            <a:br>
              <a:rPr lang="en-US" sz="1600" dirty="0" smtClean="0">
                <a:effectLst/>
              </a:rPr>
            </a:br>
            <a:endParaRPr lang="en-US" sz="1600" dirty="0" smtClean="0">
              <a:effectLst/>
            </a:endParaRPr>
          </a:p>
          <a:p>
            <a:pPr marL="0" indent="0">
              <a:buNone/>
            </a:pPr>
            <a:endParaRPr lang="en-US" sz="1600" b="1" dirty="0">
              <a:latin typeface="Times New Roman"/>
              <a:ea typeface="Times New Roman"/>
              <a:cs typeface="Simplified Arabic"/>
            </a:endParaRPr>
          </a:p>
          <a:p>
            <a:pPr marL="0" indent="0">
              <a:buNone/>
            </a:pPr>
            <a:endParaRPr lang="en-US" sz="1600" b="1" dirty="0" smtClean="0">
              <a:effectLst/>
              <a:latin typeface="Times New Roman"/>
              <a:ea typeface="Times New Roman"/>
              <a:cs typeface="Simplified Arabic"/>
            </a:endParaRPr>
          </a:p>
          <a:p>
            <a:pPr marL="0" indent="0">
              <a:buNone/>
            </a:pPr>
            <a:endParaRPr lang="en-US" sz="1600" b="1" dirty="0">
              <a:latin typeface="Times New Roman"/>
              <a:ea typeface="Times New Roman"/>
              <a:cs typeface="Simplified Arabic"/>
            </a:endParaRPr>
          </a:p>
          <a:p>
            <a:pPr marL="0" indent="0">
              <a:buNone/>
            </a:pPr>
            <a:endParaRPr lang="en-US" sz="1600" b="1" dirty="0" smtClean="0">
              <a:effectLst/>
              <a:latin typeface="Times New Roman"/>
              <a:ea typeface="Times New Roman"/>
              <a:cs typeface="Simplified Arabic"/>
            </a:endParaRPr>
          </a:p>
          <a:p>
            <a:pPr marL="0" indent="0">
              <a:buNone/>
            </a:pPr>
            <a:endParaRPr lang="en-US" sz="1600" b="1" dirty="0">
              <a:latin typeface="Times New Roman"/>
              <a:ea typeface="Times New Roman"/>
              <a:cs typeface="Simplified Arabic"/>
            </a:endParaRPr>
          </a:p>
          <a:p>
            <a:pPr marL="0" indent="0">
              <a:buNone/>
            </a:pPr>
            <a:endParaRPr lang="en-US" sz="1600" b="1" dirty="0">
              <a:latin typeface="Times New Roman"/>
              <a:ea typeface="Times New Roman"/>
              <a:cs typeface="Arabic Transparent"/>
            </a:endParaRPr>
          </a:p>
          <a:p>
            <a:pPr marL="0" indent="0" algn="justLow">
              <a:buNone/>
            </a:pPr>
            <a:endParaRPr lang="en-US" sz="1600" b="1" dirty="0" smtClean="0">
              <a:effectLst/>
              <a:latin typeface="Times New Roman"/>
              <a:ea typeface="Times New Roman"/>
              <a:cs typeface="Arabic Transparent"/>
            </a:endParaRPr>
          </a:p>
          <a:p>
            <a:pPr marL="0" indent="0" algn="justLow">
              <a:buNone/>
            </a:pPr>
            <a:r>
              <a:rPr lang="ar-IQ" sz="1600" b="1" dirty="0" smtClean="0">
                <a:latin typeface="Times New Roman"/>
                <a:ea typeface="Times New Roman"/>
                <a:cs typeface="Arabic Transparent"/>
              </a:rPr>
              <a:t>ال</a:t>
            </a:r>
            <a:r>
              <a:rPr lang="ar-SA" sz="1600" b="1" dirty="0" smtClean="0">
                <a:effectLst/>
                <a:latin typeface="Times New Roman"/>
                <a:ea typeface="Times New Roman"/>
                <a:cs typeface="Arabic Transparent"/>
              </a:rPr>
              <a:t>بطالة :</a:t>
            </a:r>
            <a:r>
              <a:rPr lang="ar-SA" sz="1600" dirty="0" smtClean="0">
                <a:effectLst/>
                <a:latin typeface="Times New Roman"/>
                <a:ea typeface="Times New Roman"/>
                <a:cs typeface="Arabic Transparent"/>
              </a:rPr>
              <a:t> تعرف البطالة بأنها ظاهرة اختلال في التوازن في سوق العمل، بحيث لا يتمكن جزء من قوة العمل في المجتمع من الحصول على عمل منتج، رغم وقادر على القيام بالعمل. وتعرف بأنها "تعطل العامل مع وجود الرغبة لديه في العمل عند مستوى الأجر السائد في السوق"أو هي عبارة عن "مجموعة الأفراد الذين لا يعملون و لديهم الرغبة في العمل عند مستوى الأجر السائد في السوق". هذا ويعبر عن مقدار البطالة بالفرق بين مستوى التوظف الكامل و مستوى التوظف الفعلي، أو بعبارة أخرى الزيادة في المعروض من العمل عن المطلوب منه. ويعبر عن البطالة كنسبة مئوية من القوى العاملة بمعدل البطالة والذي يعد احد المقاييس الرئيسية لأداء اقتصاد ما، والذي تركز معظم دول العالم على إبقائه منخفضاً. </a:t>
            </a:r>
            <a:endParaRPr lang="en-US" sz="1600" dirty="0" smtClean="0">
              <a:effectLst/>
              <a:latin typeface="Times New Roman"/>
              <a:ea typeface="Times New Roman"/>
            </a:endParaRPr>
          </a:p>
          <a:p>
            <a:pPr marL="0" indent="0" algn="justLow">
              <a:lnSpc>
                <a:spcPct val="50000"/>
              </a:lnSpc>
              <a:buNone/>
            </a:pPr>
            <a:r>
              <a:rPr lang="ar-SA" sz="1600" dirty="0" smtClean="0">
                <a:effectLst/>
                <a:latin typeface="Times New Roman"/>
                <a:ea typeface="Times New Roman"/>
                <a:cs typeface="Arabic Transparent"/>
              </a:rPr>
              <a:t> </a:t>
            </a:r>
            <a:endParaRPr lang="en-US" sz="1600" dirty="0" smtClean="0">
              <a:effectLst/>
              <a:latin typeface="Times New Roman"/>
              <a:ea typeface="Times New Roman"/>
            </a:endParaRPr>
          </a:p>
          <a:p>
            <a:pPr marL="0" indent="0" algn="justLow">
              <a:lnSpc>
                <a:spcPts val="1200"/>
              </a:lnSpc>
              <a:buNone/>
            </a:pPr>
            <a:r>
              <a:rPr lang="ar-SA" sz="1600" b="0" kern="0" dirty="0" smtClean="0">
                <a:effectLst/>
                <a:latin typeface="Tahoma"/>
                <a:cs typeface="Arabic Transparent"/>
              </a:rPr>
              <a:t>                   عدد العاطلين</a:t>
            </a:r>
            <a:endParaRPr lang="en-US" sz="1600" b="1" kern="0" dirty="0" smtClean="0">
              <a:effectLst/>
              <a:latin typeface="Tahoma"/>
              <a:cs typeface="Traditional Arabic"/>
            </a:endParaRPr>
          </a:p>
          <a:p>
            <a:pPr marL="0" indent="0" algn="justLow">
              <a:lnSpc>
                <a:spcPts val="1200"/>
              </a:lnSpc>
              <a:buNone/>
            </a:pPr>
            <a:r>
              <a:rPr lang="ar-SA" sz="1600" dirty="0" smtClean="0">
                <a:effectLst/>
                <a:latin typeface="Times New Roman"/>
                <a:ea typeface="Times New Roman"/>
                <a:cs typeface="Arabic Transparent"/>
              </a:rPr>
              <a:t>معدل البطالة = ــــــــــ  × 100%</a:t>
            </a:r>
            <a:endParaRPr lang="en-US" sz="1600" dirty="0" smtClean="0">
              <a:effectLst/>
              <a:latin typeface="Times New Roman"/>
              <a:ea typeface="Times New Roman"/>
            </a:endParaRPr>
          </a:p>
          <a:p>
            <a:pPr marL="0" indent="0" algn="justLow">
              <a:lnSpc>
                <a:spcPts val="1200"/>
              </a:lnSpc>
              <a:buNone/>
            </a:pPr>
            <a:r>
              <a:rPr lang="ar-SA" sz="1600" dirty="0" smtClean="0">
                <a:effectLst/>
                <a:latin typeface="Times New Roman"/>
                <a:ea typeface="Times New Roman"/>
                <a:cs typeface="Arabic Transparent"/>
              </a:rPr>
              <a:t>                    القوة العاملة</a:t>
            </a:r>
            <a:endParaRPr lang="en-US" sz="1600" dirty="0" smtClean="0">
              <a:effectLst/>
              <a:latin typeface="Times New Roman"/>
              <a:ea typeface="Times New Roman"/>
            </a:endParaRPr>
          </a:p>
          <a:p>
            <a:pPr marL="0" indent="0" algn="just">
              <a:lnSpc>
                <a:spcPct val="50000"/>
              </a:lnSpc>
              <a:buNone/>
            </a:pPr>
            <a:r>
              <a:rPr lang="ar-SA" sz="1600" b="1" dirty="0" smtClean="0">
                <a:effectLst/>
                <a:latin typeface="Times New Roman"/>
                <a:cs typeface="Arabic Transparent"/>
              </a:rPr>
              <a:t> </a:t>
            </a:r>
            <a:endParaRPr lang="en-US" sz="1600" b="1" dirty="0" smtClean="0">
              <a:effectLst/>
              <a:latin typeface="Times New Roman"/>
              <a:cs typeface="Simplified Arabic"/>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533398"/>
            <a:ext cx="6768752" cy="3183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97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0"/>
            <a:ext cx="8172400" cy="6858000"/>
          </a:xfrm>
        </p:spPr>
        <p:txBody>
          <a:bodyPr>
            <a:normAutofit/>
          </a:bodyPr>
          <a:lstStyle/>
          <a:p>
            <a:pPr marL="0" lvl="0" indent="0" algn="just">
              <a:spcBef>
                <a:spcPct val="20000"/>
              </a:spcBef>
              <a:buClrTx/>
              <a:buSzTx/>
              <a:buNone/>
            </a:pPr>
            <a:r>
              <a:rPr lang="ar-SA" sz="1800" b="1" dirty="0">
                <a:solidFill>
                  <a:prstClr val="black"/>
                </a:solidFill>
                <a:latin typeface="Times New Roman"/>
                <a:cs typeface="Arabic Transparent"/>
              </a:rPr>
              <a:t>أنواع البطالة </a:t>
            </a:r>
            <a:endParaRPr lang="en-US" sz="1800" b="1" dirty="0">
              <a:solidFill>
                <a:prstClr val="black"/>
              </a:solidFill>
              <a:latin typeface="Times New Roman"/>
              <a:cs typeface="Simplified Arabic"/>
            </a:endParaRPr>
          </a:p>
          <a:p>
            <a:pPr marL="0" lvl="0" indent="0" algn="justLow">
              <a:lnSpc>
                <a:spcPct val="50000"/>
              </a:lnSpc>
              <a:spcBef>
                <a:spcPct val="20000"/>
              </a:spcBef>
              <a:buClrTx/>
              <a:buSzTx/>
              <a:buNone/>
            </a:pPr>
            <a:r>
              <a:rPr lang="ar-SA" sz="1800" b="1" dirty="0">
                <a:solidFill>
                  <a:prstClr val="black"/>
                </a:solidFill>
                <a:latin typeface="Times New Roman"/>
                <a:ea typeface="Times New Roman"/>
                <a:cs typeface="Arabic Transparent"/>
              </a:rPr>
              <a:t>ـــــــ </a:t>
            </a:r>
            <a:r>
              <a:rPr lang="ar-SA" sz="1800" dirty="0">
                <a:solidFill>
                  <a:prstClr val="black"/>
                </a:solidFill>
                <a:latin typeface="Times New Roman"/>
                <a:ea typeface="Times New Roman"/>
                <a:cs typeface="Arabic Transparent"/>
              </a:rPr>
              <a:t> </a:t>
            </a:r>
            <a:endParaRPr lang="en-US" sz="1800" dirty="0">
              <a:solidFill>
                <a:prstClr val="black"/>
              </a:solidFill>
              <a:latin typeface="Times New Roman"/>
              <a:ea typeface="Times New Roman"/>
            </a:endParaRPr>
          </a:p>
          <a:p>
            <a:pPr marL="0" lvl="0" indent="0" algn="justLow">
              <a:spcBef>
                <a:spcPct val="20000"/>
              </a:spcBef>
              <a:buClrTx/>
              <a:buSzTx/>
              <a:buNone/>
            </a:pPr>
            <a:r>
              <a:rPr lang="ar-SA" sz="1800" dirty="0">
                <a:solidFill>
                  <a:prstClr val="black"/>
                </a:solidFill>
                <a:latin typeface="Times New Roman"/>
                <a:ea typeface="Times New Roman"/>
                <a:cs typeface="Arabic Transparent"/>
              </a:rPr>
              <a:t>    يميز الاقتصاديون بين خمسة أنواع أساسية من البطالة، هي:-</a:t>
            </a:r>
            <a:endParaRPr lang="en-US" sz="1800" dirty="0">
              <a:solidFill>
                <a:prstClr val="black"/>
              </a:solidFill>
              <a:latin typeface="Times New Roman"/>
              <a:ea typeface="Times New Roman"/>
            </a:endParaRPr>
          </a:p>
          <a:p>
            <a:pPr marL="0" lvl="0" indent="0" algn="justLow">
              <a:spcBef>
                <a:spcPct val="20000"/>
              </a:spcBef>
              <a:buClrTx/>
              <a:buSzTx/>
              <a:buNone/>
            </a:pPr>
            <a:r>
              <a:rPr lang="ar-SA" sz="1800" b="1" u="sng" dirty="0">
                <a:solidFill>
                  <a:prstClr val="black"/>
                </a:solidFill>
                <a:latin typeface="Times New Roman"/>
                <a:ea typeface="Times New Roman"/>
                <a:cs typeface="Arabic Transparent"/>
              </a:rPr>
              <a:t>1-البطالة الاحتكاكية (الوظيفية) </a:t>
            </a:r>
            <a:r>
              <a:rPr lang="en-US" sz="1800" b="1" u="sng" dirty="0">
                <a:solidFill>
                  <a:prstClr val="black"/>
                </a:solidFill>
                <a:latin typeface="Times New Roman"/>
                <a:ea typeface="Times New Roman"/>
                <a:cs typeface="Arabic Transparent"/>
              </a:rPr>
              <a:t>Fractional Unemployment</a:t>
            </a:r>
            <a:r>
              <a:rPr lang="ar-SA" sz="1800" b="1" u="sng" dirty="0">
                <a:solidFill>
                  <a:prstClr val="black"/>
                </a:solidFill>
                <a:latin typeface="Times New Roman"/>
                <a:ea typeface="Times New Roman"/>
                <a:cs typeface="Arabic Transparent"/>
              </a:rPr>
              <a:t>:</a:t>
            </a:r>
            <a:r>
              <a:rPr lang="ar-SA" sz="1800" dirty="0">
                <a:solidFill>
                  <a:prstClr val="black"/>
                </a:solidFill>
                <a:latin typeface="Times New Roman"/>
                <a:ea typeface="Times New Roman"/>
                <a:cs typeface="Arabic Transparent"/>
              </a:rPr>
              <a:t> هي تلك البطالة التي تمنع العمال المؤهلين العاطلين من الالتحاق بفرص العمل المتاحة، لوجود فجوة زمنية معينة بين ترك الوظيفة والحصول على أخرى (فراغات العمل </a:t>
            </a:r>
            <a:r>
              <a:rPr lang="en-US" sz="1800" dirty="0">
                <a:solidFill>
                  <a:prstClr val="black"/>
                </a:solidFill>
                <a:latin typeface="Times New Roman"/>
                <a:ea typeface="Times New Roman"/>
                <a:cs typeface="Arabic Transparent"/>
              </a:rPr>
              <a:t>Job Vacancies</a:t>
            </a:r>
            <a:r>
              <a:rPr lang="ar-SA" sz="1800" dirty="0">
                <a:solidFill>
                  <a:prstClr val="black"/>
                </a:solidFill>
                <a:latin typeface="Times New Roman"/>
                <a:ea typeface="Times New Roman"/>
                <a:cs typeface="Arabic Transparent"/>
              </a:rPr>
              <a:t>) </a:t>
            </a:r>
            <a:r>
              <a:rPr lang="en-US" sz="1800" dirty="0">
                <a:solidFill>
                  <a:prstClr val="black"/>
                </a:solidFill>
                <a:latin typeface="Times New Roman"/>
                <a:ea typeface="Times New Roman"/>
                <a:cs typeface="Arabic Transparent"/>
              </a:rPr>
              <a:t>Between Job</a:t>
            </a:r>
            <a:r>
              <a:rPr lang="ar-SA" sz="1800" dirty="0">
                <a:solidFill>
                  <a:prstClr val="black"/>
                </a:solidFill>
                <a:latin typeface="Times New Roman"/>
                <a:ea typeface="Times New Roman"/>
                <a:cs typeface="Arabic Transparent"/>
              </a:rPr>
              <a:t>. و عليه يمكن القول بأن البطالة الاحتكاكية تنشأ نتيجة لطبيعة السوق الديناميكية و نقص المعلومات سواء للباحثين عن عمل أو أصحاب الأعمال</a:t>
            </a:r>
            <a:r>
              <a:rPr lang="ar-SA" sz="1800" dirty="0" smtClean="0">
                <a:solidFill>
                  <a:prstClr val="black"/>
                </a:solidFill>
                <a:latin typeface="Times New Roman"/>
                <a:ea typeface="Times New Roman"/>
                <a:cs typeface="Arabic Transparent"/>
              </a:rPr>
              <a:t>.</a:t>
            </a:r>
            <a:endParaRPr lang="en-US" sz="1800" dirty="0">
              <a:solidFill>
                <a:prstClr val="black"/>
              </a:solidFill>
              <a:latin typeface="Times New Roman"/>
              <a:ea typeface="Times New Roman"/>
            </a:endParaRPr>
          </a:p>
          <a:p>
            <a:pPr marL="0" lvl="0" indent="0">
              <a:spcBef>
                <a:spcPct val="20000"/>
              </a:spcBef>
              <a:buClrTx/>
              <a:buSzTx/>
              <a:buNone/>
            </a:pPr>
            <a:r>
              <a:rPr lang="ar-SA" sz="1800" b="1" u="sng" dirty="0">
                <a:solidFill>
                  <a:prstClr val="black"/>
                </a:solidFill>
                <a:latin typeface="Times New Roman"/>
                <a:ea typeface="Times New Roman"/>
                <a:cs typeface="Arabic Transparent"/>
              </a:rPr>
              <a:t>2- البطالة الهيكلية </a:t>
            </a:r>
            <a:r>
              <a:rPr lang="en-US" sz="1800" b="1" u="sng" dirty="0">
                <a:solidFill>
                  <a:prstClr val="black"/>
                </a:solidFill>
                <a:latin typeface="Times New Roman"/>
                <a:ea typeface="Times New Roman"/>
                <a:cs typeface="Arabic Transparent"/>
              </a:rPr>
              <a:t>Structural Unemployment</a:t>
            </a:r>
            <a:r>
              <a:rPr lang="ar-SA" sz="1800" b="1" u="sng" dirty="0">
                <a:solidFill>
                  <a:prstClr val="black"/>
                </a:solidFill>
                <a:latin typeface="Times New Roman"/>
                <a:ea typeface="Times New Roman"/>
                <a:cs typeface="Arabic Transparent"/>
              </a:rPr>
              <a:t>:</a:t>
            </a:r>
            <a:r>
              <a:rPr lang="ar-SA" sz="1800" dirty="0">
                <a:solidFill>
                  <a:prstClr val="black"/>
                </a:solidFill>
                <a:latin typeface="Times New Roman"/>
                <a:ea typeface="Times New Roman"/>
                <a:cs typeface="Arabic Transparent"/>
              </a:rPr>
              <a:t> يصعب أحياناً التفرقة بين البطالة الاحتكاكية (الوظيفية) والبطالة الهيكلية، إلا أن الفارق الأساسي و الواضح بينهما هو أن الأولى تنشأ لنقص </a:t>
            </a:r>
            <a:r>
              <a:rPr lang="ar-SA" sz="1800" dirty="0">
                <a:latin typeface="Times New Roman"/>
                <a:ea typeface="Times New Roman"/>
                <a:cs typeface="Arabic Transparent"/>
              </a:rPr>
              <a:t>المعلومات عن عرض العمل والطلب عليه، في حين تنشأ الثانية عن تغيرات واضحة في هيكلية الاقتصاد أو صناعات معينة. فالبطالة الهيكلية هي "تلك البطالة التي تنشأ نتيجة وجود تغيرات هيكلية في الاقتصاد نتيجة اختلاف في نوعية الطلب على العمل عن نوعية عرضه في منطقة معينة أو بين المناطق". هذا الاختلاف المذكور يترتب عليه عدم التوافق بين الأعمال و الفرص الوظيفية المتاحة و بين الأفراد الراغبين في العمل (مثال: الطلب على العمال الإداريين والفنيين في منطقة كالجبيل أو ينبع مع عدم توافر هذا النوع من العمالة في تلك المناطق و توافرها في المدن الكبرى). </a:t>
            </a:r>
            <a:endParaRPr lang="ar-IQ" sz="1800" dirty="0">
              <a:solidFill>
                <a:prstClr val="black"/>
              </a:solidFill>
              <a:latin typeface="Calibri"/>
              <a:cs typeface="Arial"/>
            </a:endParaRPr>
          </a:p>
          <a:p>
            <a:pPr marL="82296" indent="0" algn="justLow">
              <a:buNone/>
            </a:pPr>
            <a:r>
              <a:rPr lang="ar-SA" sz="1800" b="1" u="sng" dirty="0">
                <a:latin typeface="Times New Roman"/>
                <a:ea typeface="Times New Roman"/>
                <a:cs typeface="Arabic Transparent"/>
              </a:rPr>
              <a:t>3- البطالة الدورية </a:t>
            </a:r>
            <a:r>
              <a:rPr lang="en-US" sz="1800" b="1" u="sng" dirty="0">
                <a:latin typeface="Times New Roman"/>
                <a:ea typeface="Times New Roman"/>
                <a:cs typeface="Arabic Transparent"/>
              </a:rPr>
              <a:t>Cyclical Unemployment</a:t>
            </a:r>
            <a:r>
              <a:rPr lang="ar-SA" sz="1800" b="1" u="sng" dirty="0">
                <a:latin typeface="Times New Roman"/>
                <a:ea typeface="Times New Roman"/>
                <a:cs typeface="Arabic Transparent"/>
              </a:rPr>
              <a:t>:</a:t>
            </a:r>
            <a:r>
              <a:rPr lang="ar-SA" sz="1800" dirty="0">
                <a:latin typeface="Times New Roman"/>
                <a:ea typeface="Times New Roman"/>
                <a:cs typeface="Arabic Transparent"/>
              </a:rPr>
              <a:t> هي"تلك البطالة الناشئة عن انخفاض الطلب الكلي على السلع و الخدمات و من ثم العمالة نتيجة الركود الاقتصادي(حين يفضل أصحاب العمل في حالات الركود و الانكماش الاقتصادي الإيقاف المؤقت عن العمل عن تخفيض الأجور). إذاً فالبطالة الدورية هي بطالة ناتجة عن التغيرات الاقتصادية الدورية و المتضمنة انخفاض أو قصور في الطلب الكلي، فينخفض الطلب على العمل في مواجهة عدم مرونة الأجور الحقيقية في الاتجاه التنازلي.</a:t>
            </a:r>
            <a:endParaRPr lang="en-US" sz="1800" dirty="0">
              <a:latin typeface="Times New Roman"/>
              <a:ea typeface="Times New Roman"/>
            </a:endParaRPr>
          </a:p>
          <a:p>
            <a:endParaRPr lang="ar-IQ" sz="1800" dirty="0"/>
          </a:p>
        </p:txBody>
      </p:sp>
    </p:spTree>
    <p:extLst>
      <p:ext uri="{BB962C8B-B14F-4D97-AF65-F5344CB8AC3E}">
        <p14:creationId xmlns:p14="http://schemas.microsoft.com/office/powerpoint/2010/main" val="2082132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52520" cy="6858000"/>
          </a:xfrm>
        </p:spPr>
        <p:txBody>
          <a:bodyPr>
            <a:normAutofit/>
          </a:bodyPr>
          <a:lstStyle/>
          <a:p>
            <a:pPr marL="82296" indent="0" algn="justLow">
              <a:buNone/>
            </a:pPr>
            <a:r>
              <a:rPr lang="ar-SA" b="1" u="sng" dirty="0">
                <a:latin typeface="Times New Roman"/>
                <a:ea typeface="Times New Roman"/>
                <a:cs typeface="Arabic Transparent"/>
              </a:rPr>
              <a:t>4- البطالة الموسمية </a:t>
            </a:r>
            <a:r>
              <a:rPr lang="en-US" b="1" u="sng" dirty="0">
                <a:latin typeface="Times New Roman"/>
                <a:ea typeface="Times New Roman"/>
                <a:cs typeface="Arabic Transparent"/>
              </a:rPr>
              <a:t>Seasonal Unemployment</a:t>
            </a:r>
            <a:r>
              <a:rPr lang="ar-SA" b="1" u="sng" dirty="0">
                <a:latin typeface="Times New Roman"/>
                <a:ea typeface="Times New Roman"/>
                <a:cs typeface="Arabic Transparent"/>
              </a:rPr>
              <a:t>:</a:t>
            </a:r>
            <a:r>
              <a:rPr lang="ar-SA" b="1" dirty="0">
                <a:latin typeface="Times New Roman"/>
                <a:ea typeface="Times New Roman"/>
                <a:cs typeface="Arabic Transparent"/>
              </a:rPr>
              <a:t> </a:t>
            </a:r>
            <a:r>
              <a:rPr lang="ar-SA" dirty="0">
                <a:latin typeface="Times New Roman"/>
                <a:ea typeface="Times New Roman"/>
                <a:cs typeface="Arabic Transparent"/>
              </a:rPr>
              <a:t>البطالة الموسمية " بطالة تنشأ في الصناعات و الخدمات ذات الطبيعة الموسمية للنشاط الاقتصادي، سواء المتمثلة في الظروف المناخية أو الموسمية، كخدمات السياحة الصيفية، موسم الحج و ما إلى ذلك.</a:t>
            </a:r>
            <a:endParaRPr lang="en-US" sz="2800" dirty="0">
              <a:latin typeface="Times New Roman"/>
              <a:ea typeface="Times New Roman"/>
            </a:endParaRPr>
          </a:p>
          <a:p>
            <a:pPr marL="82296" indent="0" algn="justLow">
              <a:lnSpc>
                <a:spcPct val="50000"/>
              </a:lnSpc>
              <a:buNone/>
            </a:pPr>
            <a:r>
              <a:rPr lang="en-US" dirty="0">
                <a:latin typeface="Times New Roman"/>
                <a:ea typeface="Times New Roman"/>
                <a:cs typeface="Arabic Transparent"/>
              </a:rPr>
              <a:t> </a:t>
            </a:r>
            <a:endParaRPr lang="en-US" sz="2800" dirty="0">
              <a:latin typeface="Times New Roman"/>
              <a:ea typeface="Times New Roman"/>
            </a:endParaRPr>
          </a:p>
          <a:p>
            <a:pPr marL="82296" indent="0" algn="justLow">
              <a:buNone/>
            </a:pPr>
            <a:r>
              <a:rPr lang="ar-SA" b="1" u="sng" dirty="0">
                <a:latin typeface="Times New Roman"/>
                <a:ea typeface="Times New Roman"/>
                <a:cs typeface="Arabic Transparent"/>
              </a:rPr>
              <a:t>5- البطالة المقنعة </a:t>
            </a:r>
            <a:r>
              <a:rPr lang="en-US" b="1" u="sng" dirty="0">
                <a:latin typeface="Times New Roman"/>
                <a:ea typeface="Times New Roman"/>
                <a:cs typeface="Arabic Transparent"/>
              </a:rPr>
              <a:t> Disguised Unemployment</a:t>
            </a:r>
            <a:r>
              <a:rPr lang="ar-SA" b="1" u="sng" dirty="0">
                <a:latin typeface="Times New Roman"/>
                <a:ea typeface="Times New Roman"/>
                <a:cs typeface="Arabic Transparent"/>
              </a:rPr>
              <a:t>:</a:t>
            </a:r>
            <a:r>
              <a:rPr lang="ar-SA" dirty="0">
                <a:latin typeface="Times New Roman"/>
                <a:ea typeface="Times New Roman"/>
                <a:cs typeface="Arabic Transparent"/>
              </a:rPr>
              <a:t> و هي بطالة مستترة وغير ظاهرة، فسرها الاقتصاديون بطرق مختلفة. يرى البعض أن البطالة المقنعة تعني"وجود عدد كبير من العمال يشتركون في القيام بعمل أقل من مقدرتهم الإنتاجية"، لأنه لولا ذلك لأصبحوا عاطلين(بطالة ظاهرة في القطاع الحكومي عندما تسعى الدولة لتوظيف إعداد متزايدة خوفاً من البطالة).  هذا بينما يستخدم البعض الآخر مفهوم البطالة المقنعة لتفسير الزيادة في تعداد سكان الريف عن المستوى الذي يحتاجه العمل الزراعي، ليظهر هذا النوع بشكل واضح في الدول النامية الزراعية ذات التكدس السكاني.</a:t>
            </a:r>
            <a:endParaRPr lang="en-US" sz="2800" dirty="0">
              <a:latin typeface="Times New Roman"/>
              <a:ea typeface="Times New Roman"/>
            </a:endParaRPr>
          </a:p>
          <a:p>
            <a:pPr marL="82296" indent="0">
              <a:buNone/>
            </a:pPr>
            <a:endParaRPr lang="ar-IQ" dirty="0"/>
          </a:p>
        </p:txBody>
      </p:sp>
    </p:spTree>
    <p:extLst>
      <p:ext uri="{BB962C8B-B14F-4D97-AF65-F5344CB8AC3E}">
        <p14:creationId xmlns:p14="http://schemas.microsoft.com/office/powerpoint/2010/main" val="1478402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82296" indent="0" algn="ctr">
              <a:buNone/>
            </a:pPr>
            <a:r>
              <a:rPr lang="ar-SA" b="1" dirty="0" smtClean="0">
                <a:latin typeface="Times New Roman"/>
                <a:ea typeface="Times New Roman"/>
                <a:cs typeface="Arabic Transparent"/>
              </a:rPr>
              <a:t>التضخم</a:t>
            </a:r>
            <a:r>
              <a:rPr lang="ar-IQ" b="1" dirty="0" smtClean="0">
                <a:latin typeface="Times New Roman"/>
                <a:ea typeface="Times New Roman"/>
                <a:cs typeface="Arabic Transparent"/>
              </a:rPr>
              <a:t> </a:t>
            </a:r>
          </a:p>
          <a:p>
            <a:pPr marL="82296" indent="0">
              <a:buNone/>
            </a:pPr>
            <a:r>
              <a:rPr lang="ar-SA" sz="2000" dirty="0">
                <a:latin typeface="Times New Roman"/>
                <a:ea typeface="Times New Roman"/>
                <a:cs typeface="Arabic Transparent"/>
              </a:rPr>
              <a:t>التضخم </a:t>
            </a:r>
            <a:r>
              <a:rPr lang="en-US" sz="1800" dirty="0">
                <a:latin typeface="Times New Roman"/>
                <a:ea typeface="Times New Roman"/>
                <a:cs typeface="Arabic Transparent"/>
              </a:rPr>
              <a:t>Inflation</a:t>
            </a:r>
            <a:r>
              <a:rPr lang="ar-SA" sz="2000" dirty="0">
                <a:latin typeface="Times New Roman"/>
                <a:ea typeface="Times New Roman"/>
                <a:cs typeface="Arabic Transparent"/>
              </a:rPr>
              <a:t> ظاهرة عالمية شملت الاقتصاديات المتقدمة و المتخلفة على السواء، وفي هذا الجزء من الدراسة نتناول ماهية التضخم وأنواعه والآثار المترتبة عليه.</a:t>
            </a:r>
            <a:endParaRPr lang="en-US" sz="1800" dirty="0">
              <a:latin typeface="Times New Roman"/>
              <a:ea typeface="Times New Roman"/>
            </a:endParaRPr>
          </a:p>
          <a:p>
            <a:pPr indent="0">
              <a:buNone/>
            </a:pPr>
            <a:r>
              <a:rPr lang="ar-SA" sz="2000" dirty="0">
                <a:latin typeface="Times New Roman"/>
                <a:ea typeface="Times New Roman"/>
                <a:cs typeface="Arabic Transparent"/>
              </a:rPr>
              <a:t>وقد تعددت التعاريف التي توضح ماهية التضخم واختلفت فكان من أشهر التعاريف ذلك القائل بأن التضخم هو"نقود كثيرة تطارد سلعاً قليلة". أو هو "الزيادة الحادثة في الأسعار نتيجة لزيادة الإصدار النقدي أو زيادة الائتمان المصرفي". وبذلك فقد ربطت التعاريف السابقة بين التضخم وكمية النقود (النظرية الكمية للنقود). وبحلول الأزمة العالمية الكبرى، وما صاحبها من صعوبات سياسة واجتماعية، توسع الفكر الاقتصادي في تعريف التضخم، فأدخلت عليه عوامل أخرى بجانب العامل النقدي، كالنقص في المعروض من السلع مثلاً. وإن تعددت تعاريف التضخم فإننا نورد هنا ذلك التعريف الذي قدمه</a:t>
            </a:r>
            <a:r>
              <a:rPr lang="en-US" sz="1800" dirty="0">
                <a:latin typeface="Times New Roman"/>
                <a:ea typeface="Times New Roman"/>
                <a:cs typeface="Arabic Transparent"/>
              </a:rPr>
              <a:t>Emile James </a:t>
            </a:r>
            <a:r>
              <a:rPr lang="ar-SA" sz="2000" dirty="0">
                <a:latin typeface="Times New Roman"/>
                <a:ea typeface="Times New Roman"/>
                <a:cs typeface="Arabic Transparent"/>
              </a:rPr>
              <a:t> بأن التضخم هو "حركة صعودية للأسعار تتصف بالاستمرار الذاتي الناتج عن فائض الطلب الزائد عن قدرة العرض".  ونحن نعرف التضخم بأنه "الزيادة في الطلب الكلي عن العرض الكلي زيادة محسوسة تؤدي إلى سلسلة من الارتفاعات المستمرة في الأسعار". ومن هذين التعريفين يتضح أن:</a:t>
            </a:r>
            <a:endParaRPr lang="en-US" sz="1800" dirty="0">
              <a:latin typeface="Times New Roman"/>
              <a:ea typeface="Times New Roman"/>
            </a:endParaRPr>
          </a:p>
          <a:p>
            <a:pPr indent="0">
              <a:buNone/>
            </a:pPr>
            <a:r>
              <a:rPr lang="ar-SA" sz="2000" dirty="0">
                <a:latin typeface="Times New Roman"/>
                <a:ea typeface="Times New Roman"/>
                <a:cs typeface="Arabic Transparent"/>
              </a:rPr>
              <a:t>1- التضخم حركة أي عملية ديناميكية متحركة.</a:t>
            </a:r>
            <a:endParaRPr lang="en-US" sz="1800" dirty="0">
              <a:latin typeface="Times New Roman"/>
              <a:ea typeface="Times New Roman"/>
            </a:endParaRPr>
          </a:p>
          <a:p>
            <a:pPr indent="0">
              <a:buNone/>
            </a:pPr>
            <a:r>
              <a:rPr lang="ar-SA" sz="2000" dirty="0">
                <a:latin typeface="Times New Roman"/>
                <a:ea typeface="Times New Roman"/>
                <a:cs typeface="Arabic Transparent"/>
              </a:rPr>
              <a:t>2- أنه حركة أسعار وبذلك نرفض أي تعريف يستند على خلق النقود لأن الظاهرة الأساسية للتضخم هي ارتفاع الأسعار، وأن إصدار النقود الجديدة بأي صورة قد يلعب دوراً سببياً.</a:t>
            </a:r>
            <a:endParaRPr lang="en-US" sz="1800" dirty="0">
              <a:latin typeface="Times New Roman"/>
              <a:ea typeface="Times New Roman"/>
            </a:endParaRPr>
          </a:p>
          <a:p>
            <a:pPr indent="0">
              <a:buNone/>
            </a:pPr>
            <a:r>
              <a:rPr lang="ar-SA" sz="2000" dirty="0">
                <a:latin typeface="Times New Roman"/>
                <a:ea typeface="Times New Roman"/>
                <a:cs typeface="Arabic Transparent"/>
              </a:rPr>
              <a:t>3-أن حركة الأسعار تتصف بالاستمرار أو الدوام الذاتي وبعدم الرجوع بمعنى أن التضخم يكون في صورته الصريحة ارتفاعاً متواصلاً في الأسعار تنتشر داخل الاقتصاد القومي، بمعنى أنه ظاهرة مستمرة وليست وقتية.</a:t>
            </a:r>
            <a:endParaRPr lang="en-US" sz="1800" dirty="0">
              <a:latin typeface="Times New Roman"/>
              <a:ea typeface="Times New Roman"/>
            </a:endParaRPr>
          </a:p>
          <a:p>
            <a:pPr marL="82296" indent="0">
              <a:buNone/>
            </a:pPr>
            <a:endParaRPr lang="ar-IQ" dirty="0"/>
          </a:p>
        </p:txBody>
      </p:sp>
    </p:spTree>
    <p:extLst>
      <p:ext uri="{BB962C8B-B14F-4D97-AF65-F5344CB8AC3E}">
        <p14:creationId xmlns:p14="http://schemas.microsoft.com/office/powerpoint/2010/main" val="101366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82296" indent="0" algn="justLow">
              <a:buNone/>
            </a:pPr>
            <a:r>
              <a:rPr lang="ar-SA" sz="1400" b="1" dirty="0">
                <a:latin typeface="Times New Roman"/>
                <a:ea typeface="Times New Roman"/>
                <a:cs typeface="Arabic Transparent"/>
              </a:rPr>
              <a:t>أنواع التضخم</a:t>
            </a:r>
            <a:endParaRPr lang="en-US" sz="1400" dirty="0">
              <a:latin typeface="Times New Roman"/>
              <a:ea typeface="Times New Roman"/>
            </a:endParaRPr>
          </a:p>
          <a:p>
            <a:pPr marL="82296" indent="0" algn="justLow">
              <a:lnSpc>
                <a:spcPct val="50000"/>
              </a:lnSpc>
              <a:buNone/>
            </a:pPr>
            <a:r>
              <a:rPr lang="ar-SA" sz="1400" b="1" dirty="0" smtClean="0">
                <a:latin typeface="Times New Roman"/>
                <a:ea typeface="Times New Roman"/>
                <a:cs typeface="Arabic Transparent"/>
              </a:rPr>
              <a:t>ـــــــ</a:t>
            </a:r>
            <a:r>
              <a:rPr lang="ar-IQ" sz="1400" dirty="0" smtClean="0">
                <a:latin typeface="Times New Roman"/>
                <a:ea typeface="Times New Roman"/>
              </a:rPr>
              <a:t>:-</a:t>
            </a:r>
            <a:r>
              <a:rPr lang="ar-SA" sz="1400" kern="0" dirty="0" smtClean="0">
                <a:latin typeface="Times New Roman"/>
                <a:cs typeface="Arabic Transparent"/>
              </a:rPr>
              <a:t> </a:t>
            </a:r>
            <a:r>
              <a:rPr lang="ar-SA" sz="1400" kern="0" dirty="0">
                <a:latin typeface="Times New Roman"/>
                <a:cs typeface="Arabic Transparent"/>
              </a:rPr>
              <a:t>يمكن التمييز بين أنواع التضخم المتمثلة بعدة طرق للتقسيم، كما يلي:-</a:t>
            </a:r>
            <a:endParaRPr lang="en-US" sz="1400" b="1" kern="0" dirty="0">
              <a:latin typeface="Tahoma"/>
              <a:cs typeface="Traditional Arabic"/>
            </a:endParaRPr>
          </a:p>
          <a:p>
            <a:pPr marL="82296" indent="0">
              <a:buNone/>
            </a:pPr>
            <a:r>
              <a:rPr lang="ar-SA" sz="1400" b="1" u="sng" dirty="0">
                <a:latin typeface="Times New Roman"/>
                <a:ea typeface="Times New Roman"/>
                <a:cs typeface="Arabic Transparent"/>
              </a:rPr>
              <a:t>أولاً- من حيث إشراف الدولة على الأسعار:</a:t>
            </a:r>
            <a:endParaRPr lang="en-US" sz="1400" dirty="0">
              <a:latin typeface="Times New Roman"/>
              <a:ea typeface="Times New Roman"/>
            </a:endParaRPr>
          </a:p>
          <a:p>
            <a:pPr marL="0" lvl="0" indent="0" algn="justLow">
              <a:buNone/>
              <a:tabLst>
                <a:tab pos="88900" algn="l"/>
                <a:tab pos="179070" algn="l"/>
              </a:tabLst>
            </a:pPr>
            <a:r>
              <a:rPr lang="ar-SA" sz="1400" u="sng" dirty="0">
                <a:latin typeface="Times New Roman"/>
                <a:cs typeface="Arabic Transparent"/>
              </a:rPr>
              <a:t>التضخم المفتوح (الظاهر) </a:t>
            </a:r>
            <a:r>
              <a:rPr lang="en-US" sz="1400" u="sng" dirty="0">
                <a:latin typeface="Times New Roman"/>
                <a:cs typeface="Arabic Transparent"/>
              </a:rPr>
              <a:t>Open Inflation</a:t>
            </a:r>
            <a:r>
              <a:rPr lang="ar-SA" sz="1400" u="sng" dirty="0">
                <a:latin typeface="Times New Roman"/>
                <a:cs typeface="Arabic Transparent"/>
              </a:rPr>
              <a:t>:-</a:t>
            </a:r>
            <a:r>
              <a:rPr lang="ar-SA" sz="1400" dirty="0">
                <a:latin typeface="Times New Roman"/>
                <a:cs typeface="Arabic Transparent"/>
              </a:rPr>
              <a:t> يتمثل التضخم الظاهر في الارتفاع المستمر في الأسعار استجابة لفائض الطلب دون تدخل غير طبيعي من السلطات. أي أن الأسعار ترتفع بحرية لتحقيق التعادل بين العرض والطلب دون أن يعوقها أي عائق من قبل السلطات. و لهذا النوع من التضخم العديد من الأسماء فيعرف أيضاً بالتضخم الصريح أو الطليق.</a:t>
            </a:r>
            <a:endParaRPr lang="en-US" sz="1400" b="1" dirty="0">
              <a:latin typeface="Times New Roman"/>
              <a:cs typeface="Traditional Arabic"/>
            </a:endParaRPr>
          </a:p>
          <a:p>
            <a:pPr marL="0" lvl="0" indent="0" algn="justLow">
              <a:buNone/>
              <a:tabLst>
                <a:tab pos="88900" algn="l"/>
                <a:tab pos="179070" algn="l"/>
              </a:tabLst>
            </a:pPr>
            <a:r>
              <a:rPr lang="ar-SA" sz="1400" u="sng" dirty="0">
                <a:latin typeface="Times New Roman"/>
                <a:ea typeface="Times New Roman"/>
                <a:cs typeface="Arabic Transparent"/>
              </a:rPr>
              <a:t>التضخم المكبوت </a:t>
            </a:r>
            <a:r>
              <a:rPr lang="en-US" sz="1400" u="sng" dirty="0">
                <a:latin typeface="Times New Roman"/>
                <a:ea typeface="Times New Roman"/>
                <a:cs typeface="Arabic Transparent"/>
              </a:rPr>
              <a:t>Repressed Inflation</a:t>
            </a:r>
            <a:r>
              <a:rPr lang="ar-SA" sz="1400" u="sng" dirty="0">
                <a:latin typeface="Times New Roman"/>
                <a:ea typeface="Times New Roman"/>
                <a:cs typeface="Arabic Transparent"/>
              </a:rPr>
              <a:t>:-</a:t>
            </a:r>
            <a:r>
              <a:rPr lang="ar-SA" sz="1400" dirty="0">
                <a:latin typeface="Times New Roman"/>
                <a:ea typeface="Times New Roman"/>
                <a:cs typeface="Arabic Transparent"/>
              </a:rPr>
              <a:t> نوع من التضخم المستتر الذي لا تستطيع الأسعار في ظله أن تتمدد أو ترتفع لوجود القيود الحكومية المباشرة و الموضوعة للسيطرة على رفع الأسعار، مثل التسعير الجبري</a:t>
            </a:r>
            <a:r>
              <a:rPr lang="en-US" sz="1400" dirty="0">
                <a:latin typeface="Times New Roman"/>
                <a:ea typeface="Times New Roman"/>
                <a:cs typeface="Arabic Transparent"/>
              </a:rPr>
              <a:t>Price Control </a:t>
            </a:r>
            <a:r>
              <a:rPr lang="ar-SA" sz="1400" dirty="0">
                <a:latin typeface="Times New Roman"/>
                <a:ea typeface="Times New Roman"/>
                <a:cs typeface="Arabic Transparent"/>
              </a:rPr>
              <a:t> ونظام البطاقات أو التقنين</a:t>
            </a:r>
            <a:r>
              <a:rPr lang="en-US" sz="1400" dirty="0">
                <a:latin typeface="Times New Roman"/>
                <a:ea typeface="Times New Roman"/>
                <a:cs typeface="Arabic Transparent"/>
              </a:rPr>
              <a:t>Rationing System </a:t>
            </a:r>
            <a:r>
              <a:rPr lang="ar-SA" sz="1400" dirty="0" smtClean="0">
                <a:latin typeface="Times New Roman"/>
                <a:ea typeface="Times New Roman"/>
                <a:cs typeface="Arabic Transparent"/>
              </a:rPr>
              <a:t>.</a:t>
            </a:r>
            <a:endParaRPr lang="en-US" sz="1400" dirty="0">
              <a:latin typeface="Times New Roman"/>
              <a:ea typeface="Times New Roman"/>
            </a:endParaRPr>
          </a:p>
          <a:p>
            <a:pPr marL="82296" indent="0">
              <a:buNone/>
            </a:pPr>
            <a:r>
              <a:rPr lang="ar-SA" sz="1400" b="1" u="sng" dirty="0">
                <a:latin typeface="Times New Roman"/>
                <a:ea typeface="Times New Roman"/>
                <a:cs typeface="Arabic Transparent"/>
              </a:rPr>
              <a:t>ثانياً- من حيث القطاعات الاقتصادية:</a:t>
            </a:r>
            <a:endParaRPr lang="en-US" sz="1400" dirty="0">
              <a:latin typeface="Times New Roman"/>
              <a:ea typeface="Times New Roman"/>
            </a:endParaRPr>
          </a:p>
          <a:p>
            <a:pPr marL="82296" indent="0">
              <a:buNone/>
            </a:pPr>
            <a:r>
              <a:rPr lang="ar-SA" sz="1400" dirty="0">
                <a:latin typeface="Times New Roman"/>
                <a:ea typeface="Times New Roman"/>
                <a:cs typeface="Arabic Transparent"/>
              </a:rPr>
              <a:t>1-    </a:t>
            </a:r>
            <a:r>
              <a:rPr lang="ar-SA" sz="1400" u="sng" dirty="0">
                <a:latin typeface="Times New Roman"/>
                <a:ea typeface="Times New Roman"/>
                <a:cs typeface="Arabic Transparent"/>
              </a:rPr>
              <a:t>التضخم السلعي</a:t>
            </a:r>
            <a:r>
              <a:rPr lang="en-US" sz="1400" u="sng" dirty="0">
                <a:latin typeface="Times New Roman"/>
                <a:ea typeface="Times New Roman"/>
                <a:cs typeface="Arabic Transparent"/>
              </a:rPr>
              <a:t>Commodity Inflation</a:t>
            </a:r>
            <a:r>
              <a:rPr lang="en-US" sz="1400" dirty="0">
                <a:latin typeface="Times New Roman"/>
                <a:ea typeface="Times New Roman"/>
                <a:cs typeface="Arabic Transparent"/>
              </a:rPr>
              <a:t> </a:t>
            </a:r>
            <a:r>
              <a:rPr lang="ar-SA" sz="1400" dirty="0">
                <a:latin typeface="Times New Roman"/>
                <a:ea typeface="Times New Roman"/>
                <a:cs typeface="Arabic Transparent"/>
              </a:rPr>
              <a:t>:- هو التضخم الذي يحدث في مجال السلع الاستهلاكية مما يؤدي إلى حدوث أرباح قدرية</a:t>
            </a:r>
            <a:r>
              <a:rPr lang="en-US" sz="1400" dirty="0">
                <a:latin typeface="Times New Roman"/>
                <a:ea typeface="Times New Roman"/>
                <a:cs typeface="Arabic Transparent"/>
              </a:rPr>
              <a:t>Windfall Profits </a:t>
            </a:r>
            <a:r>
              <a:rPr lang="ar-SA" sz="1400" dirty="0">
                <a:latin typeface="Times New Roman"/>
                <a:ea typeface="Times New Roman"/>
                <a:cs typeface="Arabic Transparent"/>
              </a:rPr>
              <a:t> في صناعات إنتاج السلع الاستهلاكية.</a:t>
            </a:r>
            <a:endParaRPr lang="en-US" sz="1400" dirty="0">
              <a:latin typeface="Times New Roman"/>
              <a:ea typeface="Times New Roman"/>
            </a:endParaRPr>
          </a:p>
          <a:p>
            <a:pPr marL="82296" indent="0">
              <a:buNone/>
            </a:pPr>
            <a:r>
              <a:rPr lang="ar-SA" sz="1400" dirty="0">
                <a:latin typeface="Times New Roman"/>
                <a:ea typeface="Times New Roman"/>
                <a:cs typeface="Arabic Transparent"/>
              </a:rPr>
              <a:t>2-    </a:t>
            </a:r>
            <a:r>
              <a:rPr lang="ar-SA" sz="1400" u="sng" dirty="0">
                <a:latin typeface="Times New Roman"/>
                <a:ea typeface="Times New Roman"/>
                <a:cs typeface="Arabic Transparent"/>
              </a:rPr>
              <a:t>التضخم الرأسمالي</a:t>
            </a:r>
            <a:r>
              <a:rPr lang="en-US" sz="1400" u="sng" dirty="0">
                <a:latin typeface="Times New Roman"/>
                <a:ea typeface="Times New Roman"/>
                <a:cs typeface="Arabic Transparent"/>
              </a:rPr>
              <a:t>Capital Inflation</a:t>
            </a:r>
            <a:r>
              <a:rPr lang="en-US" sz="1400" dirty="0">
                <a:latin typeface="Times New Roman"/>
                <a:ea typeface="Times New Roman"/>
                <a:cs typeface="Arabic Transparent"/>
              </a:rPr>
              <a:t> </a:t>
            </a:r>
            <a:r>
              <a:rPr lang="ar-SA" sz="1400" dirty="0">
                <a:latin typeface="Times New Roman"/>
                <a:ea typeface="Times New Roman"/>
                <a:cs typeface="Arabic Transparent"/>
              </a:rPr>
              <a:t>:- هو التضخم الذي يحدث في مجال سلع الاستثمار مما يؤدي إلى حدوث أرباح قدرية في صناعات إنتاج هذه السلع</a:t>
            </a:r>
            <a:r>
              <a:rPr lang="ar-SA" sz="1400" dirty="0" smtClean="0">
                <a:latin typeface="Times New Roman"/>
                <a:ea typeface="Times New Roman"/>
                <a:cs typeface="Arabic Transparent"/>
              </a:rPr>
              <a:t>.</a:t>
            </a:r>
            <a:endParaRPr lang="en-US" sz="1400" dirty="0">
              <a:latin typeface="Times New Roman"/>
              <a:ea typeface="Times New Roman"/>
            </a:endParaRPr>
          </a:p>
          <a:p>
            <a:pPr marL="82296" indent="0">
              <a:buNone/>
            </a:pPr>
            <a:r>
              <a:rPr lang="ar-SA" sz="1400" b="1" u="sng" dirty="0">
                <a:latin typeface="Times New Roman"/>
                <a:ea typeface="Times New Roman"/>
                <a:cs typeface="Arabic Transparent"/>
              </a:rPr>
              <a:t>ثالثاً- من حيث حدة التضخم:</a:t>
            </a:r>
            <a:endParaRPr lang="en-US" sz="1400" dirty="0">
              <a:latin typeface="Times New Roman"/>
              <a:ea typeface="Times New Roman"/>
            </a:endParaRPr>
          </a:p>
          <a:p>
            <a:pPr marL="0" lvl="0" indent="0" algn="justLow">
              <a:buNone/>
              <a:tabLst>
                <a:tab pos="409575" algn="l"/>
                <a:tab pos="504825" algn="l"/>
              </a:tabLst>
            </a:pPr>
            <a:r>
              <a:rPr lang="ar-SA" sz="1400" dirty="0">
                <a:latin typeface="Times New Roman"/>
                <a:cs typeface="Arabic Transparent"/>
              </a:rPr>
              <a:t>التضخم الجامح</a:t>
            </a:r>
            <a:r>
              <a:rPr lang="en-US" sz="1400" dirty="0">
                <a:latin typeface="Times New Roman"/>
                <a:cs typeface="Arabic Transparent"/>
              </a:rPr>
              <a:t>Hyper (Galloping) Inflation </a:t>
            </a:r>
            <a:r>
              <a:rPr lang="ar-SA" sz="1400" dirty="0">
                <a:latin typeface="Times New Roman"/>
                <a:cs typeface="Arabic Transparent"/>
              </a:rPr>
              <a:t>:- هو الزيادة الكبيرة في الأسعار و التي تتبعها زيادة مماثلة في الأجور، فتزيد تكاليف الإنتاج و تنخفض ربحية رجال الأعمال مما يحتم زيادة جديدة في الأسعار... فزيادة في الأجور، و هكذا مما يصيب الاقتصاد بما يعرف بالدورة الخبيثة للتضخم "اللولب المرذول" </a:t>
            </a:r>
            <a:r>
              <a:rPr lang="en-US" sz="1400" dirty="0">
                <a:latin typeface="Times New Roman"/>
                <a:cs typeface="Arabic Transparent"/>
              </a:rPr>
              <a:t>Vicious Circle of Inflation</a:t>
            </a:r>
            <a:r>
              <a:rPr lang="ar-SA" sz="1400" dirty="0">
                <a:latin typeface="Times New Roman"/>
                <a:cs typeface="Arabic Transparent"/>
              </a:rPr>
              <a:t>.  و هو تضخم قوي يتم خلال فترة قصيرة من الزمن.</a:t>
            </a:r>
            <a:endParaRPr lang="en-US" sz="1400" b="1" dirty="0">
              <a:latin typeface="Times New Roman"/>
              <a:cs typeface="Traditional Arabic"/>
            </a:endParaRPr>
          </a:p>
          <a:p>
            <a:pPr marL="0" lvl="0" indent="0" algn="justLow">
              <a:buNone/>
              <a:tabLst>
                <a:tab pos="409575" algn="l"/>
                <a:tab pos="504825" algn="l"/>
              </a:tabLst>
            </a:pPr>
            <a:r>
              <a:rPr lang="ar-SA" sz="1400" u="sng" dirty="0">
                <a:latin typeface="Times New Roman"/>
                <a:ea typeface="Times New Roman"/>
                <a:cs typeface="Arabic Transparent"/>
              </a:rPr>
              <a:t>التضخم الزاحف </a:t>
            </a:r>
            <a:r>
              <a:rPr lang="en-US" sz="1400" u="sng" dirty="0">
                <a:latin typeface="Times New Roman"/>
                <a:ea typeface="Times New Roman"/>
                <a:cs typeface="Arabic Transparent"/>
              </a:rPr>
              <a:t>Creeping Inflation</a:t>
            </a:r>
            <a:r>
              <a:rPr lang="ar-SA" sz="1400" u="sng" dirty="0">
                <a:latin typeface="Times New Roman"/>
                <a:ea typeface="Times New Roman"/>
                <a:cs typeface="Arabic Transparent"/>
              </a:rPr>
              <a:t>:-</a:t>
            </a:r>
            <a:r>
              <a:rPr lang="ar-SA" sz="1400" dirty="0">
                <a:latin typeface="Times New Roman"/>
                <a:ea typeface="Times New Roman"/>
                <a:cs typeface="Arabic Transparent"/>
              </a:rPr>
              <a:t> هو جزء من الارتفاع في الأسعار الناشئ عن ارتفاع الأجور بنسبة أعلى من زيادة الإنتاج، و هو تضخم تدريجي بطيء و معتدل مقترناً بالقوى الطبيعية للنمو الاقتصادي، إلا أن استمراره و تجمع آثاره يمكن أن تؤدي إلى حدوث تضخم جامح.</a:t>
            </a:r>
            <a:endParaRPr lang="en-US" sz="1400" dirty="0">
              <a:latin typeface="Times New Roman"/>
              <a:ea typeface="Times New Roman"/>
            </a:endParaRPr>
          </a:p>
          <a:p>
            <a:pPr marL="82296" indent="0">
              <a:lnSpc>
                <a:spcPct val="50000"/>
              </a:lnSpc>
              <a:buNone/>
            </a:pPr>
            <a:r>
              <a:rPr lang="ar-SA" sz="1400" b="1" dirty="0">
                <a:latin typeface="Times New Roman"/>
                <a:ea typeface="Times New Roman"/>
                <a:cs typeface="Arabic Transparent"/>
              </a:rPr>
              <a:t> </a:t>
            </a:r>
            <a:endParaRPr lang="en-US" sz="1400" dirty="0">
              <a:latin typeface="Times New Roman"/>
              <a:ea typeface="Times New Roman"/>
            </a:endParaRPr>
          </a:p>
          <a:p>
            <a:pPr marL="82296" indent="0">
              <a:buNone/>
            </a:pPr>
            <a:r>
              <a:rPr lang="ar-SA" sz="1400" b="1" u="sng" dirty="0">
                <a:latin typeface="Times New Roman"/>
                <a:ea typeface="Times New Roman"/>
                <a:cs typeface="Arabic Transparent"/>
              </a:rPr>
              <a:t>رابعاً- من حيث العلاقات الاقتصادية الدولية:</a:t>
            </a:r>
            <a:endParaRPr lang="en-US" sz="1400" dirty="0">
              <a:latin typeface="Times New Roman"/>
              <a:ea typeface="Times New Roman"/>
            </a:endParaRPr>
          </a:p>
          <a:p>
            <a:pPr marL="0" marR="16510" lvl="0" indent="0" algn="justLow">
              <a:buNone/>
              <a:tabLst>
                <a:tab pos="276225" algn="l"/>
                <a:tab pos="504825" algn="l"/>
              </a:tabLst>
            </a:pPr>
            <a:r>
              <a:rPr lang="ar-SA" sz="1400" u="sng" dirty="0">
                <a:latin typeface="Times New Roman"/>
                <a:cs typeface="Arabic Transparent"/>
              </a:rPr>
              <a:t>التضخم المستورد</a:t>
            </a:r>
            <a:r>
              <a:rPr lang="en-US" sz="1400" u="sng" dirty="0">
                <a:latin typeface="Times New Roman"/>
                <a:cs typeface="Arabic Transparent"/>
              </a:rPr>
              <a:t>Imported Inflation </a:t>
            </a:r>
            <a:r>
              <a:rPr lang="ar-SA" sz="1400" u="sng" dirty="0">
                <a:latin typeface="Times New Roman"/>
                <a:cs typeface="Arabic Transparent"/>
              </a:rPr>
              <a:t>:-</a:t>
            </a:r>
            <a:r>
              <a:rPr lang="ar-SA" sz="1400" dirty="0">
                <a:latin typeface="Times New Roman"/>
                <a:cs typeface="Arabic Transparent"/>
              </a:rPr>
              <a:t> ارتفاع الأسعار نتيجة انسياب التضخم العالمي إليها من خلال الواردات (حالة مميزة تحدث في الدول العربية المصدرة للنفط).</a:t>
            </a:r>
            <a:endParaRPr lang="en-US" sz="1400" b="1" dirty="0">
              <a:latin typeface="Times New Roman"/>
              <a:cs typeface="Traditional Arabic"/>
            </a:endParaRPr>
          </a:p>
          <a:p>
            <a:pPr marL="0" lvl="0" indent="0" algn="justLow">
              <a:buNone/>
              <a:tabLst>
                <a:tab pos="276225" algn="l"/>
                <a:tab pos="504825" algn="l"/>
              </a:tabLst>
            </a:pPr>
            <a:r>
              <a:rPr lang="ar-SA" sz="1400" u="sng" dirty="0">
                <a:latin typeface="Times New Roman"/>
                <a:ea typeface="Times New Roman"/>
                <a:cs typeface="Arabic Transparent"/>
              </a:rPr>
              <a:t>التضخم المصدر </a:t>
            </a:r>
            <a:r>
              <a:rPr lang="en-US" sz="1400" u="sng" dirty="0">
                <a:latin typeface="Times New Roman"/>
                <a:ea typeface="Times New Roman"/>
                <a:cs typeface="Arabic Transparent"/>
              </a:rPr>
              <a:t>Exported Inflation</a:t>
            </a:r>
            <a:r>
              <a:rPr lang="ar-SA" sz="1400" u="sng" dirty="0">
                <a:latin typeface="Times New Roman"/>
                <a:ea typeface="Times New Roman"/>
                <a:cs typeface="Arabic Transparent"/>
              </a:rPr>
              <a:t>:-</a:t>
            </a:r>
            <a:r>
              <a:rPr lang="ar-SA" sz="1400" dirty="0">
                <a:latin typeface="Times New Roman"/>
                <a:ea typeface="Times New Roman"/>
                <a:cs typeface="Arabic Transparent"/>
              </a:rPr>
              <a:t> ارتفاع الأسعار نتيجة زيادة احتياطات البنوك المركزية النقدية من الدولارات، و الناجم عن وجود ما يعرف بـ "قاعدة الدفع بالدولار".</a:t>
            </a:r>
            <a:endParaRPr lang="en-US" sz="1400" dirty="0">
              <a:latin typeface="Times New Roman"/>
              <a:ea typeface="Times New Roman"/>
            </a:endParaRPr>
          </a:p>
          <a:p>
            <a:pPr marL="0" indent="0" algn="justLow">
              <a:lnSpc>
                <a:spcPct val="50000"/>
              </a:lnSpc>
              <a:buNone/>
              <a:tabLst>
                <a:tab pos="245110" algn="l"/>
              </a:tabLst>
            </a:pPr>
            <a:r>
              <a:rPr lang="ar-SA" sz="1400" b="1" dirty="0">
                <a:latin typeface="Times New Roman"/>
                <a:ea typeface="Times New Roman"/>
                <a:cs typeface="Arabic Transparent"/>
              </a:rPr>
              <a:t> </a:t>
            </a:r>
            <a:endParaRPr lang="en-US" sz="1400" dirty="0">
              <a:latin typeface="Times New Roman"/>
              <a:ea typeface="Times New Roman"/>
            </a:endParaRPr>
          </a:p>
        </p:txBody>
      </p:sp>
    </p:spTree>
    <p:extLst>
      <p:ext uri="{BB962C8B-B14F-4D97-AF65-F5344CB8AC3E}">
        <p14:creationId xmlns:p14="http://schemas.microsoft.com/office/powerpoint/2010/main" val="48287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lvl="0" indent="0" algn="justLow">
              <a:buClr>
                <a:srgbClr val="3891A7"/>
              </a:buClr>
              <a:buNone/>
              <a:tabLst>
                <a:tab pos="245110" algn="l"/>
              </a:tabLst>
            </a:pPr>
            <a:r>
              <a:rPr lang="ar-SA" sz="1400" b="1" u="sng" dirty="0">
                <a:solidFill>
                  <a:prstClr val="black"/>
                </a:solidFill>
                <a:latin typeface="Times New Roman"/>
                <a:ea typeface="Times New Roman"/>
                <a:cs typeface="Arabic Transparent"/>
              </a:rPr>
              <a:t>خامساً- من حيث مصدر الضغط التضخمي:</a:t>
            </a:r>
            <a:endParaRPr lang="en-US" sz="1400" dirty="0">
              <a:solidFill>
                <a:prstClr val="black"/>
              </a:solidFill>
              <a:latin typeface="Times New Roman"/>
              <a:ea typeface="Times New Roman"/>
            </a:endParaRPr>
          </a:p>
          <a:p>
            <a:pPr marL="0" marR="16510" lvl="0" indent="0" algn="justLow">
              <a:buClr>
                <a:srgbClr val="3891A7"/>
              </a:buClr>
              <a:buNone/>
              <a:tabLst>
                <a:tab pos="268605" algn="l"/>
              </a:tabLst>
            </a:pPr>
            <a:r>
              <a:rPr lang="ar-IQ" sz="1400" b="1" u="sng" dirty="0" smtClean="0">
                <a:solidFill>
                  <a:prstClr val="black"/>
                </a:solidFill>
                <a:latin typeface="Times New Roman"/>
                <a:cs typeface="Arabic Transparent"/>
              </a:rPr>
              <a:t>1-</a:t>
            </a:r>
            <a:r>
              <a:rPr lang="ar-IQ" sz="1400" u="sng" dirty="0" smtClean="0">
                <a:solidFill>
                  <a:prstClr val="black"/>
                </a:solidFill>
                <a:latin typeface="Times New Roman"/>
                <a:cs typeface="Arabic Transparent"/>
              </a:rPr>
              <a:t> ت</a:t>
            </a:r>
            <a:r>
              <a:rPr lang="ar-SA" sz="1400" u="sng" dirty="0" smtClean="0">
                <a:solidFill>
                  <a:prstClr val="black"/>
                </a:solidFill>
                <a:latin typeface="Times New Roman"/>
                <a:cs typeface="Arabic Transparent"/>
              </a:rPr>
              <a:t>ضخم </a:t>
            </a:r>
            <a:r>
              <a:rPr lang="ar-SA" sz="1400" u="sng" dirty="0">
                <a:solidFill>
                  <a:prstClr val="black"/>
                </a:solidFill>
                <a:latin typeface="Times New Roman"/>
                <a:cs typeface="Arabic Transparent"/>
              </a:rPr>
              <a:t>جذب الطلب </a:t>
            </a:r>
            <a:r>
              <a:rPr lang="en-US" sz="1400" u="sng" dirty="0">
                <a:solidFill>
                  <a:prstClr val="black"/>
                </a:solidFill>
                <a:latin typeface="Times New Roman"/>
                <a:cs typeface="Arabic Transparent"/>
              </a:rPr>
              <a:t>Demand-Pull Inflation</a:t>
            </a:r>
            <a:r>
              <a:rPr lang="ar-SA" sz="1400" u="sng" dirty="0">
                <a:solidFill>
                  <a:prstClr val="black"/>
                </a:solidFill>
                <a:latin typeface="Times New Roman"/>
                <a:cs typeface="Arabic Transparent"/>
              </a:rPr>
              <a:t>:-</a:t>
            </a:r>
            <a:r>
              <a:rPr lang="ar-SA" sz="1400" dirty="0">
                <a:solidFill>
                  <a:prstClr val="black"/>
                </a:solidFill>
                <a:latin typeface="Times New Roman"/>
                <a:cs typeface="Arabic Transparent"/>
              </a:rPr>
              <a:t> هي الحالة التي ترفع فيها الأسعار نتيجة لوجود فائض في الطلب الكلي عن العرض الكلي سواء في سوق السلع أو عناصر الإنتاج (نقود كثيرة تطارد سلعاً قليلة)، فعند الوصول إلى التوظف الكامل تؤدي الزيادة في الطلب وزيادة الإنفاق الكلي إلى جذب الأسعار للارتفاع لمقابلة الفائض عن الطاقة الإنتاجية للمجتمع. </a:t>
            </a:r>
            <a:endParaRPr lang="en-US" sz="1400" b="1" dirty="0">
              <a:solidFill>
                <a:prstClr val="black"/>
              </a:solidFill>
              <a:latin typeface="Times New Roman"/>
              <a:cs typeface="Traditional Arabic"/>
            </a:endParaRPr>
          </a:p>
          <a:p>
            <a:pPr marL="0" lvl="0" indent="0" algn="justLow">
              <a:buClr>
                <a:srgbClr val="3891A7"/>
              </a:buClr>
              <a:buNone/>
            </a:pPr>
            <a:r>
              <a:rPr lang="ar-SA" sz="1400" b="1" dirty="0">
                <a:solidFill>
                  <a:prstClr val="black"/>
                </a:solidFill>
                <a:latin typeface="Times New Roman"/>
                <a:ea typeface="Times New Roman"/>
                <a:cs typeface="Arabic Transparent"/>
              </a:rPr>
              <a:t>2-</a:t>
            </a:r>
            <a:r>
              <a:rPr lang="ar-SA" sz="1400" dirty="0">
                <a:solidFill>
                  <a:prstClr val="black"/>
                </a:solidFill>
                <a:latin typeface="Times New Roman"/>
                <a:ea typeface="Times New Roman"/>
                <a:cs typeface="Arabic Transparent"/>
              </a:rPr>
              <a:t>  </a:t>
            </a:r>
            <a:r>
              <a:rPr lang="ar-SA" sz="1400" u="sng" dirty="0">
                <a:solidFill>
                  <a:prstClr val="black"/>
                </a:solidFill>
                <a:latin typeface="Times New Roman"/>
                <a:ea typeface="Times New Roman"/>
                <a:cs typeface="Arabic Transparent"/>
              </a:rPr>
              <a:t>تضخم دفع النفقة </a:t>
            </a:r>
            <a:r>
              <a:rPr lang="en-US" sz="1400" u="sng" dirty="0">
                <a:solidFill>
                  <a:prstClr val="black"/>
                </a:solidFill>
                <a:latin typeface="Times New Roman"/>
                <a:ea typeface="Times New Roman"/>
                <a:cs typeface="Arabic Transparent"/>
              </a:rPr>
              <a:t>Cost-Push Inflation</a:t>
            </a:r>
            <a:r>
              <a:rPr lang="ar-SA" sz="1400" u="sng" dirty="0">
                <a:solidFill>
                  <a:prstClr val="black"/>
                </a:solidFill>
                <a:latin typeface="Times New Roman"/>
                <a:ea typeface="Times New Roman"/>
                <a:cs typeface="Arabic Transparent"/>
              </a:rPr>
              <a:t>:-</a:t>
            </a:r>
            <a:r>
              <a:rPr lang="ar-SA" sz="1400" dirty="0">
                <a:solidFill>
                  <a:prstClr val="black"/>
                </a:solidFill>
                <a:latin typeface="Times New Roman"/>
                <a:ea typeface="Times New Roman"/>
                <a:cs typeface="Arabic Transparent"/>
              </a:rPr>
              <a:t> هو التضخم الذي ينشأ عندما تستمر أسعار السلع الاستهلاكية و الصناعية في الارتفاع نتيجة نفقات الإنتاج و خاصة أسعار عناصر الإنتاج و الأجور بالذات، حيث يعرف هذا التضخم بـ"تضخم دفع الأجر </a:t>
            </a:r>
            <a:r>
              <a:rPr lang="en-US" sz="1400" dirty="0">
                <a:solidFill>
                  <a:prstClr val="black"/>
                </a:solidFill>
                <a:latin typeface="Times New Roman"/>
                <a:ea typeface="Times New Roman"/>
                <a:cs typeface="Arabic Transparent"/>
              </a:rPr>
              <a:t>Wage-Push Inflation</a:t>
            </a:r>
            <a:r>
              <a:rPr lang="ar-SA" sz="1400" dirty="0">
                <a:solidFill>
                  <a:prstClr val="black"/>
                </a:solidFill>
                <a:latin typeface="Times New Roman"/>
                <a:ea typeface="Times New Roman"/>
                <a:cs typeface="Arabic Transparent"/>
              </a:rPr>
              <a:t>.</a:t>
            </a:r>
            <a:endParaRPr lang="en-US" sz="1400" dirty="0">
              <a:solidFill>
                <a:prstClr val="black"/>
              </a:solidFill>
              <a:latin typeface="Times New Roman"/>
              <a:ea typeface="Times New Roman"/>
            </a:endParaRPr>
          </a:p>
          <a:p>
            <a:pPr marL="82296" indent="0">
              <a:buNone/>
            </a:pPr>
            <a:r>
              <a:rPr lang="ar-SA" sz="1400" b="1" dirty="0">
                <a:latin typeface="Times New Roman"/>
                <a:cs typeface="Arabic Transparent"/>
              </a:rPr>
              <a:t>آثار التضخم</a:t>
            </a:r>
            <a:endParaRPr lang="en-US" sz="1000" b="1" dirty="0">
              <a:latin typeface="Times New Roman"/>
              <a:cs typeface="Traditional Arabic"/>
            </a:endParaRPr>
          </a:p>
          <a:p>
            <a:pPr marL="82296" indent="0">
              <a:lnSpc>
                <a:spcPts val="1100"/>
              </a:lnSpc>
              <a:buNone/>
            </a:pPr>
            <a:r>
              <a:rPr lang="ar-SA" sz="1400" b="1" dirty="0">
                <a:latin typeface="Times New Roman"/>
                <a:cs typeface="Arabic Transparent"/>
              </a:rPr>
              <a:t>ــــــ</a:t>
            </a:r>
            <a:endParaRPr lang="en-US" sz="1000" b="1" dirty="0">
              <a:latin typeface="Times New Roman"/>
              <a:cs typeface="Traditional Arabic"/>
            </a:endParaRPr>
          </a:p>
          <a:p>
            <a:pPr marL="82296" indent="0" algn="justLow">
              <a:buNone/>
              <a:tabLst>
                <a:tab pos="130810" algn="l"/>
              </a:tabLst>
            </a:pPr>
            <a:r>
              <a:rPr lang="ar-SA" sz="1400" b="1" dirty="0">
                <a:latin typeface="Times New Roman"/>
                <a:cs typeface="Arabic Transparent"/>
              </a:rPr>
              <a:t>    </a:t>
            </a:r>
            <a:r>
              <a:rPr lang="ar-SA" sz="1400" dirty="0">
                <a:latin typeface="Times New Roman"/>
                <a:cs typeface="Arabic Transparent"/>
              </a:rPr>
              <a:t>يترتب على الارتفاع المستمر في الأسعار أثاراً تمس معيشة أفراد المجتمع وأوجه النشاط الاقتصادي المختلفة ولكن بصور متفاوتة، نورد أهم هذه الآثار فيما يلي:-</a:t>
            </a:r>
            <a:endParaRPr lang="en-US" sz="1000" b="1" dirty="0">
              <a:latin typeface="Times New Roman"/>
              <a:cs typeface="Traditional Arabic"/>
            </a:endParaRPr>
          </a:p>
          <a:p>
            <a:pPr marL="82296" indent="0" algn="just">
              <a:lnSpc>
                <a:spcPts val="2300"/>
              </a:lnSpc>
              <a:buNone/>
            </a:pPr>
            <a:r>
              <a:rPr lang="ar-SA" sz="1400" b="1" u="sng" dirty="0">
                <a:latin typeface="Times New Roman"/>
                <a:ea typeface="Times New Roman"/>
                <a:cs typeface="Arabic Transparent"/>
              </a:rPr>
              <a:t>1- تأثير التضخم على الدخل:-</a:t>
            </a:r>
            <a:r>
              <a:rPr lang="ar-SA" sz="1400" dirty="0">
                <a:latin typeface="Times New Roman"/>
                <a:ea typeface="Times New Roman"/>
                <a:cs typeface="Arabic Transparent"/>
              </a:rPr>
              <a:t>  يضر التضخم بعض فئات المجتمع بينما من البعض الآخر، فأصحاب الدخول الثابتة هم بالتأكيد المتضررين من ارتفاع الأسعار، بينما يسـتفيد </a:t>
            </a:r>
            <a:r>
              <a:rPr lang="ar-SA" sz="1400" dirty="0" smtClean="0">
                <a:latin typeface="Times New Roman"/>
                <a:cs typeface="Arabic Transparent"/>
              </a:rPr>
              <a:t>أصحاب </a:t>
            </a:r>
            <a:r>
              <a:rPr lang="ar-SA" sz="1400" dirty="0">
                <a:latin typeface="Times New Roman"/>
                <a:cs typeface="Arabic Transparent"/>
              </a:rPr>
              <a:t>الدخول الناشئة عن الأرباح من رجال أعمال و تجار و غيرهم(الذين ترتفع دخولهم بنسبة أكبر من نسبة ارتفاع الأسعار) من وجود التضخم. </a:t>
            </a:r>
            <a:endParaRPr lang="en-US" sz="1200" dirty="0">
              <a:latin typeface="Times New Roman"/>
              <a:ea typeface="Times New Roman"/>
            </a:endParaRPr>
          </a:p>
          <a:p>
            <a:pPr marL="82296" indent="0" algn="justLow">
              <a:lnSpc>
                <a:spcPts val="2300"/>
              </a:lnSpc>
              <a:buNone/>
              <a:tabLst>
                <a:tab pos="130810" algn="l"/>
              </a:tabLst>
            </a:pPr>
            <a:r>
              <a:rPr lang="ar-SA" sz="1400" b="1" u="sng" dirty="0">
                <a:latin typeface="Times New Roman"/>
                <a:cs typeface="Arabic Transparent"/>
              </a:rPr>
              <a:t>2- تأثير التضخم على المديونية:-</a:t>
            </a:r>
            <a:r>
              <a:rPr lang="ar-SA" sz="1400" dirty="0">
                <a:latin typeface="Times New Roman"/>
                <a:cs typeface="Arabic Transparent"/>
              </a:rPr>
              <a:t> يستفيد المدين </a:t>
            </a:r>
            <a:r>
              <a:rPr lang="en-US" sz="1200" dirty="0">
                <a:latin typeface="Times New Roman"/>
                <a:cs typeface="Arabic Transparent"/>
              </a:rPr>
              <a:t>Debtor</a:t>
            </a:r>
            <a:r>
              <a:rPr lang="ar-SA" sz="1400" dirty="0">
                <a:latin typeface="Times New Roman"/>
                <a:cs typeface="Arabic Transparent"/>
              </a:rPr>
              <a:t> من التضخم بينما يتضرر الدائن </a:t>
            </a:r>
            <a:r>
              <a:rPr lang="en-US" sz="1200" dirty="0">
                <a:latin typeface="Times New Roman"/>
                <a:cs typeface="Arabic Transparent"/>
              </a:rPr>
              <a:t>Creditor</a:t>
            </a:r>
            <a:r>
              <a:rPr lang="ar-SA" sz="1400" dirty="0">
                <a:latin typeface="Times New Roman"/>
                <a:cs typeface="Arabic Transparent"/>
              </a:rPr>
              <a:t>، و ذلك لكون المدين يقترض مبلغاً من المال و يعيده في فترة لاحقة بقيمة حقيقية أقل، نظراً للارتفاع المستمر في الأسعار</a:t>
            </a:r>
            <a:r>
              <a:rPr lang="ar-SA" sz="1400" dirty="0" smtClean="0">
                <a:latin typeface="Times New Roman"/>
                <a:cs typeface="Arabic Transparent"/>
              </a:rPr>
              <a:t>.</a:t>
            </a:r>
            <a:endParaRPr lang="en-US" sz="1200" dirty="0">
              <a:latin typeface="Times New Roman"/>
              <a:ea typeface="Times New Roman"/>
            </a:endParaRPr>
          </a:p>
          <a:p>
            <a:pPr marL="82296" indent="0" algn="justLow">
              <a:buNone/>
              <a:tabLst>
                <a:tab pos="88900" algn="l"/>
              </a:tabLst>
            </a:pPr>
            <a:r>
              <a:rPr lang="ar-SA" sz="1400" b="1" dirty="0">
                <a:latin typeface="Times New Roman"/>
                <a:cs typeface="Arabic Transparent"/>
              </a:rPr>
              <a:t>3-</a:t>
            </a:r>
            <a:r>
              <a:rPr lang="ar-SA" sz="1400" dirty="0">
                <a:latin typeface="Times New Roman"/>
                <a:cs typeface="Arabic Transparent"/>
              </a:rPr>
              <a:t> </a:t>
            </a:r>
            <a:r>
              <a:rPr lang="ar-SA" sz="1400" b="1" u="sng" dirty="0">
                <a:latin typeface="Times New Roman"/>
                <a:cs typeface="Arabic Transparent"/>
              </a:rPr>
              <a:t>تأثير التضخم على ميزان المدفوعات:-</a:t>
            </a:r>
            <a:r>
              <a:rPr lang="ar-SA" sz="1400" dirty="0">
                <a:latin typeface="Times New Roman"/>
                <a:cs typeface="Arabic Transparent"/>
              </a:rPr>
              <a:t> للتضخم أثره السلبي على ميزان المدفوعات </a:t>
            </a:r>
            <a:r>
              <a:rPr lang="en-US" sz="1200" dirty="0">
                <a:latin typeface="Times New Roman"/>
                <a:cs typeface="Arabic Transparent"/>
              </a:rPr>
              <a:t>Balance of</a:t>
            </a:r>
            <a:r>
              <a:rPr lang="en-US" sz="1400" dirty="0">
                <a:latin typeface="Times New Roman"/>
                <a:cs typeface="Arabic Transparent"/>
              </a:rPr>
              <a:t> </a:t>
            </a:r>
            <a:r>
              <a:rPr lang="en-US" sz="1200" dirty="0">
                <a:latin typeface="Times New Roman"/>
                <a:cs typeface="Arabic Transparent"/>
              </a:rPr>
              <a:t>Payments</a:t>
            </a:r>
            <a:r>
              <a:rPr lang="ar-SA" sz="1400" dirty="0">
                <a:latin typeface="Times New Roman"/>
                <a:cs typeface="Arabic Transparent"/>
              </a:rPr>
              <a:t>، حيث أن الدولة التي تعاني من ارتفاع الأسعار تجد منتجاتها في موضع تنافسي ضعيف من منتجات الدول الأخرى الأقل سعراً، و بذلك تزداد وارداتها و تقل صادراتها مما يؤدي إلى عجز الميزان التجاري من ميزان المدفوعات أو في أقل الحالات سوءاً ينخفض حجم الفائض فيه.</a:t>
            </a:r>
            <a:endParaRPr lang="en-US" sz="1000" b="1" dirty="0">
              <a:latin typeface="Times New Roman"/>
              <a:cs typeface="Traditional Arabic"/>
            </a:endParaRPr>
          </a:p>
          <a:p>
            <a:pPr marL="82296" indent="0" algn="justLow">
              <a:lnSpc>
                <a:spcPct val="50000"/>
              </a:lnSpc>
              <a:buNone/>
              <a:tabLst>
                <a:tab pos="88900" algn="l"/>
              </a:tabLst>
            </a:pPr>
            <a:r>
              <a:rPr lang="ar-SA" sz="1400" dirty="0">
                <a:latin typeface="Times New Roman"/>
                <a:cs typeface="Arabic Transparent"/>
              </a:rPr>
              <a:t> </a:t>
            </a:r>
            <a:endParaRPr lang="en-US" sz="1000" b="1" dirty="0">
              <a:latin typeface="Times New Roman"/>
              <a:cs typeface="Traditional Arabic"/>
            </a:endParaRPr>
          </a:p>
          <a:p>
            <a:pPr marL="82296" indent="0" algn="justLow">
              <a:buNone/>
              <a:tabLst>
                <a:tab pos="88900" algn="l"/>
              </a:tabLst>
            </a:pPr>
            <a:r>
              <a:rPr lang="ar-SA" sz="1400" b="1" u="sng" dirty="0">
                <a:latin typeface="Times New Roman"/>
                <a:cs typeface="Arabic Transparent"/>
              </a:rPr>
              <a:t>4- تأثير التضخم على النمو الاقتصادي:-</a:t>
            </a:r>
            <a:r>
              <a:rPr lang="ar-SA" sz="1400" dirty="0">
                <a:latin typeface="Times New Roman"/>
                <a:cs typeface="Arabic Transparent"/>
              </a:rPr>
              <a:t> اختلفت الآراء حول أثر التضخم على النمو الاقتصادي </a:t>
            </a:r>
            <a:r>
              <a:rPr lang="en-US" sz="1200" dirty="0">
                <a:latin typeface="Times New Roman"/>
                <a:cs typeface="Arabic Transparent"/>
              </a:rPr>
              <a:t>Economic Growth</a:t>
            </a:r>
            <a:r>
              <a:rPr lang="ar-SA" sz="1400" dirty="0">
                <a:latin typeface="Times New Roman"/>
                <a:cs typeface="Arabic Transparent"/>
              </a:rPr>
              <a:t>. يرى فريق من الاقتصاديين أن التضخم يخلق حالة من عدم التيقن حول الأوضاع الاقتصادية المستقبلية، الأمر الذي يؤثر على قرارات الاستثمار و يؤخرها، كما يؤثر على الحافز على الادخار، و إنتاجية العمال و حماسهم نتيجة انخفاض دخولهم الحقيقية.  ويرى فريق آخر أن التضخم قد يكون دافعاً لعملية النمو الاقتصادي، حيث يرتفع أن ارتفاع الأسعار لفترة يعمل على زيادة الأرباح فتزيد الاستثمارات و يزيد التشغيل و تنخفض البطالة. و تظل صحة أي من الرأيين محكومة بنوع و حدة التضخم، فالتضخم الشديد و السريع بدون شك سيضر بالنمو الاقتصادي، بينما قد يكون التضخم البطيء و المعتدل دافعاً للنمو إذا ما صوحب بسياسات اقتصادية حكيمة</a:t>
            </a:r>
            <a:r>
              <a:rPr lang="ar-SA" sz="1400" dirty="0" smtClean="0">
                <a:latin typeface="Times New Roman"/>
                <a:cs typeface="Arabic Transparent"/>
              </a:rPr>
              <a:t>.</a:t>
            </a:r>
            <a:endParaRPr lang="en-US" sz="1200" dirty="0">
              <a:latin typeface="Times New Roman"/>
              <a:ea typeface="Times New Roman"/>
            </a:endParaRPr>
          </a:p>
          <a:p>
            <a:pPr marL="82296" indent="0" algn="justLow">
              <a:buNone/>
            </a:pPr>
            <a:r>
              <a:rPr lang="ar-SA" sz="1400" b="1" dirty="0">
                <a:latin typeface="Times New Roman"/>
                <a:ea typeface="Times New Roman"/>
                <a:cs typeface="Arabic Transparent"/>
              </a:rPr>
              <a:t>العلاقة بين التضخم و البطالة (منحنى فيلبس)</a:t>
            </a:r>
            <a:endParaRPr lang="en-US" sz="1200" dirty="0">
              <a:latin typeface="Times New Roman"/>
              <a:ea typeface="Times New Roman"/>
            </a:endParaRPr>
          </a:p>
          <a:p>
            <a:pPr marL="82296" indent="0" algn="just">
              <a:lnSpc>
                <a:spcPct val="50000"/>
              </a:lnSpc>
              <a:buNone/>
            </a:pPr>
            <a:r>
              <a:rPr lang="ar-SA" sz="1400" b="1" dirty="0">
                <a:latin typeface="Times New Roman"/>
                <a:cs typeface="Arabic Transparent"/>
              </a:rPr>
              <a:t>ــــــــــــــــــــــــ</a:t>
            </a:r>
            <a:endParaRPr lang="en-US" sz="1400" b="1" dirty="0">
              <a:latin typeface="Times New Roman"/>
              <a:cs typeface="Simplified Arabic"/>
            </a:endParaRPr>
          </a:p>
          <a:p>
            <a:pPr marL="82296" indent="0" algn="justLow">
              <a:buNone/>
            </a:pPr>
            <a:r>
              <a:rPr lang="ar-SA" sz="1400" dirty="0">
                <a:latin typeface="Times New Roman"/>
                <a:ea typeface="Times New Roman"/>
                <a:cs typeface="Arabic Transparent"/>
              </a:rPr>
              <a:t>     لاشك أن تخفيض البطالة يعتبر هدفاً رئيسياً في أي اقتصاد (تحقيقاً للتوظف الكامل للموارد بما فيها العمل)، إلا أن تحقيق هذا الهدف قد يكون على حساب أهداف أخرى لا تقل أهمية، وفي مقدمتها هدف استقرار المستوى العام للأسعار. فالارتفاع بمستوى العمالة يصاحبه خلق دخول إضافية تتحول إلى قوة شرائية تزيد من الطلب الكلي، وعندما لا يمكن زيادة الإنتاج ليواكب زيادة الطلب ترتفع الأسعار، ويصبح التضخم هو الثمن الذي يدفعه المجتمع مقابل القضاء على البطالة. وفي الوقت نفسه تكون أي محاولة للقضاء على التضخم والحد منه متضمنة قبول معدلات أعلى للبطالة، حيث أن الحد من التضخم إنما يعني تقليل هوامش ربحية المشروعات، فيتقلص نشاطها الإنتاجي وينخفض طلبها على العمل بالتبعية. </a:t>
            </a:r>
            <a:endParaRPr lang="en-US" sz="1200" dirty="0">
              <a:latin typeface="Times New Roman"/>
              <a:ea typeface="Times New Roman"/>
            </a:endParaRPr>
          </a:p>
          <a:p>
            <a:pPr marL="82296" indent="0" algn="justLow">
              <a:lnSpc>
                <a:spcPct val="50000"/>
              </a:lnSpc>
              <a:buNone/>
            </a:pPr>
            <a:r>
              <a:rPr lang="ar-SA" sz="1400" dirty="0">
                <a:latin typeface="Times New Roman"/>
                <a:ea typeface="Times New Roman"/>
                <a:cs typeface="Arabic Transparent"/>
              </a:rPr>
              <a:t>     </a:t>
            </a:r>
            <a:endParaRPr lang="en-US" sz="1200" dirty="0">
              <a:latin typeface="Times New Roman"/>
              <a:ea typeface="Times New Roman"/>
            </a:endParaRPr>
          </a:p>
          <a:p>
            <a:pPr marL="82296" lvl="0" indent="0">
              <a:buClr>
                <a:srgbClr val="3891A7"/>
              </a:buClr>
              <a:buNone/>
            </a:pPr>
            <a:endParaRPr lang="ar-IQ" sz="1400" dirty="0">
              <a:solidFill>
                <a:prstClr val="black"/>
              </a:solidFill>
            </a:endParaRPr>
          </a:p>
          <a:p>
            <a:pPr marL="82296" indent="0">
              <a:buNone/>
            </a:pPr>
            <a:endParaRPr lang="ar-IQ" dirty="0"/>
          </a:p>
        </p:txBody>
      </p:sp>
    </p:spTree>
    <p:extLst>
      <p:ext uri="{BB962C8B-B14F-4D97-AF65-F5344CB8AC3E}">
        <p14:creationId xmlns:p14="http://schemas.microsoft.com/office/powerpoint/2010/main" val="3711321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1200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7268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TotalTime>
  <Words>1186</Words>
  <Application>Microsoft Office PowerPoint</Application>
  <PresentationFormat>On-screen Show (4:3)</PresentationFormat>
  <Paragraphs>66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 البطالة والتضخم</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البطالة والتضخم</dc:title>
  <dc:creator>Ruaa</dc:creator>
  <cp:lastModifiedBy>Ruaa</cp:lastModifiedBy>
  <cp:revision>3</cp:revision>
  <dcterms:created xsi:type="dcterms:W3CDTF">2019-12-10T16:33:01Z</dcterms:created>
  <dcterms:modified xsi:type="dcterms:W3CDTF">2019-12-10T16:54:25Z</dcterms:modified>
</cp:coreProperties>
</file>