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1" d="100"/>
          <a:sy n="61" d="100"/>
        </p:scale>
        <p:origin x="-148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E84127A4-5290-4F82-BAFD-51517FA5D970}" type="datetimeFigureOut">
              <a:rPr lang="ar-IQ" smtClean="0"/>
              <a:t>11/04/1441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9A27673-91C7-40C0-912D-50E4A23F867E}" type="slidenum">
              <a:rPr lang="ar-IQ" smtClean="0"/>
              <a:t>‹#›</a:t>
            </a:fld>
            <a:endParaRPr lang="ar-IQ"/>
          </a:p>
        </p:txBody>
      </p:sp>
    </p:spTree>
    <p:extLst>
      <p:ext uri="{BB962C8B-B14F-4D97-AF65-F5344CB8AC3E}">
        <p14:creationId xmlns:p14="http://schemas.microsoft.com/office/powerpoint/2010/main" val="14685069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E84127A4-5290-4F82-BAFD-51517FA5D970}" type="datetimeFigureOut">
              <a:rPr lang="ar-IQ" smtClean="0"/>
              <a:t>11/04/1441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9A27673-91C7-40C0-912D-50E4A23F867E}" type="slidenum">
              <a:rPr lang="ar-IQ" smtClean="0"/>
              <a:t>‹#›</a:t>
            </a:fld>
            <a:endParaRPr lang="ar-IQ"/>
          </a:p>
        </p:txBody>
      </p:sp>
    </p:spTree>
    <p:extLst>
      <p:ext uri="{BB962C8B-B14F-4D97-AF65-F5344CB8AC3E}">
        <p14:creationId xmlns:p14="http://schemas.microsoft.com/office/powerpoint/2010/main" val="2526228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E84127A4-5290-4F82-BAFD-51517FA5D970}" type="datetimeFigureOut">
              <a:rPr lang="ar-IQ" smtClean="0"/>
              <a:t>11/04/1441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9A27673-91C7-40C0-912D-50E4A23F867E}" type="slidenum">
              <a:rPr lang="ar-IQ" smtClean="0"/>
              <a:t>‹#›</a:t>
            </a:fld>
            <a:endParaRPr lang="ar-IQ"/>
          </a:p>
        </p:txBody>
      </p:sp>
    </p:spTree>
    <p:extLst>
      <p:ext uri="{BB962C8B-B14F-4D97-AF65-F5344CB8AC3E}">
        <p14:creationId xmlns:p14="http://schemas.microsoft.com/office/powerpoint/2010/main" val="405195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E84127A4-5290-4F82-BAFD-51517FA5D970}" type="datetimeFigureOut">
              <a:rPr lang="ar-IQ" smtClean="0"/>
              <a:t>11/04/1441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9A27673-91C7-40C0-912D-50E4A23F867E}" type="slidenum">
              <a:rPr lang="ar-IQ" smtClean="0"/>
              <a:t>‹#›</a:t>
            </a:fld>
            <a:endParaRPr lang="ar-IQ"/>
          </a:p>
        </p:txBody>
      </p:sp>
    </p:spTree>
    <p:extLst>
      <p:ext uri="{BB962C8B-B14F-4D97-AF65-F5344CB8AC3E}">
        <p14:creationId xmlns:p14="http://schemas.microsoft.com/office/powerpoint/2010/main" val="3730929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4127A4-5290-4F82-BAFD-51517FA5D970}" type="datetimeFigureOut">
              <a:rPr lang="ar-IQ" smtClean="0"/>
              <a:t>11/04/1441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9A27673-91C7-40C0-912D-50E4A23F867E}" type="slidenum">
              <a:rPr lang="ar-IQ" smtClean="0"/>
              <a:t>‹#›</a:t>
            </a:fld>
            <a:endParaRPr lang="ar-IQ"/>
          </a:p>
        </p:txBody>
      </p:sp>
    </p:spTree>
    <p:extLst>
      <p:ext uri="{BB962C8B-B14F-4D97-AF65-F5344CB8AC3E}">
        <p14:creationId xmlns:p14="http://schemas.microsoft.com/office/powerpoint/2010/main" val="3150435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E84127A4-5290-4F82-BAFD-51517FA5D970}" type="datetimeFigureOut">
              <a:rPr lang="ar-IQ" smtClean="0"/>
              <a:t>11/04/1441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9A27673-91C7-40C0-912D-50E4A23F867E}" type="slidenum">
              <a:rPr lang="ar-IQ" smtClean="0"/>
              <a:t>‹#›</a:t>
            </a:fld>
            <a:endParaRPr lang="ar-IQ"/>
          </a:p>
        </p:txBody>
      </p:sp>
    </p:spTree>
    <p:extLst>
      <p:ext uri="{BB962C8B-B14F-4D97-AF65-F5344CB8AC3E}">
        <p14:creationId xmlns:p14="http://schemas.microsoft.com/office/powerpoint/2010/main" val="2037404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E84127A4-5290-4F82-BAFD-51517FA5D970}" type="datetimeFigureOut">
              <a:rPr lang="ar-IQ" smtClean="0"/>
              <a:t>11/04/1441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D9A27673-91C7-40C0-912D-50E4A23F867E}" type="slidenum">
              <a:rPr lang="ar-IQ" smtClean="0"/>
              <a:t>‹#›</a:t>
            </a:fld>
            <a:endParaRPr lang="ar-IQ"/>
          </a:p>
        </p:txBody>
      </p:sp>
    </p:spTree>
    <p:extLst>
      <p:ext uri="{BB962C8B-B14F-4D97-AF65-F5344CB8AC3E}">
        <p14:creationId xmlns:p14="http://schemas.microsoft.com/office/powerpoint/2010/main" val="4291981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E84127A4-5290-4F82-BAFD-51517FA5D970}" type="datetimeFigureOut">
              <a:rPr lang="ar-IQ" smtClean="0"/>
              <a:t>11/04/1441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D9A27673-91C7-40C0-912D-50E4A23F867E}" type="slidenum">
              <a:rPr lang="ar-IQ" smtClean="0"/>
              <a:t>‹#›</a:t>
            </a:fld>
            <a:endParaRPr lang="ar-IQ"/>
          </a:p>
        </p:txBody>
      </p:sp>
    </p:spTree>
    <p:extLst>
      <p:ext uri="{BB962C8B-B14F-4D97-AF65-F5344CB8AC3E}">
        <p14:creationId xmlns:p14="http://schemas.microsoft.com/office/powerpoint/2010/main" val="1890174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4127A4-5290-4F82-BAFD-51517FA5D970}" type="datetimeFigureOut">
              <a:rPr lang="ar-IQ" smtClean="0"/>
              <a:t>11/04/1441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D9A27673-91C7-40C0-912D-50E4A23F867E}" type="slidenum">
              <a:rPr lang="ar-IQ" smtClean="0"/>
              <a:t>‹#›</a:t>
            </a:fld>
            <a:endParaRPr lang="ar-IQ"/>
          </a:p>
        </p:txBody>
      </p:sp>
    </p:spTree>
    <p:extLst>
      <p:ext uri="{BB962C8B-B14F-4D97-AF65-F5344CB8AC3E}">
        <p14:creationId xmlns:p14="http://schemas.microsoft.com/office/powerpoint/2010/main" val="851771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4127A4-5290-4F82-BAFD-51517FA5D970}" type="datetimeFigureOut">
              <a:rPr lang="ar-IQ" smtClean="0"/>
              <a:t>11/04/1441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9A27673-91C7-40C0-912D-50E4A23F867E}" type="slidenum">
              <a:rPr lang="ar-IQ" smtClean="0"/>
              <a:t>‹#›</a:t>
            </a:fld>
            <a:endParaRPr lang="ar-IQ"/>
          </a:p>
        </p:txBody>
      </p:sp>
    </p:spTree>
    <p:extLst>
      <p:ext uri="{BB962C8B-B14F-4D97-AF65-F5344CB8AC3E}">
        <p14:creationId xmlns:p14="http://schemas.microsoft.com/office/powerpoint/2010/main" val="10233155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4127A4-5290-4F82-BAFD-51517FA5D970}" type="datetimeFigureOut">
              <a:rPr lang="ar-IQ" smtClean="0"/>
              <a:t>11/04/1441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9A27673-91C7-40C0-912D-50E4A23F867E}" type="slidenum">
              <a:rPr lang="ar-IQ" smtClean="0"/>
              <a:t>‹#›</a:t>
            </a:fld>
            <a:endParaRPr lang="ar-IQ"/>
          </a:p>
        </p:txBody>
      </p:sp>
    </p:spTree>
    <p:extLst>
      <p:ext uri="{BB962C8B-B14F-4D97-AF65-F5344CB8AC3E}">
        <p14:creationId xmlns:p14="http://schemas.microsoft.com/office/powerpoint/2010/main" val="19439032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39000" b="-39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84127A4-5290-4F82-BAFD-51517FA5D970}" type="datetimeFigureOut">
              <a:rPr lang="ar-IQ" smtClean="0"/>
              <a:t>11/04/1441</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9A27673-91C7-40C0-912D-50E4A23F867E}" type="slidenum">
              <a:rPr lang="ar-IQ" smtClean="0"/>
              <a:t>‹#›</a:t>
            </a:fld>
            <a:endParaRPr lang="ar-IQ"/>
          </a:p>
        </p:txBody>
      </p:sp>
    </p:spTree>
    <p:extLst>
      <p:ext uri="{BB962C8B-B14F-4D97-AF65-F5344CB8AC3E}">
        <p14:creationId xmlns:p14="http://schemas.microsoft.com/office/powerpoint/2010/main" val="14993689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سوق العمل السياحي</a:t>
            </a:r>
            <a:endParaRPr lang="ar-IQ" dirty="0"/>
          </a:p>
        </p:txBody>
      </p:sp>
      <p:sp>
        <p:nvSpPr>
          <p:cNvPr id="3" name="Subtitle 2"/>
          <p:cNvSpPr>
            <a:spLocks noGrp="1"/>
          </p:cNvSpPr>
          <p:nvPr>
            <p:ph type="subTitle" idx="1"/>
          </p:nvPr>
        </p:nvSpPr>
        <p:spPr/>
        <p:txBody>
          <a:bodyPr/>
          <a:lstStyle/>
          <a:p>
            <a:r>
              <a:rPr lang="ar-IQ" dirty="0" smtClean="0">
                <a:solidFill>
                  <a:srgbClr val="FF0000"/>
                </a:solidFill>
              </a:rPr>
              <a:t>م.د. مها عبد الستار السامرائي</a:t>
            </a:r>
            <a:endParaRPr lang="ar-IQ" dirty="0">
              <a:solidFill>
                <a:srgbClr val="FF0000"/>
              </a:solidFill>
            </a:endParaRPr>
          </a:p>
        </p:txBody>
      </p:sp>
    </p:spTree>
    <p:extLst>
      <p:ext uri="{BB962C8B-B14F-4D97-AF65-F5344CB8AC3E}">
        <p14:creationId xmlns:p14="http://schemas.microsoft.com/office/powerpoint/2010/main" val="26243355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marL="216535" indent="0" algn="just">
              <a:lnSpc>
                <a:spcPct val="150000"/>
              </a:lnSpc>
              <a:buNone/>
            </a:pPr>
            <a:r>
              <a:rPr lang="ar-IQ" sz="1400" b="1" dirty="0">
                <a:latin typeface="Times New Roman"/>
                <a:ea typeface="Times New Roman"/>
              </a:rPr>
              <a:t>مفهوم وأهمية سوق العمل السياحي </a:t>
            </a:r>
            <a:endParaRPr lang="en-US" sz="1400" b="1" dirty="0" smtClean="0">
              <a:effectLst/>
              <a:latin typeface="Times New Roman"/>
              <a:ea typeface="Times New Roman"/>
              <a:cs typeface="Simplified Arabic"/>
            </a:endParaRPr>
          </a:p>
          <a:p>
            <a:pPr marL="0" indent="0" algn="just">
              <a:lnSpc>
                <a:spcPct val="150000"/>
              </a:lnSpc>
              <a:buNone/>
            </a:pPr>
            <a:r>
              <a:rPr lang="ar-IQ" sz="1400" dirty="0">
                <a:latin typeface="Times New Roman"/>
                <a:ea typeface="Times New Roman"/>
              </a:rPr>
              <a:t>       يعد سوق العمل السياحي بمثابة أرتباط (الاستهلاك مع الانتاج) أي بمعنى إن المستهلك هو الذي يحث عن المنتج وليس العكس كما هو الحال في المنتجات الأخرى ويمكن القول أن السياحة منتجاً تصديرياً دون الحاجة الى شحن منتج السياحة ,لكن السوق السياحي لا يستطيع المنافسة في سوق السياحة الدولية بغياب السياسة التسويقية ، وإن سوق العمل السياحي الذي لا يحظى بأهتمام وسائل الإعلام والأتصال يجعله غير متمكن من أستغلال مقوماته السياحية المتعددة والمتنوعة (</a:t>
            </a:r>
            <a:r>
              <a:rPr lang="en-US" sz="1400" b="0" dirty="0" smtClean="0">
                <a:effectLst/>
                <a:latin typeface="Times New Roman"/>
                <a:ea typeface="Times New Roman"/>
                <a:cs typeface="Times New Roman"/>
              </a:rPr>
              <a:t> Heddar,1998:88</a:t>
            </a:r>
            <a:r>
              <a:rPr lang="ar-IQ" sz="1400" dirty="0">
                <a:latin typeface="Times New Roman"/>
                <a:ea typeface="Times New Roman"/>
              </a:rPr>
              <a:t>).</a:t>
            </a:r>
            <a:endParaRPr lang="en-US" sz="1400" b="1" dirty="0" smtClean="0">
              <a:effectLst/>
              <a:latin typeface="Times New Roman"/>
              <a:ea typeface="Times New Roman"/>
              <a:cs typeface="Simplified Arabic"/>
            </a:endParaRPr>
          </a:p>
          <a:p>
            <a:pPr marL="0" indent="0" algn="just">
              <a:lnSpc>
                <a:spcPct val="150000"/>
              </a:lnSpc>
              <a:buNone/>
            </a:pPr>
            <a:r>
              <a:rPr lang="ar-IQ" sz="1400" dirty="0">
                <a:latin typeface="Times New Roman"/>
                <a:ea typeface="Times New Roman"/>
              </a:rPr>
              <a:t>ومن خلال تحليل السوق السياحي نجد أن السياحة نشاط يخضع للتقلبات والإضطرابات بسبب بسبب عدة عوامل منها العوامل الإقتصادية  والأزمات الصحية كمختلف الأوبئة، والأوضاع السياسية والأمنية كالحروب فهي تكون بمثابة عائق (سعيد , </a:t>
            </a:r>
            <a:r>
              <a:rPr lang="en-US" sz="1400" b="0" dirty="0" smtClean="0">
                <a:effectLst/>
                <a:latin typeface="Times New Roman"/>
                <a:ea typeface="Times New Roman"/>
                <a:cs typeface="Times New Roman"/>
              </a:rPr>
              <a:t>2001</a:t>
            </a:r>
            <a:r>
              <a:rPr lang="en-US" sz="1400" b="0" dirty="0" smtClean="0">
                <a:effectLst/>
                <a:latin typeface="Arial"/>
                <a:ea typeface="Times New Roman"/>
                <a:cs typeface="Simplified Arabic"/>
              </a:rPr>
              <a:t> </a:t>
            </a:r>
            <a:r>
              <a:rPr lang="ar-IQ" sz="1400" b="0" dirty="0" smtClean="0">
                <a:effectLst/>
                <a:latin typeface="Times New Roman"/>
                <a:ea typeface="Times New Roman"/>
                <a:cs typeface="Times New Roman"/>
              </a:rPr>
              <a:t>:</a:t>
            </a:r>
            <a:r>
              <a:rPr lang="en-US" sz="1400" b="0" dirty="0" smtClean="0">
                <a:effectLst/>
                <a:latin typeface="Times New Roman"/>
                <a:ea typeface="Times New Roman"/>
                <a:cs typeface="Times New Roman"/>
              </a:rPr>
              <a:t>( 81</a:t>
            </a:r>
            <a:r>
              <a:rPr lang="en-US" sz="1400" b="0" dirty="0" smtClean="0">
                <a:effectLst/>
                <a:latin typeface="Arial"/>
                <a:ea typeface="Times New Roman"/>
                <a:cs typeface="Simplified Arabic"/>
              </a:rPr>
              <a:t> </a:t>
            </a:r>
            <a:r>
              <a:rPr lang="ar-IQ" sz="1400" dirty="0">
                <a:latin typeface="Times New Roman"/>
                <a:ea typeface="Times New Roman"/>
              </a:rPr>
              <a:t>.</a:t>
            </a:r>
            <a:endParaRPr lang="en-US" sz="1400" b="1" dirty="0" smtClean="0">
              <a:effectLst/>
              <a:latin typeface="Times New Roman"/>
              <a:ea typeface="Times New Roman"/>
              <a:cs typeface="Simplified Arabic"/>
            </a:endParaRPr>
          </a:p>
          <a:p>
            <a:pPr marL="0" indent="0" algn="just">
              <a:lnSpc>
                <a:spcPct val="150000"/>
              </a:lnSpc>
              <a:buNone/>
            </a:pPr>
            <a:r>
              <a:rPr lang="ar-IQ" sz="1400" dirty="0">
                <a:latin typeface="Times New Roman"/>
                <a:ea typeface="Times New Roman"/>
              </a:rPr>
              <a:t>ويعد سوق العمل السياحي سوق قابل للتوسعة بسبب تباين وتعدد انواع السياحة وأغراضها وتنوع وإختلاف وأرتباط الأنشطة وطبيعة الخدمات السياحية , وتعد صناعة السياحة حافز ودعم للأبداع   الثقافي والاجتماعي ومجالاً لأستخدام التكنولوجيا المتطورة لذا فهي تتطلب مستوى عالي من الكفاءة والتأهيل في ظل وجود المنافسة الدولية  (صليحه ,</a:t>
            </a:r>
            <a:r>
              <a:rPr lang="en-US" sz="1400" b="0" dirty="0" smtClean="0">
                <a:effectLst/>
                <a:latin typeface="Times New Roman"/>
                <a:ea typeface="Times New Roman"/>
                <a:cs typeface="Times New Roman"/>
              </a:rPr>
              <a:t>2011</a:t>
            </a:r>
            <a:r>
              <a:rPr lang="ar-IQ" sz="1400" b="0" dirty="0" smtClean="0">
                <a:effectLst/>
                <a:latin typeface="Times New Roman"/>
                <a:ea typeface="Times New Roman"/>
                <a:cs typeface="Times New Roman"/>
              </a:rPr>
              <a:t> : </a:t>
            </a:r>
            <a:r>
              <a:rPr lang="en-US" sz="1400" b="0" dirty="0" smtClean="0">
                <a:effectLst/>
                <a:latin typeface="Times New Roman"/>
                <a:ea typeface="Times New Roman"/>
                <a:cs typeface="Times New Roman"/>
              </a:rPr>
              <a:t>55</a:t>
            </a:r>
            <a:r>
              <a:rPr lang="ar-IQ" sz="1400" dirty="0">
                <a:latin typeface="Times New Roman"/>
                <a:ea typeface="Times New Roman"/>
              </a:rPr>
              <a:t> ).</a:t>
            </a:r>
            <a:endParaRPr lang="en-US" sz="1400" b="1" dirty="0" smtClean="0">
              <a:effectLst/>
              <a:latin typeface="Times New Roman"/>
              <a:ea typeface="Times New Roman"/>
              <a:cs typeface="Simplified Arabic"/>
            </a:endParaRPr>
          </a:p>
          <a:p>
            <a:pPr marL="0" indent="0" algn="just">
              <a:lnSpc>
                <a:spcPct val="150000"/>
              </a:lnSpc>
              <a:buNone/>
            </a:pPr>
            <a:r>
              <a:rPr lang="ar-IQ" sz="1400" dirty="0">
                <a:latin typeface="Times New Roman"/>
                <a:ea typeface="Times New Roman"/>
              </a:rPr>
              <a:t>ومن الضروري إن نذكر ندرة الدراسات التى تقدم تعريف شامل ووافي لسوق العمل السياحي </a:t>
            </a:r>
            <a:endParaRPr lang="en-US" sz="1400" b="1" dirty="0" smtClean="0">
              <a:effectLst/>
              <a:latin typeface="Times New Roman"/>
              <a:ea typeface="Times New Roman"/>
              <a:cs typeface="Simplified Arabic"/>
            </a:endParaRPr>
          </a:p>
          <a:p>
            <a:pPr marL="0" indent="0" algn="just">
              <a:lnSpc>
                <a:spcPct val="150000"/>
              </a:lnSpc>
              <a:buNone/>
            </a:pPr>
            <a:r>
              <a:rPr lang="ar-IQ" sz="1400" dirty="0">
                <a:latin typeface="Times New Roman"/>
                <a:ea typeface="Times New Roman"/>
              </a:rPr>
              <a:t>فلقد عرف سوق العمل السياحي بكونه نوع من انواع الأسواق الأقتصادية يتمثل بالأفراد الذين يبحثون عن عمل في وظائف السياحة ( قوى العرض) وشركات ومشاريع سياحية تطلب اولئك الافراد للعمل ( قوى الطلب ) والجهود المبذولة من كل منهما تشكل سوقاً للعمل السياحي</a:t>
            </a:r>
            <a:r>
              <a:rPr lang="ar-IQ" sz="1400" b="0" dirty="0" smtClean="0">
                <a:effectLst/>
                <a:latin typeface="Times New Roman"/>
                <a:ea typeface="Times New Roman"/>
                <a:cs typeface="Times New Roman"/>
              </a:rPr>
              <a:t> (مظلوم , </a:t>
            </a:r>
            <a:r>
              <a:rPr lang="en-US" sz="1400" b="0" dirty="0" smtClean="0">
                <a:effectLst/>
                <a:latin typeface="Times New Roman"/>
                <a:ea typeface="Times New Roman"/>
                <a:cs typeface="Times New Roman"/>
              </a:rPr>
              <a:t>2012</a:t>
            </a:r>
            <a:r>
              <a:rPr lang="ar-IQ" sz="1400" b="0" dirty="0" smtClean="0">
                <a:effectLst/>
                <a:latin typeface="Times New Roman"/>
                <a:ea typeface="Times New Roman"/>
                <a:cs typeface="Times New Roman"/>
              </a:rPr>
              <a:t> : </a:t>
            </a:r>
            <a:r>
              <a:rPr lang="en-US" sz="1400" b="0" dirty="0" smtClean="0">
                <a:effectLst/>
                <a:latin typeface="Times New Roman"/>
                <a:ea typeface="Times New Roman"/>
                <a:cs typeface="Times New Roman"/>
              </a:rPr>
              <a:t>28</a:t>
            </a:r>
            <a:r>
              <a:rPr lang="ar-IQ" sz="1400" b="0" dirty="0" smtClean="0">
                <a:effectLst/>
                <a:latin typeface="Times New Roman"/>
                <a:ea typeface="Times New Roman"/>
                <a:cs typeface="Times New Roman"/>
              </a:rPr>
              <a:t> ) .</a:t>
            </a:r>
            <a:endParaRPr lang="en-US" sz="1400" b="1" dirty="0" smtClean="0">
              <a:effectLst/>
              <a:latin typeface="Times New Roman"/>
              <a:ea typeface="Times New Roman"/>
              <a:cs typeface="Simplified Arabic"/>
            </a:endParaRPr>
          </a:p>
          <a:p>
            <a:pPr marL="0" indent="0" algn="just">
              <a:lnSpc>
                <a:spcPct val="150000"/>
              </a:lnSpc>
              <a:buNone/>
            </a:pPr>
            <a:r>
              <a:rPr lang="ar-IQ" sz="1400" dirty="0">
                <a:latin typeface="Times New Roman"/>
                <a:ea typeface="Times New Roman"/>
              </a:rPr>
              <a:t>وقد ساعد التطور التكنولوجي الحاصل على المنتوجات السياحية المعوضة من طرف الدولة العارضه للمنتوج السياحي وذلك عن طريق العرض المباشر من خلال وسائل الاعلام وخاصة الانترنت لذلك أصبح التسويق عبر الانترنت هو من اهم وسائل التسويق لكسب حصص سوقية فضلا عن الحجز عن طريق النت وتحضير السفر وتبقى الميزة هي المحدد الرئيسي الذي يجعل من الزبون اختيار دولة معينة دون الأخرى (نسيبة, </a:t>
            </a:r>
            <a:r>
              <a:rPr lang="en-US" sz="1400" b="0" dirty="0" smtClean="0">
                <a:effectLst/>
                <a:latin typeface="Arial"/>
                <a:ea typeface="Times New Roman"/>
                <a:cs typeface="Simplified Arabic"/>
              </a:rPr>
              <a:t>2014 </a:t>
            </a:r>
            <a:r>
              <a:rPr lang="ar-IQ" sz="1400" dirty="0">
                <a:latin typeface="Times New Roman"/>
                <a:ea typeface="Times New Roman"/>
              </a:rPr>
              <a:t> : </a:t>
            </a:r>
            <a:r>
              <a:rPr lang="en-US" sz="1400" b="0" dirty="0" smtClean="0">
                <a:effectLst/>
                <a:latin typeface="Arial"/>
                <a:ea typeface="Times New Roman"/>
                <a:cs typeface="Simplified Arabic"/>
              </a:rPr>
              <a:t>271</a:t>
            </a:r>
            <a:r>
              <a:rPr lang="ar-IQ" sz="1400" dirty="0">
                <a:latin typeface="Times New Roman"/>
                <a:ea typeface="Times New Roman"/>
              </a:rPr>
              <a:t>).</a:t>
            </a:r>
            <a:endParaRPr lang="en-US" sz="1400" b="1" dirty="0" smtClean="0">
              <a:effectLst/>
              <a:latin typeface="Times New Roman"/>
              <a:ea typeface="Times New Roman"/>
              <a:cs typeface="Simplified Arabic"/>
            </a:endParaRPr>
          </a:p>
          <a:p>
            <a:pPr marL="0" indent="0">
              <a:buNone/>
            </a:pPr>
            <a:r>
              <a:rPr lang="ar-IQ" sz="1400" dirty="0">
                <a:ea typeface="Times New Roman"/>
              </a:rPr>
              <a:t>لذلك يمكن القول أن السوق السياحي هو سوق متنوع الخصائص والإنتماءات والأنماط السلوكية ، لأنه يمتد من أفراد الدولة الواحدة إلى أفراد الدول الأخرى بمعنى ان كل فئات المجتمع تساهم في </a:t>
            </a:r>
            <a:endParaRPr lang="ar-IQ" sz="1400" dirty="0"/>
          </a:p>
        </p:txBody>
      </p:sp>
    </p:spTree>
    <p:extLst>
      <p:ext uri="{BB962C8B-B14F-4D97-AF65-F5344CB8AC3E}">
        <p14:creationId xmlns:p14="http://schemas.microsoft.com/office/powerpoint/2010/main" val="2033280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40000" lnSpcReduction="20000"/>
          </a:bodyPr>
          <a:lstStyle/>
          <a:p>
            <a:pPr marL="0" indent="0" algn="just">
              <a:lnSpc>
                <a:spcPct val="150000"/>
              </a:lnSpc>
              <a:buNone/>
            </a:pPr>
            <a:r>
              <a:rPr lang="ar-IQ" dirty="0">
                <a:latin typeface="Times New Roman"/>
                <a:ea typeface="Times New Roman"/>
              </a:rPr>
              <a:t>تشكيل الطابع أو الصورة المميزة لمزيج الخدمات السياحية المقدمة للسائح من الدول المستضيفة، لأنها تشترك في تقديم الخدمات السياحية وأعطاء صورة مميزة عن البلد بطريقة مباشرة أو غير مباشرة </a:t>
            </a:r>
            <a:r>
              <a:rPr lang="ar-IQ" sz="2800" dirty="0">
                <a:latin typeface="Times New Roman"/>
                <a:ea typeface="Times New Roman"/>
              </a:rPr>
              <a:t>(الدبور , </a:t>
            </a:r>
            <a:r>
              <a:rPr lang="en-US" sz="2800" b="0" dirty="0" smtClean="0">
                <a:effectLst/>
                <a:latin typeface="Times New Roman"/>
                <a:ea typeface="Times New Roman"/>
                <a:cs typeface="Times New Roman"/>
              </a:rPr>
              <a:t>2016</a:t>
            </a:r>
            <a:r>
              <a:rPr lang="ar-IQ" sz="2800" b="0" dirty="0" smtClean="0">
                <a:effectLst/>
                <a:latin typeface="Times New Roman"/>
                <a:ea typeface="Times New Roman"/>
                <a:cs typeface="Times New Roman"/>
              </a:rPr>
              <a:t> : </a:t>
            </a:r>
            <a:r>
              <a:rPr lang="en-US" sz="2800" b="0" dirty="0" smtClean="0">
                <a:effectLst/>
                <a:latin typeface="Times New Roman"/>
                <a:ea typeface="Times New Roman"/>
                <a:cs typeface="Times New Roman"/>
              </a:rPr>
              <a:t>5</a:t>
            </a:r>
            <a:r>
              <a:rPr lang="ar-IQ" sz="2800" dirty="0">
                <a:latin typeface="Times New Roman"/>
                <a:ea typeface="Times New Roman"/>
              </a:rPr>
              <a:t>).</a:t>
            </a:r>
            <a:endParaRPr lang="en-US" sz="2800" b="1" dirty="0" smtClean="0">
              <a:effectLst/>
              <a:latin typeface="Times New Roman"/>
              <a:ea typeface="Times New Roman"/>
              <a:cs typeface="Simplified Arabic"/>
            </a:endParaRPr>
          </a:p>
          <a:p>
            <a:pPr marL="0" indent="0" algn="just">
              <a:lnSpc>
                <a:spcPct val="150000"/>
              </a:lnSpc>
              <a:buNone/>
            </a:pPr>
            <a:r>
              <a:rPr lang="ar-IQ" dirty="0">
                <a:latin typeface="Times New Roman"/>
                <a:ea typeface="Times New Roman"/>
              </a:rPr>
              <a:t>وعرف سوق العمل السياحي على انه هو" الذي يتكون من التفاعل المستمر بين جميع المشترين (قوى العرض)والبائعين (قوى الطلب) لعنصر العمل في المؤسسات والمشاريع السياحية "</a:t>
            </a:r>
            <a:r>
              <a:rPr lang="ar-IQ" sz="2800" b="0" dirty="0" smtClean="0">
                <a:effectLst/>
                <a:latin typeface="Times New Roman"/>
                <a:ea typeface="Times New Roman"/>
                <a:cs typeface="Times New Roman"/>
              </a:rPr>
              <a:t>                ( شبروالسامرائي, 2016). </a:t>
            </a:r>
            <a:r>
              <a:rPr lang="ar-IQ" dirty="0">
                <a:latin typeface="Times New Roman"/>
                <a:ea typeface="Times New Roman"/>
              </a:rPr>
              <a:t>  </a:t>
            </a:r>
            <a:endParaRPr lang="en-US" sz="2800" b="1" dirty="0" smtClean="0">
              <a:effectLst/>
              <a:latin typeface="Times New Roman"/>
              <a:ea typeface="Times New Roman"/>
              <a:cs typeface="Simplified Arabic"/>
            </a:endParaRPr>
          </a:p>
          <a:p>
            <a:pPr marL="0" indent="0" algn="just">
              <a:lnSpc>
                <a:spcPct val="150000"/>
              </a:lnSpc>
              <a:buNone/>
            </a:pPr>
            <a:r>
              <a:rPr lang="ar-IQ" b="1" dirty="0">
                <a:latin typeface="Times New Roman"/>
                <a:ea typeface="Times New Roman"/>
              </a:rPr>
              <a:t>ومن خلال ماذكر سابقاً يمكن طرح  الباحثة تعريف اجرائي لسوق العمل السياحي:-</a:t>
            </a:r>
            <a:endParaRPr lang="en-US" sz="2800" b="1" dirty="0" smtClean="0">
              <a:effectLst/>
              <a:latin typeface="Times New Roman"/>
              <a:ea typeface="Times New Roman"/>
              <a:cs typeface="Simplified Arabic"/>
            </a:endParaRPr>
          </a:p>
          <a:p>
            <a:pPr marL="0" indent="0" algn="just">
              <a:lnSpc>
                <a:spcPct val="150000"/>
              </a:lnSpc>
              <a:buNone/>
            </a:pPr>
            <a:r>
              <a:rPr lang="ar-IQ" b="1" dirty="0">
                <a:latin typeface="Times New Roman"/>
                <a:ea typeface="Times New Roman"/>
              </a:rPr>
              <a:t> </a:t>
            </a:r>
            <a:r>
              <a:rPr lang="ar-IQ" dirty="0">
                <a:latin typeface="Times New Roman"/>
                <a:ea typeface="Times New Roman"/>
              </a:rPr>
              <a:t>"</a:t>
            </a:r>
            <a:r>
              <a:rPr lang="ar-IQ" sz="2400" dirty="0">
                <a:ea typeface="Times New Roman"/>
              </a:rPr>
              <a:t> </a:t>
            </a:r>
            <a:r>
              <a:rPr lang="ar-IQ" b="1" dirty="0">
                <a:latin typeface="Times New Roman"/>
                <a:ea typeface="Times New Roman"/>
              </a:rPr>
              <a:t>هو التوازن في عمل النشاط السياحي من خلال التقاء طالبي الخدمات والمتمثلة بأصحاب الشركات السياحية والمرافق السياحية مع مقدمي تلك الخدمات المتمثلين بالقوى العاملة المؤهلة للعمل في المجال السياحي".</a:t>
            </a:r>
            <a:endParaRPr lang="en-US" sz="2800" b="1" dirty="0" smtClean="0">
              <a:effectLst/>
              <a:latin typeface="Times New Roman"/>
              <a:ea typeface="Times New Roman"/>
              <a:cs typeface="Simplified Arabic"/>
            </a:endParaRPr>
          </a:p>
          <a:p>
            <a:pPr marL="163195" indent="0" algn="just">
              <a:spcAft>
                <a:spcPts val="1000"/>
              </a:spcAft>
              <a:buNone/>
            </a:pPr>
            <a:r>
              <a:rPr lang="ar-IQ" sz="3600" b="1" dirty="0">
                <a:latin typeface="Times New Roman"/>
                <a:ea typeface="Times New Roman"/>
              </a:rPr>
              <a:t>  ثالثاً :- أنواع سوق العمل السياحي</a:t>
            </a:r>
            <a:r>
              <a:rPr lang="ar-IQ" sz="2800" b="0" dirty="0" smtClean="0">
                <a:effectLst/>
                <a:latin typeface="Times New Roman"/>
                <a:ea typeface="Times New Roman"/>
                <a:cs typeface="Times New Roman"/>
              </a:rPr>
              <a:t>(مسعود،</a:t>
            </a:r>
            <a:r>
              <a:rPr lang="en-US" sz="2800" b="0" dirty="0" smtClean="0">
                <a:effectLst/>
                <a:latin typeface="Times New Roman"/>
                <a:ea typeface="Times New Roman"/>
                <a:cs typeface="Times New Roman"/>
              </a:rPr>
              <a:t>2012</a:t>
            </a:r>
            <a:r>
              <a:rPr lang="ar-IQ" sz="2800" b="0" dirty="0" smtClean="0">
                <a:effectLst/>
                <a:latin typeface="Times New Roman"/>
                <a:ea typeface="Times New Roman"/>
                <a:cs typeface="Times New Roman"/>
              </a:rPr>
              <a:t>:</a:t>
            </a:r>
            <a:r>
              <a:rPr lang="en-US" sz="2800" b="0" dirty="0" smtClean="0">
                <a:effectLst/>
                <a:latin typeface="Times New Roman"/>
                <a:ea typeface="Times New Roman"/>
                <a:cs typeface="Times New Roman"/>
              </a:rPr>
              <a:t>140</a:t>
            </a:r>
            <a:r>
              <a:rPr lang="ar-IQ" sz="2800" b="0" dirty="0" smtClean="0">
                <a:effectLst/>
                <a:latin typeface="Times New Roman"/>
                <a:ea typeface="Times New Roman"/>
                <a:cs typeface="Times New Roman"/>
              </a:rPr>
              <a:t>),(سكر،</a:t>
            </a:r>
            <a:r>
              <a:rPr lang="en-US" sz="2800" b="0" dirty="0" smtClean="0">
                <a:effectLst/>
                <a:latin typeface="Times New Roman"/>
                <a:ea typeface="Times New Roman"/>
                <a:cs typeface="Times New Roman"/>
              </a:rPr>
              <a:t>2012</a:t>
            </a:r>
            <a:r>
              <a:rPr lang="ar-IQ" sz="2800" b="0" dirty="0" smtClean="0">
                <a:effectLst/>
                <a:latin typeface="Times New Roman"/>
                <a:ea typeface="Times New Roman"/>
                <a:cs typeface="Times New Roman"/>
              </a:rPr>
              <a:t>:</a:t>
            </a:r>
            <a:r>
              <a:rPr lang="en-US" sz="2800" b="0" dirty="0" smtClean="0">
                <a:effectLst/>
                <a:latin typeface="Times New Roman"/>
                <a:ea typeface="Times New Roman"/>
                <a:cs typeface="Times New Roman"/>
              </a:rPr>
              <a:t>45</a:t>
            </a:r>
            <a:r>
              <a:rPr lang="ar-IQ" sz="2800" b="0" dirty="0" smtClean="0">
                <a:effectLst/>
                <a:latin typeface="Times New Roman"/>
                <a:ea typeface="Times New Roman"/>
                <a:cs typeface="Times New Roman"/>
              </a:rPr>
              <a:t> ),(درويش,</a:t>
            </a:r>
            <a:r>
              <a:rPr lang="en-US" sz="2800" b="0" dirty="0" smtClean="0">
                <a:effectLst/>
                <a:latin typeface="Times New Roman"/>
                <a:ea typeface="Times New Roman"/>
                <a:cs typeface="Times New Roman"/>
              </a:rPr>
              <a:t>1997</a:t>
            </a:r>
            <a:r>
              <a:rPr lang="ar-IQ" sz="2800" b="0" dirty="0" smtClean="0">
                <a:effectLst/>
                <a:latin typeface="Times New Roman"/>
                <a:ea typeface="Times New Roman"/>
                <a:cs typeface="Times New Roman"/>
              </a:rPr>
              <a:t>:</a:t>
            </a:r>
            <a:r>
              <a:rPr lang="en-US" sz="2800" b="0" dirty="0" smtClean="0">
                <a:effectLst/>
                <a:latin typeface="Times New Roman"/>
                <a:ea typeface="Times New Roman"/>
                <a:cs typeface="Times New Roman"/>
              </a:rPr>
              <a:t>(15</a:t>
            </a:r>
            <a:r>
              <a:rPr lang="ar-IQ" sz="2800" b="0" dirty="0" smtClean="0">
                <a:effectLst/>
                <a:latin typeface="Times New Roman"/>
                <a:ea typeface="Times New Roman"/>
                <a:cs typeface="Times New Roman"/>
              </a:rPr>
              <a:t>.</a:t>
            </a:r>
            <a:endParaRPr lang="en-US" sz="2800" b="1" dirty="0" smtClean="0">
              <a:effectLst/>
              <a:latin typeface="Times New Roman"/>
              <a:ea typeface="Times New Roman"/>
              <a:cs typeface="Simplified Arabic"/>
            </a:endParaRPr>
          </a:p>
          <a:p>
            <a:pPr marL="0" lvl="0" indent="0" algn="just">
              <a:lnSpc>
                <a:spcPct val="150000"/>
              </a:lnSpc>
              <a:spcAft>
                <a:spcPts val="1000"/>
              </a:spcAft>
              <a:buSzPts val="1400"/>
              <a:buNone/>
            </a:pPr>
            <a:r>
              <a:rPr lang="ar-IQ" dirty="0">
                <a:ea typeface="Times New Roman"/>
              </a:rPr>
              <a:t>سوق العمل في القطاع الحكومي وقطاع الأعمال ( القطاع المختلط) </a:t>
            </a:r>
            <a:r>
              <a:rPr lang="ar-IQ" dirty="0" smtClean="0">
                <a:ea typeface="Times New Roman"/>
              </a:rPr>
              <a:t>:</a:t>
            </a:r>
            <a:r>
              <a:rPr lang="ar-IQ" dirty="0"/>
              <a:t> </a:t>
            </a:r>
            <a:r>
              <a:rPr lang="ar-IQ" dirty="0" smtClean="0">
                <a:latin typeface="Times New Roman"/>
                <a:ea typeface="Times New Roman"/>
              </a:rPr>
              <a:t>يطبق </a:t>
            </a:r>
            <a:r>
              <a:rPr lang="ar-IQ" dirty="0">
                <a:latin typeface="Times New Roman"/>
                <a:ea typeface="Times New Roman"/>
              </a:rPr>
              <a:t>على هذا القطاع تنظيمات ولوائح لا تربط بين مستويات الأجور ومعدلات الإنتاجية والأداء فقط لكن تربط بين المؤهل الدراسي والدرجة الوظيفية المرشح لها صاحب المؤهل الدراسي، ويعاني العاملون بهذا القطاع من انخفاض مستويات أجورهم الحقيقية مع ارتفاع معدلات التضخم، وتعاني نسبة كبيرة منهم من سياسات التثبيت والتكيف الهيكلي، ويعاني هذا السوق من البطالة المقنعة والعمالة غير المؤهلة، فضلا عن عدم الالتزام بقوى العرض والطلب السياحي.</a:t>
            </a:r>
            <a:endParaRPr lang="en-US" sz="2800" b="1" dirty="0" smtClean="0">
              <a:effectLst/>
              <a:latin typeface="Times New Roman"/>
              <a:ea typeface="Times New Roman"/>
              <a:cs typeface="Simplified Arabic"/>
            </a:endParaRPr>
          </a:p>
          <a:p>
            <a:pPr marL="0" lvl="0" indent="0" algn="just">
              <a:lnSpc>
                <a:spcPct val="150000"/>
              </a:lnSpc>
              <a:spcAft>
                <a:spcPts val="1000"/>
              </a:spcAft>
              <a:buSzPts val="1400"/>
              <a:buNone/>
              <a:tabLst>
                <a:tab pos="207645" algn="l"/>
              </a:tabLst>
            </a:pPr>
            <a:r>
              <a:rPr lang="ar-IQ" dirty="0">
                <a:ea typeface="Times New Roman"/>
              </a:rPr>
              <a:t>سوق العمل في القطاع الخاص :</a:t>
            </a:r>
            <a:endParaRPr lang="en-US" dirty="0" smtClean="0">
              <a:effectLst/>
            </a:endParaRPr>
          </a:p>
          <a:p>
            <a:pPr marL="163195" indent="0" algn="just">
              <a:lnSpc>
                <a:spcPct val="150000"/>
              </a:lnSpc>
              <a:buNone/>
            </a:pPr>
            <a:r>
              <a:rPr lang="ar-IQ" dirty="0" smtClean="0">
                <a:latin typeface="Times New Roman"/>
                <a:ea typeface="Times New Roman"/>
              </a:rPr>
              <a:t>هناك </a:t>
            </a:r>
            <a:r>
              <a:rPr lang="ar-IQ" dirty="0">
                <a:latin typeface="Times New Roman"/>
                <a:ea typeface="Times New Roman"/>
              </a:rPr>
              <a:t>نوعان من العاملين في هذا القطاع، النوع الأول هم العاملون في القطاع الخاص التقليدي الذي يستخدم تقنيات ومعدات تقليدية وتعطي أجور قليلة ويكونون من المستويات التعليمية المتوسطة ، أما النوع الثاني فهم القطاع الخاص الاستثماري الذي يمتاز بإعفاءات كمركية وضريبية ، ويستخدم </a:t>
            </a:r>
            <a:r>
              <a:rPr lang="ar-SA" dirty="0">
                <a:latin typeface="Times New Roman"/>
                <a:ea typeface="Times New Roman"/>
              </a:rPr>
              <a:t>تقنيات متقدمة ويحصل العاملون فيه على أجور مرتفعة مقارنة بالقطاعات الأخرى وهم من ذوي المستويات التعليمية العالية</a:t>
            </a:r>
            <a:r>
              <a:rPr lang="en-US" b="0" dirty="0" smtClean="0">
                <a:effectLst/>
                <a:latin typeface="Arial"/>
                <a:ea typeface="Times New Roman"/>
                <a:cs typeface="Simplified Arabic"/>
              </a:rPr>
              <a:t>.</a:t>
            </a:r>
            <a:endParaRPr lang="en-US" sz="2800" b="1" dirty="0" smtClean="0">
              <a:effectLst/>
              <a:latin typeface="Times New Roman"/>
              <a:ea typeface="Times New Roman"/>
              <a:cs typeface="Simplified Arabic"/>
            </a:endParaRPr>
          </a:p>
          <a:p>
            <a:pPr marL="0" indent="0" algn="just">
              <a:lnSpc>
                <a:spcPct val="150000"/>
              </a:lnSpc>
              <a:buNone/>
            </a:pPr>
            <a:r>
              <a:rPr lang="ar-IQ" b="1" dirty="0">
                <a:latin typeface="Times New Roman"/>
                <a:ea typeface="Times New Roman"/>
              </a:rPr>
              <a:t>3.سوق العمل في القطاع الأجنبي </a:t>
            </a:r>
            <a:r>
              <a:rPr lang="en-US" b="1" dirty="0" smtClean="0">
                <a:effectLst/>
                <a:latin typeface="Arial"/>
                <a:ea typeface="Times New Roman"/>
                <a:cs typeface="Simplified Arabic"/>
              </a:rPr>
              <a:t>:</a:t>
            </a:r>
            <a:endParaRPr lang="en-US" sz="2800" b="1" dirty="0" smtClean="0">
              <a:effectLst/>
              <a:latin typeface="Times New Roman"/>
              <a:ea typeface="Times New Roman"/>
              <a:cs typeface="Simplified Arabic"/>
            </a:endParaRPr>
          </a:p>
          <a:p>
            <a:pPr marL="253365" indent="0" algn="just">
              <a:lnSpc>
                <a:spcPct val="150000"/>
              </a:lnSpc>
              <a:buNone/>
            </a:pPr>
            <a:r>
              <a:rPr lang="ar-SA" dirty="0">
                <a:latin typeface="Times New Roman"/>
                <a:ea typeface="Times New Roman"/>
              </a:rPr>
              <a:t>          يخضع هذا النوع من الأسواق الى إنظمة</a:t>
            </a:r>
            <a:r>
              <a:rPr lang="ar-IQ" dirty="0">
                <a:latin typeface="Times New Roman"/>
                <a:ea typeface="Times New Roman"/>
              </a:rPr>
              <a:t> ولوائح </a:t>
            </a:r>
            <a:r>
              <a:rPr lang="ar-SA" dirty="0">
                <a:latin typeface="Times New Roman"/>
                <a:ea typeface="Times New Roman"/>
              </a:rPr>
              <a:t>الشركات الأم أكثر من خضوعه للتنظيمات واللوائح الداخلية، وكذل</a:t>
            </a:r>
            <a:r>
              <a:rPr lang="ar-IQ" dirty="0">
                <a:latin typeface="Times New Roman"/>
                <a:ea typeface="Times New Roman"/>
              </a:rPr>
              <a:t>ك </a:t>
            </a:r>
            <a:r>
              <a:rPr lang="ar-SA" dirty="0">
                <a:latin typeface="Times New Roman"/>
                <a:ea typeface="Times New Roman"/>
              </a:rPr>
              <a:t>يطبق على العاملين فيه ما يطبقه على العاملين بالشركة الام، وهو جزءاً من الاقتصاد العالمي أكثر من كونه جزءاً من الاقتصاد الوطني</a:t>
            </a:r>
            <a:r>
              <a:rPr lang="en-US" b="0" dirty="0" smtClean="0">
                <a:effectLst/>
                <a:latin typeface="Arial"/>
                <a:ea typeface="Times New Roman"/>
                <a:cs typeface="Simplified Arabic"/>
              </a:rPr>
              <a:t>.</a:t>
            </a:r>
            <a:endParaRPr lang="en-US" sz="2800" b="1" dirty="0" smtClean="0">
              <a:effectLst/>
              <a:latin typeface="Times New Roman"/>
              <a:ea typeface="Times New Roman"/>
              <a:cs typeface="Simplified Arabic"/>
            </a:endParaRPr>
          </a:p>
          <a:p>
            <a:pPr marL="0" indent="0" algn="just">
              <a:lnSpc>
                <a:spcPct val="150000"/>
              </a:lnSpc>
              <a:buNone/>
            </a:pPr>
            <a:r>
              <a:rPr lang="ar-IQ" dirty="0">
                <a:latin typeface="Times New Roman"/>
                <a:ea typeface="Times New Roman"/>
              </a:rPr>
              <a:t> </a:t>
            </a:r>
            <a:endParaRPr lang="en-US" sz="2800" b="1" dirty="0" smtClean="0">
              <a:effectLst/>
              <a:latin typeface="Times New Roman"/>
              <a:ea typeface="Times New Roman"/>
              <a:cs typeface="Simplified Arabic"/>
            </a:endParaRPr>
          </a:p>
          <a:p>
            <a:pPr marL="0" indent="0" algn="just">
              <a:lnSpc>
                <a:spcPct val="150000"/>
              </a:lnSpc>
              <a:buNone/>
            </a:pPr>
            <a:r>
              <a:rPr lang="en-US" b="0" dirty="0" smtClean="0">
                <a:effectLst/>
                <a:latin typeface="Arial"/>
                <a:ea typeface="Times New Roman"/>
                <a:cs typeface="Simplified Arabic"/>
              </a:rPr>
              <a:t> </a:t>
            </a:r>
            <a:endParaRPr lang="en-US" sz="2800" b="1" dirty="0" smtClean="0">
              <a:effectLst/>
              <a:latin typeface="Times New Roman"/>
              <a:ea typeface="Times New Roman"/>
              <a:cs typeface="Simplified Arabic"/>
            </a:endParaRPr>
          </a:p>
          <a:p>
            <a:pPr marL="0" indent="0">
              <a:buNone/>
            </a:pPr>
            <a:endParaRPr lang="ar-IQ" dirty="0"/>
          </a:p>
        </p:txBody>
      </p:sp>
    </p:spTree>
    <p:extLst>
      <p:ext uri="{BB962C8B-B14F-4D97-AF65-F5344CB8AC3E}">
        <p14:creationId xmlns:p14="http://schemas.microsoft.com/office/powerpoint/2010/main" val="32733294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32500" lnSpcReduction="20000"/>
          </a:bodyPr>
          <a:lstStyle/>
          <a:p>
            <a:pPr marL="0" indent="0" algn="just">
              <a:lnSpc>
                <a:spcPct val="150000"/>
              </a:lnSpc>
              <a:buNone/>
            </a:pPr>
            <a:r>
              <a:rPr lang="ar-IQ" b="1" dirty="0">
                <a:latin typeface="Times New Roman"/>
                <a:ea typeface="Times New Roman"/>
              </a:rPr>
              <a:t>4.</a:t>
            </a:r>
            <a:r>
              <a:rPr lang="ar-IQ" dirty="0">
                <a:latin typeface="Times New Roman"/>
                <a:ea typeface="Times New Roman"/>
              </a:rPr>
              <a:t> </a:t>
            </a:r>
            <a:r>
              <a:rPr lang="ar-SA" b="1" dirty="0">
                <a:latin typeface="Times New Roman"/>
                <a:ea typeface="Times New Roman"/>
              </a:rPr>
              <a:t>سوق العمل غير المنتظم</a:t>
            </a:r>
            <a:r>
              <a:rPr lang="en-US" b="1" dirty="0" smtClean="0">
                <a:effectLst/>
                <a:latin typeface="Arial"/>
                <a:ea typeface="Times New Roman"/>
                <a:cs typeface="Simplified Arabic"/>
              </a:rPr>
              <a:t>:</a:t>
            </a:r>
            <a:endParaRPr lang="en-US" sz="2800" b="1" dirty="0" smtClean="0">
              <a:effectLst/>
              <a:latin typeface="Times New Roman"/>
              <a:ea typeface="Times New Roman"/>
              <a:cs typeface="Simplified Arabic"/>
            </a:endParaRPr>
          </a:p>
          <a:p>
            <a:pPr marL="0" indent="0" algn="just">
              <a:lnSpc>
                <a:spcPct val="150000"/>
              </a:lnSpc>
              <a:buNone/>
            </a:pPr>
            <a:r>
              <a:rPr lang="ar-IQ" dirty="0">
                <a:latin typeface="Times New Roman"/>
                <a:ea typeface="Times New Roman"/>
              </a:rPr>
              <a:t>            مايميز</a:t>
            </a:r>
            <a:r>
              <a:rPr lang="ar-SA" dirty="0">
                <a:latin typeface="Times New Roman"/>
                <a:ea typeface="Times New Roman"/>
              </a:rPr>
              <a:t>هذ</a:t>
            </a:r>
            <a:r>
              <a:rPr lang="ar-IQ" dirty="0">
                <a:latin typeface="Times New Roman"/>
                <a:ea typeface="Times New Roman"/>
              </a:rPr>
              <a:t>ا النوع من  الأ</a:t>
            </a:r>
            <a:r>
              <a:rPr lang="ar-SA" dirty="0">
                <a:latin typeface="Times New Roman"/>
                <a:ea typeface="Times New Roman"/>
              </a:rPr>
              <a:t>سو</a:t>
            </a:r>
            <a:r>
              <a:rPr lang="ar-IQ" dirty="0">
                <a:latin typeface="Times New Roman"/>
                <a:ea typeface="Times New Roman"/>
              </a:rPr>
              <a:t>ق هو </a:t>
            </a:r>
            <a:r>
              <a:rPr lang="ar-SA" dirty="0">
                <a:latin typeface="Times New Roman"/>
                <a:ea typeface="Times New Roman"/>
              </a:rPr>
              <a:t>انخفاض مستويات تعليم العاملين به، وترتفع نسبة الأمية بينهم، وبالمقابل يحصل العاملون به على أجور منخفضة وغير المناسبة ويساعد على انخفاض معدلات البطالة بين هؤلاء الأميين، ويستخدم هذا السوق أدوات إنتاج بسيطة لا تتطلب </a:t>
            </a:r>
            <a:r>
              <a:rPr lang="ar-IQ" dirty="0">
                <a:latin typeface="Times New Roman"/>
                <a:ea typeface="Times New Roman"/>
              </a:rPr>
              <a:t>ر</a:t>
            </a:r>
            <a:r>
              <a:rPr lang="ar-SA" dirty="0">
                <a:latin typeface="Times New Roman"/>
                <a:ea typeface="Times New Roman"/>
              </a:rPr>
              <a:t>أس مال كبير أو تكنولوجيا مكلفة، وهو يعتمد على مصادر </a:t>
            </a:r>
            <a:r>
              <a:rPr lang="ar-IQ" dirty="0">
                <a:latin typeface="Times New Roman"/>
                <a:ea typeface="Times New Roman"/>
              </a:rPr>
              <a:t>ال</a:t>
            </a:r>
            <a:r>
              <a:rPr lang="ar-SA" dirty="0">
                <a:latin typeface="Times New Roman"/>
                <a:ea typeface="Times New Roman"/>
              </a:rPr>
              <a:t>تمويل المحلية وتنخفض به تكلفة فرصة العمل ويتصف بعدم استقرار الأجور، وبالتالي سهولة خروج العمالة منه، لأنه لا يخضع لقوانين العمل والأجور والتأمينات الاجتماعية وخلافه</a:t>
            </a:r>
            <a:r>
              <a:rPr lang="en-US" b="0" dirty="0" smtClean="0">
                <a:effectLst/>
                <a:latin typeface="Arial"/>
                <a:ea typeface="Times New Roman"/>
                <a:cs typeface="Simplified Arabic"/>
              </a:rPr>
              <a:t>.</a:t>
            </a:r>
            <a:endParaRPr lang="en-US" sz="2800" b="1" dirty="0" smtClean="0">
              <a:effectLst/>
              <a:latin typeface="Times New Roman"/>
              <a:ea typeface="Times New Roman"/>
              <a:cs typeface="Simplified Arabic"/>
            </a:endParaRPr>
          </a:p>
          <a:p>
            <a:pPr marL="0" indent="0" algn="just">
              <a:lnSpc>
                <a:spcPct val="150000"/>
              </a:lnSpc>
              <a:buNone/>
            </a:pPr>
            <a:r>
              <a:rPr lang="ar-SA" dirty="0">
                <a:latin typeface="Times New Roman"/>
                <a:ea typeface="Times New Roman"/>
              </a:rPr>
              <a:t>ومما سبق فأن تعدد أنواع سوق العمل</a:t>
            </a:r>
            <a:r>
              <a:rPr lang="ar-IQ" dirty="0">
                <a:latin typeface="Times New Roman"/>
                <a:ea typeface="Times New Roman"/>
              </a:rPr>
              <a:t> السياحية </a:t>
            </a:r>
            <a:r>
              <a:rPr lang="ar-SA" dirty="0">
                <a:latin typeface="Times New Roman"/>
                <a:ea typeface="Times New Roman"/>
              </a:rPr>
              <a:t>تمثل حالة إيجابية للمجتمعات،لان مميزات كل نوع من أنواع سوق العمل تزيد من إمكانية استقطاب أكبر عدد من ش</a:t>
            </a:r>
            <a:r>
              <a:rPr lang="ar-IQ" dirty="0">
                <a:latin typeface="Times New Roman"/>
                <a:ea typeface="Times New Roman"/>
              </a:rPr>
              <a:t>رائح </a:t>
            </a:r>
            <a:r>
              <a:rPr lang="ar-SA" dirty="0">
                <a:latin typeface="Times New Roman"/>
                <a:ea typeface="Times New Roman"/>
              </a:rPr>
              <a:t>المجتمع ، وان تأثير </a:t>
            </a:r>
            <a:r>
              <a:rPr lang="ar-IQ" dirty="0">
                <a:latin typeface="Times New Roman"/>
                <a:ea typeface="Times New Roman"/>
              </a:rPr>
              <a:t>أنواع </a:t>
            </a:r>
            <a:r>
              <a:rPr lang="ar-SA" dirty="0">
                <a:latin typeface="Times New Roman"/>
                <a:ea typeface="Times New Roman"/>
              </a:rPr>
              <a:t>الأسواق المختلفة مرتبط باختلاف مسارها وتنوع مكوناتها من حيث </a:t>
            </a:r>
            <a:r>
              <a:rPr lang="en-US" b="0" dirty="0" smtClean="0">
                <a:effectLst/>
                <a:latin typeface="Arial"/>
                <a:ea typeface="Times New Roman"/>
                <a:cs typeface="Simplified Arabic"/>
              </a:rPr>
              <a:t> )</a:t>
            </a:r>
            <a:r>
              <a:rPr lang="ar-SA" dirty="0">
                <a:latin typeface="Times New Roman"/>
                <a:ea typeface="Times New Roman"/>
              </a:rPr>
              <a:t>الالتز</a:t>
            </a:r>
            <a:r>
              <a:rPr lang="ar-IQ" dirty="0">
                <a:latin typeface="Times New Roman"/>
                <a:ea typeface="Times New Roman"/>
              </a:rPr>
              <a:t>ا</a:t>
            </a:r>
            <a:r>
              <a:rPr lang="ar-SA" dirty="0">
                <a:latin typeface="Times New Roman"/>
                <a:ea typeface="Times New Roman"/>
              </a:rPr>
              <a:t>م باللوائح والقوانين، و</a:t>
            </a:r>
            <a:r>
              <a:rPr lang="ar-IQ" dirty="0">
                <a:latin typeface="Times New Roman"/>
                <a:ea typeface="Times New Roman"/>
              </a:rPr>
              <a:t>اختلاف </a:t>
            </a:r>
            <a:r>
              <a:rPr lang="ar-SA" dirty="0">
                <a:latin typeface="Times New Roman"/>
                <a:ea typeface="Times New Roman"/>
              </a:rPr>
              <a:t>مستويات الأجور، وتفاوت مستويات التعليم بين العاملين، وحجم </a:t>
            </a:r>
            <a:r>
              <a:rPr lang="ar-IQ" dirty="0">
                <a:latin typeface="Times New Roman"/>
                <a:ea typeface="Times New Roman"/>
              </a:rPr>
              <a:t>رأس </a:t>
            </a:r>
            <a:r>
              <a:rPr lang="ar-SA" dirty="0">
                <a:latin typeface="Times New Roman"/>
                <a:ea typeface="Times New Roman"/>
              </a:rPr>
              <a:t>الما</a:t>
            </a:r>
            <a:r>
              <a:rPr lang="ar-IQ" dirty="0">
                <a:latin typeface="Times New Roman"/>
                <a:ea typeface="Times New Roman"/>
              </a:rPr>
              <a:t>ل </a:t>
            </a:r>
            <a:r>
              <a:rPr lang="ar-SA" dirty="0">
                <a:latin typeface="Times New Roman"/>
                <a:ea typeface="Times New Roman"/>
              </a:rPr>
              <a:t>، وتعدد مصادر التمويل،واستخدام التقنيات المتقدمة والتقليدية، وربط معدلات الإنتاج بالأجور، والمستوى الوظيفي بالدرجة العلمية</a:t>
            </a:r>
            <a:r>
              <a:rPr lang="en-US" b="0" dirty="0" smtClean="0">
                <a:effectLst/>
                <a:latin typeface="Arial"/>
                <a:ea typeface="Times New Roman"/>
                <a:cs typeface="Simplified Arabic"/>
              </a:rPr>
              <a:t>(</a:t>
            </a:r>
            <a:r>
              <a:rPr lang="ar-SA" dirty="0">
                <a:latin typeface="Times New Roman"/>
                <a:ea typeface="Times New Roman"/>
              </a:rPr>
              <a:t>،وهذا التنوع يدفع </a:t>
            </a:r>
            <a:r>
              <a:rPr lang="ar-IQ" dirty="0">
                <a:latin typeface="Times New Roman"/>
                <a:ea typeface="Times New Roman"/>
              </a:rPr>
              <a:t>ل</a:t>
            </a:r>
            <a:r>
              <a:rPr lang="ar-SA" dirty="0">
                <a:latin typeface="Times New Roman"/>
                <a:ea typeface="Times New Roman"/>
              </a:rPr>
              <a:t>استقطاب أصحاب مستويات تعليمية مختلفة مما يحقق مبدأ الموائمة بين مخرجات التدريب وسوق العمل ، بشكل يسمح لهذه الطاقات بالمساهمة في البناء والتطوير والارتقاء بمستوى الحالة الاقتصادية للمجتمعات </a:t>
            </a:r>
            <a:r>
              <a:rPr lang="ar-IQ" dirty="0">
                <a:latin typeface="Times New Roman"/>
                <a:ea typeface="Times New Roman"/>
              </a:rPr>
              <a:t>.</a:t>
            </a:r>
            <a:endParaRPr lang="en-US" sz="2800" b="1" dirty="0" smtClean="0">
              <a:effectLst/>
              <a:latin typeface="Times New Roman"/>
              <a:ea typeface="Times New Roman"/>
              <a:cs typeface="Simplified Arabic"/>
            </a:endParaRPr>
          </a:p>
          <a:p>
            <a:pPr marL="0" indent="0">
              <a:buNone/>
            </a:pPr>
            <a:r>
              <a:rPr lang="ar-IQ" sz="3600" b="1" dirty="0">
                <a:latin typeface="Times New Roman"/>
                <a:ea typeface="Times New Roman"/>
              </a:rPr>
              <a:t>رابعاً :- خصائص سوق العمل السياحي </a:t>
            </a:r>
            <a:r>
              <a:rPr lang="ar-SA" sz="2800" b="0" dirty="0" smtClean="0">
                <a:effectLst/>
                <a:latin typeface="Times New Roman"/>
                <a:ea typeface="Times New Roman"/>
                <a:cs typeface="Times New Roman"/>
              </a:rPr>
              <a:t>(مسعود،</a:t>
            </a:r>
            <a:r>
              <a:rPr lang="en-US" sz="2800" b="0" dirty="0" smtClean="0">
                <a:effectLst/>
                <a:latin typeface="Times New Roman"/>
                <a:ea typeface="Times New Roman"/>
                <a:cs typeface="Times New Roman"/>
              </a:rPr>
              <a:t> 2012</a:t>
            </a:r>
            <a:r>
              <a:rPr lang="ar-IQ" sz="2800" b="0" dirty="0" smtClean="0">
                <a:effectLst/>
                <a:latin typeface="Times New Roman"/>
                <a:ea typeface="Times New Roman"/>
                <a:cs typeface="Times New Roman"/>
              </a:rPr>
              <a:t>:</a:t>
            </a:r>
            <a:r>
              <a:rPr lang="en-US" sz="2800" b="0" dirty="0" smtClean="0">
                <a:effectLst/>
                <a:latin typeface="Times New Roman"/>
                <a:ea typeface="Times New Roman"/>
                <a:cs typeface="Times New Roman"/>
              </a:rPr>
              <a:t>183</a:t>
            </a:r>
            <a:r>
              <a:rPr lang="ar-IQ" sz="2800" b="0" dirty="0" smtClean="0">
                <a:effectLst/>
                <a:latin typeface="Times New Roman"/>
                <a:ea typeface="Times New Roman"/>
                <a:cs typeface="Times New Roman"/>
              </a:rPr>
              <a:t>),</a:t>
            </a:r>
            <a:r>
              <a:rPr lang="en-US" sz="2800" b="0" dirty="0" smtClean="0">
                <a:effectLst/>
                <a:latin typeface="Times New Roman"/>
                <a:ea typeface="Times New Roman"/>
                <a:cs typeface="Times New Roman"/>
              </a:rPr>
              <a:t> )</a:t>
            </a:r>
            <a:r>
              <a:rPr lang="ar-SA" sz="2800" b="0" dirty="0" smtClean="0">
                <a:effectLst/>
                <a:latin typeface="Times New Roman"/>
                <a:ea typeface="Times New Roman"/>
                <a:cs typeface="Times New Roman"/>
              </a:rPr>
              <a:t>سكر,</a:t>
            </a:r>
            <a:r>
              <a:rPr lang="en-US" sz="2800" b="0" dirty="0" smtClean="0">
                <a:effectLst/>
                <a:latin typeface="Times New Roman"/>
                <a:ea typeface="Times New Roman"/>
                <a:cs typeface="Times New Roman"/>
              </a:rPr>
              <a:t> 2012 </a:t>
            </a:r>
            <a:r>
              <a:rPr lang="ar-IQ" sz="2800" b="0" dirty="0" smtClean="0">
                <a:effectLst/>
                <a:latin typeface="Times New Roman"/>
                <a:ea typeface="Times New Roman"/>
                <a:cs typeface="Times New Roman"/>
              </a:rPr>
              <a:t>: </a:t>
            </a:r>
            <a:r>
              <a:rPr lang="en-US" sz="2800" b="0" dirty="0" smtClean="0">
                <a:effectLst/>
                <a:latin typeface="Times New Roman"/>
                <a:ea typeface="Times New Roman"/>
                <a:cs typeface="Times New Roman"/>
              </a:rPr>
              <a:t>45</a:t>
            </a:r>
            <a:r>
              <a:rPr lang="ar-IQ" sz="2800" b="0" dirty="0" smtClean="0">
                <a:effectLst/>
                <a:latin typeface="Times New Roman"/>
                <a:ea typeface="Times New Roman"/>
                <a:cs typeface="Times New Roman"/>
              </a:rPr>
              <a:t>), (سميرة,</a:t>
            </a:r>
            <a:r>
              <a:rPr lang="en-US" sz="2800" b="0" dirty="0" smtClean="0">
                <a:effectLst/>
                <a:latin typeface="Times New Roman"/>
                <a:ea typeface="Times New Roman"/>
                <a:cs typeface="Times New Roman"/>
              </a:rPr>
              <a:t>51:2015</a:t>
            </a:r>
            <a:r>
              <a:rPr lang="ar-IQ" sz="2800" b="0" dirty="0" smtClean="0">
                <a:effectLst/>
                <a:latin typeface="Times New Roman"/>
                <a:ea typeface="Times New Roman"/>
                <a:cs typeface="Times New Roman"/>
              </a:rPr>
              <a:t>), (كواش,</a:t>
            </a:r>
            <a:r>
              <a:rPr lang="en-US" sz="2800" b="0" dirty="0" smtClean="0">
                <a:effectLst/>
                <a:latin typeface="Times New Roman"/>
                <a:ea typeface="Times New Roman"/>
                <a:cs typeface="Times New Roman"/>
              </a:rPr>
              <a:t>2004</a:t>
            </a:r>
            <a:r>
              <a:rPr lang="ar-IQ" sz="2800" b="0" dirty="0" smtClean="0">
                <a:effectLst/>
                <a:latin typeface="Times New Roman"/>
                <a:ea typeface="Times New Roman"/>
                <a:cs typeface="Times New Roman"/>
              </a:rPr>
              <a:t>:</a:t>
            </a:r>
            <a:r>
              <a:rPr lang="en-US" sz="2800" b="0" dirty="0" smtClean="0">
                <a:effectLst/>
                <a:latin typeface="Times New Roman"/>
                <a:ea typeface="Times New Roman"/>
                <a:cs typeface="Times New Roman"/>
              </a:rPr>
              <a:t>74</a:t>
            </a:r>
            <a:r>
              <a:rPr lang="ar-IQ" sz="2800" b="0" dirty="0" smtClean="0">
                <a:effectLst/>
                <a:latin typeface="Times New Roman"/>
                <a:ea typeface="Times New Roman"/>
                <a:cs typeface="Times New Roman"/>
              </a:rPr>
              <a:t>),</a:t>
            </a:r>
            <a:r>
              <a:rPr lang="ar-IQ" sz="2800" dirty="0">
                <a:ea typeface="Times New Roman"/>
              </a:rPr>
              <a:t> (إلياس,</a:t>
            </a:r>
            <a:r>
              <a:rPr lang="en-US" sz="2800" dirty="0">
                <a:ea typeface="Times New Roman"/>
                <a:cs typeface="Arial"/>
              </a:rPr>
              <a:t>2001</a:t>
            </a:r>
            <a:r>
              <a:rPr lang="ar-IQ" sz="2800" dirty="0">
                <a:ea typeface="Times New Roman"/>
              </a:rPr>
              <a:t>:</a:t>
            </a:r>
            <a:r>
              <a:rPr lang="en-US" sz="2800" dirty="0">
                <a:ea typeface="Times New Roman"/>
                <a:cs typeface="Arial"/>
              </a:rPr>
              <a:t>13</a:t>
            </a:r>
            <a:r>
              <a:rPr lang="ar-IQ" sz="2800" dirty="0">
                <a:ea typeface="Times New Roman"/>
              </a:rPr>
              <a:t>).</a:t>
            </a:r>
            <a:endParaRPr lang="en-US" sz="2800" b="1" dirty="0" smtClean="0">
              <a:effectLst/>
              <a:latin typeface="Times New Roman"/>
              <a:ea typeface="Times New Roman"/>
              <a:cs typeface="Simplified Arabic"/>
            </a:endParaRPr>
          </a:p>
          <a:p>
            <a:pPr marL="0" indent="0" algn="just">
              <a:lnSpc>
                <a:spcPct val="150000"/>
              </a:lnSpc>
              <a:buNone/>
            </a:pPr>
            <a:r>
              <a:rPr lang="ar-SA" dirty="0">
                <a:latin typeface="Times New Roman"/>
                <a:ea typeface="Times New Roman"/>
              </a:rPr>
              <a:t>             يمتازسوق العمل ببع</a:t>
            </a:r>
            <a:r>
              <a:rPr lang="ar-IQ" dirty="0">
                <a:latin typeface="Times New Roman"/>
                <a:ea typeface="Times New Roman"/>
              </a:rPr>
              <a:t>ض </a:t>
            </a:r>
            <a:r>
              <a:rPr lang="ar-SA" dirty="0">
                <a:latin typeface="Times New Roman"/>
                <a:ea typeface="Times New Roman"/>
              </a:rPr>
              <a:t>الخصائص بجانبي العرض والطلب على العمل ، والذي يمثل قدرة سوق العمل على توفير فرص عمل حقيقية وتوفير طلب على تلك الفرص المتوفرة وكما يلي</a:t>
            </a:r>
            <a:r>
              <a:rPr lang="ar-IQ" dirty="0">
                <a:latin typeface="Times New Roman"/>
                <a:ea typeface="Times New Roman"/>
              </a:rPr>
              <a:t>:</a:t>
            </a:r>
            <a:endParaRPr lang="en-US" sz="2800" b="1" dirty="0" smtClean="0">
              <a:effectLst/>
              <a:latin typeface="Times New Roman"/>
              <a:ea typeface="Times New Roman"/>
              <a:cs typeface="Simplified Arabic"/>
            </a:endParaRPr>
          </a:p>
          <a:p>
            <a:pPr marL="0" indent="0" algn="just">
              <a:lnSpc>
                <a:spcPct val="115000"/>
              </a:lnSpc>
              <a:spcAft>
                <a:spcPts val="1000"/>
              </a:spcAft>
              <a:buNone/>
              <a:tabLst>
                <a:tab pos="-36830" algn="l"/>
                <a:tab pos="323215" algn="l"/>
              </a:tabLst>
            </a:pPr>
            <a:r>
              <a:rPr lang="ar-SA" dirty="0">
                <a:ea typeface="Times New Roman"/>
              </a:rPr>
              <a:t>جانب العرض</a:t>
            </a:r>
            <a:r>
              <a:rPr lang="en-US" dirty="0" smtClean="0">
                <a:effectLst/>
                <a:latin typeface="Arial"/>
                <a:ea typeface="Times New Roman"/>
              </a:rPr>
              <a:t>: </a:t>
            </a:r>
            <a:r>
              <a:rPr lang="ar-SA" dirty="0">
                <a:ea typeface="Times New Roman"/>
              </a:rPr>
              <a:t>ويتكون من الوافدين على سوق العمل من خريجي التعليم العالي والمهني وتتفرع هذه الفئة إلى</a:t>
            </a:r>
            <a:r>
              <a:rPr lang="ar-IQ" dirty="0">
                <a:ea typeface="Times New Roman"/>
              </a:rPr>
              <a:t> :</a:t>
            </a:r>
            <a:endParaRPr lang="en-US" dirty="0" smtClean="0">
              <a:effectLst/>
            </a:endParaRPr>
          </a:p>
          <a:p>
            <a:pPr marL="0" indent="0" algn="just">
              <a:lnSpc>
                <a:spcPct val="115000"/>
              </a:lnSpc>
              <a:spcAft>
                <a:spcPts val="1000"/>
              </a:spcAft>
              <a:buNone/>
              <a:tabLst>
                <a:tab pos="-36830" algn="l"/>
                <a:tab pos="323215" algn="l"/>
              </a:tabLst>
            </a:pPr>
            <a:r>
              <a:rPr lang="ar-SA" dirty="0">
                <a:ea typeface="Times New Roman"/>
              </a:rPr>
              <a:t>خريجو مؤسسات التعليم العالي، و</a:t>
            </a:r>
            <a:r>
              <a:rPr lang="ar-IQ" dirty="0">
                <a:ea typeface="Times New Roman"/>
              </a:rPr>
              <a:t>تمتاز </a:t>
            </a:r>
            <a:r>
              <a:rPr lang="ar-SA" dirty="0">
                <a:ea typeface="Times New Roman"/>
              </a:rPr>
              <a:t>هذه الفئة بكثرة الاختصاصات التي تؤدي إلى تنوع كبير في اختصاصات الخريجين،والتي تعمل على خلق توازن سوق العمل طالما بقيت فئة خريجي التعليم العالي في حدود جيدة تمكنها من سد النقص الحاصل في مختلف الوظائف المتاحة في القطاع الحكومي بما في ذلك التدريس بالتعليم العالي</a:t>
            </a:r>
            <a:r>
              <a:rPr lang="en-US" b="0" dirty="0" smtClean="0">
                <a:effectLst/>
                <a:latin typeface="Arial"/>
                <a:ea typeface="Times New Roman"/>
                <a:cs typeface="Arial"/>
              </a:rPr>
              <a:t>.</a:t>
            </a:r>
            <a:endParaRPr lang="en-US" dirty="0" smtClean="0">
              <a:effectLst/>
              <a:cs typeface="Arial"/>
            </a:endParaRPr>
          </a:p>
          <a:p>
            <a:pPr marL="0" indent="0" algn="just">
              <a:lnSpc>
                <a:spcPct val="115000"/>
              </a:lnSpc>
              <a:spcAft>
                <a:spcPts val="1000"/>
              </a:spcAft>
              <a:buNone/>
              <a:tabLst>
                <a:tab pos="27305" algn="l"/>
                <a:tab pos="207645" algn="l"/>
                <a:tab pos="297180" algn="l"/>
                <a:tab pos="323215" algn="l"/>
              </a:tabLst>
            </a:pPr>
            <a:r>
              <a:rPr lang="ar-SA" dirty="0">
                <a:ea typeface="Times New Roman"/>
              </a:rPr>
              <a:t>المتقاعدون عن العمل الذين يتمتعون </a:t>
            </a:r>
            <a:r>
              <a:rPr lang="ar-IQ" dirty="0">
                <a:ea typeface="Times New Roman"/>
              </a:rPr>
              <a:t>ب</a:t>
            </a:r>
            <a:r>
              <a:rPr lang="ar-SA" dirty="0">
                <a:ea typeface="Times New Roman"/>
              </a:rPr>
              <a:t>تجربة مهنية قد تكون مهمة ، وتتميز هذه الفئة بتنوع </a:t>
            </a:r>
            <a:r>
              <a:rPr lang="ar-IQ" dirty="0">
                <a:ea typeface="Times New Roman"/>
              </a:rPr>
              <a:t>مستويات التعليم </a:t>
            </a:r>
            <a:r>
              <a:rPr lang="ar-SA" dirty="0">
                <a:ea typeface="Times New Roman"/>
              </a:rPr>
              <a:t>اذ  نجد فيها الأميين والعمال والتقنيين المهرة ممن لهم مؤهلات أصبحت قديمة نوعاً ما ومن الطبيعي جداً هم في حاجة إلى إعادة التأهيل</a:t>
            </a:r>
            <a:r>
              <a:rPr lang="en-US" b="0" dirty="0" smtClean="0">
                <a:effectLst/>
                <a:latin typeface="Arial"/>
                <a:ea typeface="Times New Roman"/>
                <a:cs typeface="Arial"/>
              </a:rPr>
              <a:t>.</a:t>
            </a:r>
            <a:endParaRPr lang="en-US" dirty="0" smtClean="0">
              <a:effectLst/>
              <a:cs typeface="Arial"/>
            </a:endParaRPr>
          </a:p>
          <a:p>
            <a:pPr marL="0" indent="0" algn="just">
              <a:lnSpc>
                <a:spcPct val="115000"/>
              </a:lnSpc>
              <a:spcAft>
                <a:spcPts val="1000"/>
              </a:spcAft>
              <a:buNone/>
              <a:tabLst>
                <a:tab pos="27305" algn="l"/>
                <a:tab pos="207645" algn="l"/>
                <a:tab pos="323215" algn="l"/>
              </a:tabLst>
            </a:pPr>
            <a:r>
              <a:rPr lang="ar-IQ" dirty="0">
                <a:ea typeface="Times New Roman"/>
              </a:rPr>
              <a:t>أشخاص عاملين ولديهم اعمال لكن هم بحاجة الى تطوير مهاراتهم لتحسين الأداء.</a:t>
            </a:r>
            <a:endParaRPr lang="en-US" dirty="0" smtClean="0">
              <a:effectLst/>
              <a:cs typeface="Arial"/>
            </a:endParaRPr>
          </a:p>
          <a:p>
            <a:pPr marL="0" indent="0" algn="just">
              <a:lnSpc>
                <a:spcPct val="115000"/>
              </a:lnSpc>
              <a:spcAft>
                <a:spcPts val="1000"/>
              </a:spcAft>
              <a:buNone/>
              <a:tabLst>
                <a:tab pos="27305" algn="l"/>
                <a:tab pos="207645" algn="l"/>
                <a:tab pos="323215" algn="l"/>
              </a:tabLst>
            </a:pPr>
            <a:r>
              <a:rPr lang="ar-IQ" dirty="0">
                <a:ea typeface="Times New Roman"/>
              </a:rPr>
              <a:t> أشخاص ذو أفكار ومشاريع مميزة ومهمة بحاجة الى مساعدة لبلورة مشاريع أو المرور بها إلى طور التنفيذ.</a:t>
            </a:r>
            <a:endParaRPr lang="en-US" dirty="0" smtClean="0">
              <a:effectLst/>
              <a:cs typeface="Arial"/>
            </a:endParaRPr>
          </a:p>
          <a:p>
            <a:pPr marL="0" indent="0" algn="just">
              <a:lnSpc>
                <a:spcPct val="115000"/>
              </a:lnSpc>
              <a:spcAft>
                <a:spcPts val="1000"/>
              </a:spcAft>
              <a:buNone/>
              <a:tabLst>
                <a:tab pos="-36830" algn="l"/>
              </a:tabLst>
            </a:pPr>
            <a:r>
              <a:rPr lang="ar-SA" b="1" dirty="0">
                <a:ea typeface="Times New Roman"/>
              </a:rPr>
              <a:t>جانب الطلب</a:t>
            </a:r>
            <a:r>
              <a:rPr lang="en-US" b="1" dirty="0" smtClean="0">
                <a:effectLst/>
                <a:latin typeface="Arial"/>
                <a:ea typeface="Times New Roman"/>
                <a:cs typeface="Arial"/>
              </a:rPr>
              <a:t>:</a:t>
            </a:r>
            <a:r>
              <a:rPr lang="en-US" dirty="0" smtClean="0">
                <a:effectLst/>
                <a:latin typeface="Arial"/>
                <a:ea typeface="Times New Roman"/>
                <a:cs typeface="Arial"/>
              </a:rPr>
              <a:t> </a:t>
            </a:r>
            <a:r>
              <a:rPr lang="ar-SA" dirty="0">
                <a:ea typeface="Times New Roman"/>
              </a:rPr>
              <a:t> تمثل المرافق السياحية بكافة انواعها (فنادق،مطاعم مدن سياحية، مدن العاب، مقاهي وغيرها) ، الاماكن السياحية التي تمثل جانب الطلب على الايدي العاملة المتخصصة للعمل بالنشاط السياحي</a:t>
            </a:r>
            <a:r>
              <a:rPr lang="en-US" dirty="0" smtClean="0">
                <a:effectLst/>
                <a:latin typeface="Arial"/>
                <a:ea typeface="Times New Roman"/>
                <a:cs typeface="Arial"/>
              </a:rPr>
              <a:t>.</a:t>
            </a:r>
            <a:endParaRPr lang="en-US" sz="2400" dirty="0">
              <a:ea typeface="Times New Roman"/>
              <a:cs typeface="Arial"/>
            </a:endParaRPr>
          </a:p>
          <a:p>
            <a:pPr marL="0" indent="0" algn="just">
              <a:lnSpc>
                <a:spcPct val="150000"/>
              </a:lnSpc>
              <a:buNone/>
              <a:tabLst>
                <a:tab pos="-36830" algn="l"/>
                <a:tab pos="117475" algn="l"/>
                <a:tab pos="207645" algn="l"/>
              </a:tabLst>
            </a:pPr>
            <a:r>
              <a:rPr lang="ar-IQ" dirty="0">
                <a:ea typeface="Times New Roman"/>
              </a:rPr>
              <a:t>كما يعاني سوق العمل السياحي من بعض السلبيات وهي:</a:t>
            </a:r>
            <a:endParaRPr lang="en-US" dirty="0" smtClean="0">
              <a:effectLst/>
            </a:endParaRPr>
          </a:p>
          <a:p>
            <a:pPr marL="0" lvl="0" indent="0" algn="just">
              <a:lnSpc>
                <a:spcPct val="150000"/>
              </a:lnSpc>
              <a:spcAft>
                <a:spcPts val="1000"/>
              </a:spcAft>
              <a:buNone/>
              <a:tabLst>
                <a:tab pos="-36830" algn="l"/>
              </a:tabLst>
            </a:pPr>
            <a:r>
              <a:rPr lang="ar-IQ" dirty="0">
                <a:ea typeface="Times New Roman"/>
              </a:rPr>
              <a:t>الحركية وعدم الاستقرار: كما هو الحال في أي قطاع يتأثر سوق العمل بصفة مباشرة بالوضع الاقتصادي المحلي والاقليمي والدولي، وهذه القاعدة الأساس اذ يجب التنبه لعدم التوجيه نحو المجال الضيق حتى وان كان مطلباً مهماً في وقت من الأوقات.</a:t>
            </a:r>
            <a:endParaRPr lang="en-US" dirty="0" smtClean="0">
              <a:effectLst/>
            </a:endParaRPr>
          </a:p>
          <a:p>
            <a:pPr marL="0" lvl="0" indent="0" algn="just">
              <a:lnSpc>
                <a:spcPct val="150000"/>
              </a:lnSpc>
              <a:spcAft>
                <a:spcPts val="1000"/>
              </a:spcAft>
              <a:buNone/>
              <a:tabLst>
                <a:tab pos="-36830" algn="l"/>
              </a:tabLst>
            </a:pPr>
            <a:r>
              <a:rPr lang="ar-IQ" dirty="0">
                <a:ea typeface="Times New Roman"/>
              </a:rPr>
              <a:t>الخضوع لقوانين خاصة: تتضمن فيها مسائل خاصة مثل التى تكون متعلقة بالأمن والهجرة ليس فقط بعوامل التوازن بين العرض والطلب.</a:t>
            </a:r>
            <a:endParaRPr lang="en-US" dirty="0" smtClean="0">
              <a:effectLst/>
            </a:endParaRPr>
          </a:p>
          <a:p>
            <a:pPr marL="0" lvl="0" indent="0" algn="just">
              <a:lnSpc>
                <a:spcPct val="150000"/>
              </a:lnSpc>
              <a:spcAft>
                <a:spcPts val="1000"/>
              </a:spcAft>
              <a:buNone/>
              <a:tabLst>
                <a:tab pos="-36830" algn="l"/>
              </a:tabLst>
            </a:pPr>
            <a:r>
              <a:rPr lang="ar-IQ" dirty="0">
                <a:ea typeface="Times New Roman"/>
              </a:rPr>
              <a:t>صعوبة التخطيط : لأن إنتاج الكفاءات التي تتمثل بعنصر العرض يتطلب في غالب الأحيان سنوات عديدة مما يجعل هنالك دوماً فارقاً زمنياً بين تحديد الاحتياج، وانتاج المهارات، وهو ما يضاعف من صعوبة التخطيط المحكم وذلك لجعل مجال العرض يتناسب مع الطلب كمياً ونوعياً .</a:t>
            </a:r>
            <a:endParaRPr lang="en-US" dirty="0">
              <a:effectLst/>
            </a:endParaRPr>
          </a:p>
        </p:txBody>
      </p:sp>
    </p:spTree>
    <p:extLst>
      <p:ext uri="{BB962C8B-B14F-4D97-AF65-F5344CB8AC3E}">
        <p14:creationId xmlns:p14="http://schemas.microsoft.com/office/powerpoint/2010/main" val="2207706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marL="126365" indent="0" algn="just">
              <a:lnSpc>
                <a:spcPct val="150000"/>
              </a:lnSpc>
              <a:buNone/>
            </a:pPr>
            <a:r>
              <a:rPr lang="ar-IQ" sz="3600" b="1" dirty="0">
                <a:latin typeface="Times New Roman"/>
                <a:ea typeface="Times New Roman"/>
              </a:rPr>
              <a:t>خامساً:- قطاعات سوق العمل السياحي</a:t>
            </a:r>
            <a:endParaRPr lang="en-US" sz="2800" b="1" dirty="0" smtClean="0">
              <a:effectLst/>
              <a:latin typeface="Times New Roman"/>
              <a:ea typeface="Times New Roman"/>
              <a:cs typeface="Simplified Arabic"/>
            </a:endParaRPr>
          </a:p>
          <a:p>
            <a:pPr marL="0" indent="0" algn="just">
              <a:lnSpc>
                <a:spcPct val="150000"/>
              </a:lnSpc>
              <a:buNone/>
            </a:pPr>
            <a:r>
              <a:rPr lang="ar-IQ" dirty="0" smtClean="0">
                <a:latin typeface="Times New Roman"/>
                <a:ea typeface="Times New Roman"/>
              </a:rPr>
              <a:t>يوجد </a:t>
            </a:r>
            <a:r>
              <a:rPr lang="ar-IQ" dirty="0">
                <a:latin typeface="Times New Roman"/>
                <a:ea typeface="Times New Roman"/>
              </a:rPr>
              <a:t>العديد من القطاعات غير السياحية التى تحتاج مؤهلات سياحية لأقسام الضيافة والعلاقات والمراسيم والإستقبال فيما يلي سنذكر إهم القطاعات المهنية التى تمثل سوق العمل السياحي :-</a:t>
            </a:r>
            <a:endParaRPr lang="en-US" sz="2800" b="1" dirty="0" smtClean="0">
              <a:effectLst/>
              <a:latin typeface="Times New Roman"/>
              <a:ea typeface="Times New Roman"/>
              <a:cs typeface="Simplified Arabic"/>
            </a:endParaRPr>
          </a:p>
          <a:p>
            <a:pPr marL="0" lvl="0" indent="0" algn="just">
              <a:lnSpc>
                <a:spcPct val="150000"/>
              </a:lnSpc>
              <a:spcAft>
                <a:spcPts val="1000"/>
              </a:spcAft>
              <a:buNone/>
            </a:pPr>
            <a:r>
              <a:rPr lang="ar-IQ" dirty="0" smtClean="0">
                <a:ea typeface="Times New Roman"/>
              </a:rPr>
              <a:t>- قطاع </a:t>
            </a:r>
            <a:r>
              <a:rPr lang="ar-IQ" dirty="0">
                <a:ea typeface="Times New Roman"/>
              </a:rPr>
              <a:t>الفنادق </a:t>
            </a:r>
            <a:endParaRPr lang="en-US" dirty="0" smtClean="0">
              <a:effectLst/>
            </a:endParaRPr>
          </a:p>
          <a:p>
            <a:pPr marL="0" indent="0">
              <a:buNone/>
            </a:pPr>
            <a:r>
              <a:rPr lang="ar-IQ" dirty="0" smtClean="0">
                <a:ea typeface="Times New Roman"/>
              </a:rPr>
              <a:t>أضحت </a:t>
            </a:r>
            <a:r>
              <a:rPr lang="ar-IQ" dirty="0">
                <a:ea typeface="Times New Roman"/>
              </a:rPr>
              <a:t>الفنادق ضرورة من ضرورات الحياة في الوقت الحاضر بسبب الأهمية التي تتمثل بكونها ركن أساسي ومورد من موارد السياحة, وفيما يلي اهم  تعاريف الفندق ثم تصنيفات الفندق</a:t>
            </a:r>
            <a:endParaRPr lang="ar-IQ" dirty="0"/>
          </a:p>
        </p:txBody>
      </p:sp>
    </p:spTree>
    <p:extLst>
      <p:ext uri="{BB962C8B-B14F-4D97-AF65-F5344CB8AC3E}">
        <p14:creationId xmlns:p14="http://schemas.microsoft.com/office/powerpoint/2010/main" val="34398280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47500" lnSpcReduction="20000"/>
          </a:bodyPr>
          <a:lstStyle/>
          <a:p>
            <a:pPr marL="0" lvl="0" indent="0" algn="just">
              <a:lnSpc>
                <a:spcPct val="150000"/>
              </a:lnSpc>
              <a:spcAft>
                <a:spcPts val="1000"/>
              </a:spcAft>
              <a:buNone/>
            </a:pPr>
            <a:r>
              <a:rPr lang="ar-IQ" dirty="0" smtClean="0">
                <a:effectLst/>
                <a:latin typeface="Arial"/>
                <a:ea typeface="Times New Roman"/>
              </a:rPr>
              <a:t>تصنيفات الفنادق </a:t>
            </a:r>
            <a:endParaRPr lang="en-US" dirty="0" smtClean="0">
              <a:effectLst/>
            </a:endParaRPr>
          </a:p>
          <a:p>
            <a:pPr marL="0" indent="0" algn="just">
              <a:lnSpc>
                <a:spcPct val="150000"/>
              </a:lnSpc>
              <a:buNone/>
            </a:pPr>
            <a:r>
              <a:rPr lang="ar-IQ" dirty="0">
                <a:latin typeface="Times New Roman"/>
                <a:ea typeface="Times New Roman"/>
              </a:rPr>
              <a:t>      تصنف الفنادق على عدة أنواع تبعاً لأسس مختلفة أهمها الموقع والخدمات التي تقدمها والملكية والدرجات والنجوم </a:t>
            </a:r>
            <a:r>
              <a:rPr lang="ar-IQ" sz="2800" b="0" dirty="0" smtClean="0">
                <a:effectLst/>
                <a:latin typeface="Times New Roman"/>
                <a:ea typeface="Times New Roman"/>
                <a:cs typeface="Times New Roman"/>
              </a:rPr>
              <a:t>(عبد العزيز , </a:t>
            </a:r>
            <a:r>
              <a:rPr lang="en-US" sz="2800" b="0" dirty="0" smtClean="0">
                <a:effectLst/>
                <a:latin typeface="Times New Roman"/>
                <a:ea typeface="Times New Roman"/>
                <a:cs typeface="Times New Roman"/>
              </a:rPr>
              <a:t>1996</a:t>
            </a:r>
            <a:r>
              <a:rPr lang="ar-IQ" sz="2800" b="0" dirty="0" smtClean="0">
                <a:effectLst/>
                <a:latin typeface="Times New Roman"/>
                <a:ea typeface="Times New Roman"/>
                <a:cs typeface="Times New Roman"/>
              </a:rPr>
              <a:t> :</a:t>
            </a:r>
            <a:r>
              <a:rPr lang="en-US" sz="2800" b="0" dirty="0" smtClean="0">
                <a:effectLst/>
                <a:latin typeface="Times New Roman"/>
                <a:ea typeface="Times New Roman"/>
                <a:cs typeface="Times New Roman"/>
              </a:rPr>
              <a:t>10</a:t>
            </a:r>
            <a:r>
              <a:rPr lang="ar-IQ" sz="2800" b="0" dirty="0" smtClean="0">
                <a:effectLst/>
                <a:latin typeface="Times New Roman"/>
                <a:ea typeface="Times New Roman"/>
                <a:cs typeface="Times New Roman"/>
              </a:rPr>
              <a:t>)</a:t>
            </a:r>
            <a:r>
              <a:rPr lang="ar-IQ" sz="2800" dirty="0">
                <a:latin typeface="Times New Roman"/>
                <a:ea typeface="Times New Roman"/>
              </a:rPr>
              <a:t> </a:t>
            </a:r>
            <a:r>
              <a:rPr lang="ar-IQ" dirty="0">
                <a:latin typeface="Times New Roman"/>
                <a:ea typeface="Times New Roman"/>
              </a:rPr>
              <a:t>.</a:t>
            </a:r>
            <a:endParaRPr lang="en-US" sz="2800" b="1" dirty="0" smtClean="0">
              <a:effectLst/>
              <a:latin typeface="Times New Roman"/>
              <a:ea typeface="Times New Roman"/>
              <a:cs typeface="Simplified Arabic"/>
            </a:endParaRPr>
          </a:p>
          <a:p>
            <a:pPr marL="0" indent="0" algn="just">
              <a:lnSpc>
                <a:spcPct val="150000"/>
              </a:lnSpc>
              <a:buNone/>
            </a:pPr>
            <a:r>
              <a:rPr lang="ar-IQ" dirty="0">
                <a:latin typeface="Times New Roman"/>
                <a:ea typeface="Times New Roman"/>
              </a:rPr>
              <a:t>و يختلف تصنيف الفنادق حسب البلدان ، ومنها نظام التصنيف المزدوج فيتم اعطاء درجات للفنادق والمطاعم على اساس الدرجة والحرف مثال ذلك درجة اولى (</a:t>
            </a:r>
            <a:r>
              <a:rPr lang="en-US" b="0" dirty="0" smtClean="0">
                <a:effectLst/>
                <a:latin typeface="Arial"/>
                <a:ea typeface="Times New Roman"/>
                <a:cs typeface="Simplified Arabic"/>
              </a:rPr>
              <a:t>A</a:t>
            </a:r>
            <a:r>
              <a:rPr lang="ar-IQ" dirty="0">
                <a:latin typeface="Times New Roman"/>
                <a:ea typeface="Times New Roman"/>
              </a:rPr>
              <a:t>) ودرجة اولى (</a:t>
            </a:r>
            <a:r>
              <a:rPr lang="en-US" b="0" dirty="0" smtClean="0">
                <a:effectLst/>
                <a:latin typeface="Arial"/>
                <a:ea typeface="Times New Roman"/>
                <a:cs typeface="Simplified Arabic"/>
              </a:rPr>
              <a:t>B</a:t>
            </a:r>
            <a:r>
              <a:rPr lang="ar-IQ" dirty="0">
                <a:latin typeface="Times New Roman"/>
                <a:ea typeface="Times New Roman"/>
              </a:rPr>
              <a:t>) لغرض التباين في الحجم ومستوى الخدمات فضلا عن استخدام نظام التصنيف على اساس النجوم (هيئة السياحة, دائرة التفتيش) على النحو الآتي:</a:t>
            </a:r>
            <a:endParaRPr lang="en-US" sz="2800" b="1" dirty="0" smtClean="0">
              <a:effectLst/>
              <a:latin typeface="Times New Roman"/>
              <a:ea typeface="Times New Roman"/>
              <a:cs typeface="Simplified Arabic"/>
            </a:endParaRPr>
          </a:p>
          <a:p>
            <a:pPr marL="0" indent="0" algn="just">
              <a:lnSpc>
                <a:spcPct val="150000"/>
              </a:lnSpc>
              <a:buNone/>
            </a:pPr>
            <a:r>
              <a:rPr lang="ar-IQ" b="1" dirty="0">
                <a:latin typeface="Times New Roman"/>
                <a:ea typeface="Times New Roman"/>
              </a:rPr>
              <a:t>أ- الفنادق بحسب درجات التصنيف.</a:t>
            </a:r>
            <a:endParaRPr lang="en-US" sz="2800" b="1" dirty="0" smtClean="0">
              <a:effectLst/>
              <a:latin typeface="Times New Roman"/>
              <a:ea typeface="Times New Roman"/>
              <a:cs typeface="Simplified Arabic"/>
            </a:endParaRPr>
          </a:p>
          <a:p>
            <a:pPr marL="0" indent="0" algn="just">
              <a:lnSpc>
                <a:spcPct val="150000"/>
              </a:lnSpc>
              <a:buNone/>
            </a:pPr>
            <a:r>
              <a:rPr lang="ar-IQ" dirty="0">
                <a:latin typeface="Times New Roman"/>
                <a:ea typeface="Times New Roman"/>
              </a:rPr>
              <a:t>     يتم تصنيف الفنادق بحسب معيار الدرجات من الدرجة الممتازة وحتى الدرجة الرابعة أو الخامسة (بالنسبة للفنادق الشعبية)، وحسب التصنيف المعمول به في البلد ، والذي يعتمد فيه على عدة معايير وضوابط تتعلق بمساحة الفندق الكلية ومساحة الغرف والفضاءات الخارجية المحيطة ببناية الفندق والمرافق التابعة للفندق من مسابح ومطاعم وقاعات وملاعب وغيرها.</a:t>
            </a:r>
            <a:endParaRPr lang="en-US" sz="2800" b="1" dirty="0" smtClean="0">
              <a:effectLst/>
              <a:latin typeface="Times New Roman"/>
              <a:ea typeface="Times New Roman"/>
              <a:cs typeface="Simplified Arabic"/>
            </a:endParaRPr>
          </a:p>
          <a:p>
            <a:pPr marL="0" indent="0" algn="just">
              <a:lnSpc>
                <a:spcPct val="150000"/>
              </a:lnSpc>
              <a:buNone/>
            </a:pPr>
            <a:r>
              <a:rPr lang="ar-IQ" b="1" dirty="0">
                <a:latin typeface="Times New Roman"/>
                <a:ea typeface="Times New Roman"/>
              </a:rPr>
              <a:t>ب- الفنادق بحسب الخدمات المقدمة .</a:t>
            </a:r>
            <a:endParaRPr lang="en-US" sz="2800" b="1" dirty="0" smtClean="0">
              <a:effectLst/>
              <a:latin typeface="Times New Roman"/>
              <a:ea typeface="Times New Roman"/>
              <a:cs typeface="Simplified Arabic"/>
            </a:endParaRPr>
          </a:p>
          <a:p>
            <a:pPr marL="0" indent="0" algn="just">
              <a:lnSpc>
                <a:spcPct val="150000"/>
              </a:lnSpc>
              <a:buNone/>
            </a:pPr>
            <a:r>
              <a:rPr lang="ar-IQ" dirty="0">
                <a:latin typeface="Times New Roman"/>
                <a:ea typeface="Times New Roman"/>
              </a:rPr>
              <a:t>       يمكن تصنيف الفنادق بحسب الخدمات للزبائن من مبيت و طعام وخدمات مشروبات روحية وخدمات غسيل وكوي وخدمات حمام سباحة وخدمات صالة ومنتدى وخدمات رحلات سياحية وخدمات ساحة وقوف سيارات وخدمات مصرفية وخدمات أُخرى ، والتي من خلالها يمكن معرفة مستوى النشاط السياحي ودوره في توليد فرص العمل ومساهمته في زيادة ايرادات البلد. </a:t>
            </a:r>
            <a:endParaRPr lang="en-US" sz="2800" b="1" dirty="0" smtClean="0">
              <a:effectLst/>
              <a:latin typeface="Times New Roman"/>
              <a:ea typeface="Times New Roman"/>
              <a:cs typeface="Simplified Arabic"/>
            </a:endParaRPr>
          </a:p>
          <a:p>
            <a:pPr marL="0" indent="0" algn="just">
              <a:lnSpc>
                <a:spcPct val="150000"/>
              </a:lnSpc>
              <a:buNone/>
            </a:pPr>
            <a:r>
              <a:rPr lang="ar-IQ" b="1" dirty="0">
                <a:latin typeface="Times New Roman"/>
                <a:ea typeface="Times New Roman"/>
              </a:rPr>
              <a:t>ج- الفنادق بحسب التوزيع الجغرافي. </a:t>
            </a:r>
            <a:endParaRPr lang="en-US" sz="2800" b="1" dirty="0" smtClean="0">
              <a:effectLst/>
              <a:latin typeface="Times New Roman"/>
              <a:ea typeface="Times New Roman"/>
              <a:cs typeface="Simplified Arabic"/>
            </a:endParaRPr>
          </a:p>
          <a:p>
            <a:pPr marL="0" indent="0" algn="just">
              <a:lnSpc>
                <a:spcPct val="150000"/>
              </a:lnSpc>
              <a:buNone/>
            </a:pPr>
            <a:r>
              <a:rPr lang="ar-IQ" dirty="0">
                <a:latin typeface="Times New Roman"/>
                <a:ea typeface="Times New Roman"/>
              </a:rPr>
              <a:t>       يوضح هذا التصنيف أعداد الفنادق والأسرَّة على مستوى المدن والمحافظات التابعة للبلد ،وبالتالي فهو يبين مقدار</a:t>
            </a:r>
            <a:r>
              <a:rPr lang="ar-IQ" sz="2400" dirty="0">
                <a:ea typeface="Times New Roman"/>
              </a:rPr>
              <a:t> </a:t>
            </a:r>
            <a:r>
              <a:rPr lang="ar-IQ" dirty="0">
                <a:latin typeface="Times New Roman"/>
                <a:ea typeface="Times New Roman"/>
              </a:rPr>
              <a:t>الطاقة الفندقية الاستيعابية  لكل مدينة من اسرة، و ما تشكله من نسبة مئوية لمجموع الاسرة في البلد،فضلا عن ما تشكله كل مدينة من فنادق مصنفة نسبة الى اجمالي الفنادق المصنفة في البلد.</a:t>
            </a:r>
            <a:endParaRPr lang="en-US" sz="2800" b="1" dirty="0" smtClean="0">
              <a:effectLst/>
              <a:latin typeface="Times New Roman"/>
              <a:ea typeface="Times New Roman"/>
              <a:cs typeface="Simplified Arabic"/>
            </a:endParaRPr>
          </a:p>
          <a:p>
            <a:pPr marL="0" indent="0" algn="just">
              <a:lnSpc>
                <a:spcPct val="150000"/>
              </a:lnSpc>
              <a:buNone/>
            </a:pPr>
            <a:endParaRPr lang="en-US" sz="2800" b="1" dirty="0" smtClean="0">
              <a:effectLst/>
              <a:latin typeface="Times New Roman"/>
              <a:ea typeface="Times New Roman"/>
              <a:cs typeface="Simplified Arabic"/>
            </a:endParaRPr>
          </a:p>
          <a:p>
            <a:pPr marL="0" indent="0">
              <a:buNone/>
            </a:pPr>
            <a:endParaRPr lang="ar-IQ" dirty="0"/>
          </a:p>
        </p:txBody>
      </p:sp>
    </p:spTree>
    <p:extLst>
      <p:ext uri="{BB962C8B-B14F-4D97-AF65-F5344CB8AC3E}">
        <p14:creationId xmlns:p14="http://schemas.microsoft.com/office/powerpoint/2010/main" val="22638847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marL="0" lvl="0" indent="0" algn="just">
              <a:lnSpc>
                <a:spcPct val="150000"/>
              </a:lnSpc>
              <a:buNone/>
            </a:pPr>
            <a:r>
              <a:rPr lang="ar-IQ" sz="1400" b="1" dirty="0">
                <a:latin typeface="Times New Roman"/>
                <a:ea typeface="Times New Roman"/>
              </a:rPr>
              <a:t>2- قطاع الأطعمة والمشروبات      </a:t>
            </a:r>
            <a:endParaRPr lang="en-US" sz="1400" b="1" dirty="0">
              <a:latin typeface="Times New Roman"/>
              <a:ea typeface="Times New Roman"/>
              <a:cs typeface="Simplified Arabic"/>
            </a:endParaRPr>
          </a:p>
          <a:p>
            <a:pPr marL="0" lvl="0" indent="0" algn="just">
              <a:lnSpc>
                <a:spcPct val="150000"/>
              </a:lnSpc>
              <a:buNone/>
            </a:pPr>
            <a:r>
              <a:rPr lang="ar-IQ" sz="1400" dirty="0">
                <a:latin typeface="Times New Roman"/>
                <a:ea typeface="Times New Roman"/>
              </a:rPr>
              <a:t>       يعد قطاع الأطعمة والمشروبات في سوق العمل السياحي قطاعاً تكميلياً وسوف يتم التطرق اليه كقطاع مستقل عن باقي القطاعات وذلك من خلال التركيز على المطاعم المستقلة كونها تمثل المكان المهيأ والمعد لتحضير وتقديم الطعام والشراب للضيوف خارج مكان إقامتهم لأسباب عديدة لقاء ثمن يحدد مسبقاً ويتناسب مع نوع الخدمة ودرجة وطبيعة المطعم </a:t>
            </a:r>
            <a:r>
              <a:rPr lang="ar-IQ" sz="1400" dirty="0">
                <a:latin typeface="Times New Roman"/>
                <a:ea typeface="Times New Roman"/>
                <a:cs typeface="Times New Roman"/>
              </a:rPr>
              <a:t>( العبيدي , </a:t>
            </a:r>
            <a:r>
              <a:rPr lang="en-US" sz="1400" dirty="0">
                <a:latin typeface="Times New Roman"/>
                <a:ea typeface="Times New Roman"/>
                <a:cs typeface="Times New Roman"/>
              </a:rPr>
              <a:t>17:1989</a:t>
            </a:r>
            <a:r>
              <a:rPr lang="ar-IQ" sz="1400" dirty="0" smtClean="0">
                <a:latin typeface="Times New Roman"/>
                <a:ea typeface="Times New Roman"/>
                <a:cs typeface="Times New Roman"/>
              </a:rPr>
              <a:t>).</a:t>
            </a:r>
            <a:r>
              <a:rPr lang="ar-IQ" sz="1400" dirty="0" smtClean="0">
                <a:latin typeface="Times New Roman"/>
                <a:ea typeface="Times New Roman"/>
              </a:rPr>
              <a:t>ويمكن </a:t>
            </a:r>
            <a:r>
              <a:rPr lang="ar-IQ" sz="1400" dirty="0">
                <a:latin typeface="Times New Roman"/>
                <a:ea typeface="Times New Roman"/>
              </a:rPr>
              <a:t>تصنيف المطاعم الى عدة أنواع منها المطاعم الكلاسيكية والراقية والمتخصصة والموسمية والشعبية ومطاعم المأكولات السريعة واستراحات الطرق التي يتم أنشائها على جانب الطرق السريعة المهمة ،وتعد المطاعم الكلاسيكية والفاخرة التي تتواجد في فنادق الدرجة الممتازة لسوق العمل السياحي ركناً أساسياً لحصول الفندق على الترخيص أو الإجازة كما أنها تمتاز بكونها تقدم أطباقاً عالمية وأن العاملين فيها على علم بنوعية وتجهيز الأطباق ,فضلاُ عن المطاعم الراقية التي تمتاز بكونها أكبر قليلاً من المطاعم الكلاسيكية رغم ان مستوى اداء العاملين فيها اقل بدرجة الاحتراف والأمكانية الموجودة لدى المطاعم الكلاسيكية</a:t>
            </a:r>
            <a:r>
              <a:rPr lang="ar-IQ" sz="1400" baseline="30000" dirty="0">
                <a:latin typeface="Times New Roman"/>
                <a:ea typeface="Times New Roman"/>
              </a:rPr>
              <a:t> </a:t>
            </a:r>
            <a:r>
              <a:rPr lang="ar-IQ" sz="1400" dirty="0">
                <a:latin typeface="Times New Roman"/>
                <a:ea typeface="Times New Roman"/>
                <a:cs typeface="Times New Roman"/>
              </a:rPr>
              <a:t>( السيد, </a:t>
            </a:r>
            <a:r>
              <a:rPr lang="en-US" sz="1400" dirty="0">
                <a:latin typeface="Times New Roman"/>
                <a:ea typeface="Times New Roman"/>
                <a:cs typeface="Times New Roman"/>
              </a:rPr>
              <a:t>2008</a:t>
            </a:r>
            <a:r>
              <a:rPr lang="ar-IQ" sz="1400" dirty="0">
                <a:latin typeface="Times New Roman"/>
                <a:ea typeface="Times New Roman"/>
                <a:cs typeface="Times New Roman"/>
              </a:rPr>
              <a:t> : </a:t>
            </a:r>
            <a:r>
              <a:rPr lang="en-US" sz="1400" dirty="0">
                <a:latin typeface="Times New Roman"/>
                <a:ea typeface="Times New Roman"/>
                <a:cs typeface="Times New Roman"/>
              </a:rPr>
              <a:t>45</a:t>
            </a:r>
            <a:r>
              <a:rPr lang="ar-IQ" sz="1400" dirty="0">
                <a:latin typeface="Times New Roman"/>
                <a:ea typeface="Times New Roman"/>
                <a:cs typeface="Times New Roman"/>
              </a:rPr>
              <a:t>). </a:t>
            </a:r>
            <a:r>
              <a:rPr lang="ar-IQ" sz="1400" dirty="0" smtClean="0">
                <a:latin typeface="Times New Roman"/>
                <a:ea typeface="Times New Roman"/>
              </a:rPr>
              <a:t>وتقدم </a:t>
            </a:r>
            <a:r>
              <a:rPr lang="ar-IQ" sz="1400" dirty="0">
                <a:latin typeface="Times New Roman"/>
                <a:ea typeface="Times New Roman"/>
              </a:rPr>
              <a:t>المطاعم المتميزة بالاطباق الخاصة وهي اطباق معينة من المقبلات والشوربات والبيض والأسماك واللحوم والسلطات والحلويات والاجبان والفواكه وغيرها تتطلب مرافقات خاصة متعارفاً عليها عالمياً يجب تقديمها مع الطبق إلى الضيف حتى يتمكن من تناول وجبته باستعمال المرافقات المناسبة والصحيحة </a:t>
            </a:r>
            <a:r>
              <a:rPr lang="ar-IQ" sz="1400" dirty="0">
                <a:latin typeface="Times New Roman"/>
                <a:ea typeface="Times New Roman"/>
                <a:cs typeface="Times New Roman"/>
              </a:rPr>
              <a:t>(الطائي,</a:t>
            </a:r>
            <a:r>
              <a:rPr lang="en-US" sz="1400" dirty="0">
                <a:latin typeface="Times New Roman"/>
                <a:ea typeface="Times New Roman"/>
                <a:cs typeface="Times New Roman"/>
              </a:rPr>
              <a:t>2008</a:t>
            </a:r>
            <a:r>
              <a:rPr lang="ar-IQ" sz="1400" dirty="0">
                <a:latin typeface="Times New Roman"/>
                <a:ea typeface="Times New Roman"/>
                <a:cs typeface="Times New Roman"/>
              </a:rPr>
              <a:t>:</a:t>
            </a:r>
            <a:r>
              <a:rPr lang="en-US" sz="1400" dirty="0">
                <a:latin typeface="Times New Roman"/>
                <a:ea typeface="Times New Roman"/>
                <a:cs typeface="Times New Roman"/>
              </a:rPr>
              <a:t>157</a:t>
            </a:r>
            <a:r>
              <a:rPr lang="ar-IQ" sz="1400" dirty="0">
                <a:latin typeface="Times New Roman"/>
                <a:ea typeface="Times New Roman"/>
                <a:cs typeface="Times New Roman"/>
              </a:rPr>
              <a:t>) </a:t>
            </a:r>
            <a:r>
              <a:rPr lang="ar-IQ" sz="1400" dirty="0" smtClean="0">
                <a:latin typeface="Times New Roman"/>
                <a:ea typeface="Times New Roman"/>
                <a:cs typeface="Times New Roman"/>
              </a:rPr>
              <a:t>.</a:t>
            </a:r>
            <a:r>
              <a:rPr lang="ar-IQ" sz="1400" dirty="0" smtClean="0">
                <a:latin typeface="Times New Roman"/>
                <a:ea typeface="Times New Roman"/>
              </a:rPr>
              <a:t>وتخضع </a:t>
            </a:r>
            <a:r>
              <a:rPr lang="ar-IQ" sz="1400" dirty="0">
                <a:latin typeface="Times New Roman"/>
                <a:ea typeface="Times New Roman"/>
              </a:rPr>
              <a:t>المطاعم لأكثر من جهة رقابية في اثناء تأدية عملها دوائر السياحة التي تقوم بدورها بمنح الاجازات للمرافق السياحية المصنفة وتوجيه الانذارات وتخضع لقوانين وضوابط وزارة العمل فيما يخص ظروف العمل ومتابعة اعمال العاملين فيها وفضلاً عن ذلك  الرقابة الصحية اذ تقوم دوائر الصحة بالتفتيش الصحي ووزارة الداخلية فيما يخص عدم سماح دخول القاصرين للمطاعم والنوادي الليلية كما ان أسس تصنيف المطاعم يبنى على اساس توفير الراحة التامة, وتوافر الكفاءات من اصحاب الشهادات في مجال التشغيل وأهمية الموقع والحجم والنوع للبناء وتوفير سجلات ومستندات ووثائق نظامية </a:t>
            </a:r>
            <a:r>
              <a:rPr lang="ar-IQ" sz="1400" dirty="0">
                <a:latin typeface="Times New Roman"/>
                <a:ea typeface="Times New Roman"/>
                <a:cs typeface="Times New Roman"/>
              </a:rPr>
              <a:t>(وزارة التخطيط , </a:t>
            </a:r>
            <a:r>
              <a:rPr lang="en-US" sz="1400" dirty="0">
                <a:latin typeface="Times New Roman"/>
                <a:ea typeface="Times New Roman"/>
                <a:cs typeface="Times New Roman"/>
              </a:rPr>
              <a:t>2008</a:t>
            </a:r>
            <a:r>
              <a:rPr lang="ar-IQ" sz="1400" dirty="0">
                <a:latin typeface="Times New Roman"/>
                <a:ea typeface="Times New Roman"/>
                <a:cs typeface="Times New Roman"/>
              </a:rPr>
              <a:t>).</a:t>
            </a:r>
            <a:r>
              <a:rPr lang="ar-IQ" sz="1400" dirty="0">
                <a:latin typeface="Times New Roman"/>
                <a:ea typeface="Times New Roman"/>
              </a:rPr>
              <a:t> </a:t>
            </a:r>
            <a:endParaRPr lang="en-US" sz="1400" b="1" dirty="0">
              <a:latin typeface="Times New Roman"/>
              <a:ea typeface="Times New Roman"/>
              <a:cs typeface="Simplified Arabic"/>
            </a:endParaRPr>
          </a:p>
          <a:p>
            <a:pPr marL="0" lvl="0" indent="0" algn="just">
              <a:lnSpc>
                <a:spcPct val="150000"/>
              </a:lnSpc>
              <a:buNone/>
            </a:pPr>
            <a:r>
              <a:rPr lang="ar-IQ" sz="1400" b="1" dirty="0">
                <a:latin typeface="Times New Roman"/>
                <a:ea typeface="Times New Roman"/>
              </a:rPr>
              <a:t>3- قطاع شركات السياحة والسفر </a:t>
            </a:r>
            <a:endParaRPr lang="en-US" sz="1400" b="1" dirty="0">
              <a:latin typeface="Times New Roman"/>
              <a:ea typeface="Times New Roman"/>
              <a:cs typeface="Simplified Arabic"/>
            </a:endParaRPr>
          </a:p>
          <a:p>
            <a:pPr marL="163195" lvl="0" indent="0" algn="just">
              <a:lnSpc>
                <a:spcPct val="150000"/>
              </a:lnSpc>
              <a:buNone/>
            </a:pPr>
            <a:r>
              <a:rPr lang="ar-IQ" sz="1400" dirty="0" smtClean="0">
                <a:latin typeface="Times New Roman"/>
                <a:ea typeface="Times New Roman"/>
              </a:rPr>
              <a:t>يتضمن </a:t>
            </a:r>
            <a:r>
              <a:rPr lang="ar-IQ" sz="1400" dirty="0">
                <a:latin typeface="Times New Roman"/>
                <a:ea typeface="Times New Roman"/>
              </a:rPr>
              <a:t>النشاط السياحي أنواع العمليات والأنشطة كافة من وكالات السفر وشركات الطيران والفنادق وشركات السياحة والمطاعم وغيرها التي يتعامل السائح معها منذ بدأ تفكيره بالرحله وحتى عودته منها , لذلك تتولى الشركات السياحة الناجحة دراسة وتحليل احتياجات ورغبات السائح لمعرفة امكانياته المادية والعمل على ايجاد مجموعة من البرامج السياحية , من خلال ذلك يمكن أعطاء تعريف للمفاهيم الأساسية المرتبطة بهذا القطاع مثل البرنامج السياحي والوكيل السياحي وكيف نميزبينهم ومفهوم وأنواع الرحلة الاجمالية والدليل السياحي ودوره المهم في الرحلة ,ان البرنامج السياحي يمكن تعريفه " بأنه مجموعة من الخدمات التي ستقدمها المنشأة السياحية للسائح خلال مدة زمنية معينة وبتكلفة معينة</a:t>
            </a:r>
            <a:r>
              <a:rPr lang="ar-IQ" sz="1400" baseline="30000" dirty="0">
                <a:latin typeface="Times New Roman"/>
                <a:ea typeface="Times New Roman"/>
              </a:rPr>
              <a:t> </a:t>
            </a:r>
            <a:r>
              <a:rPr lang="ar-IQ" sz="1400" dirty="0">
                <a:latin typeface="Times New Roman"/>
                <a:ea typeface="Times New Roman"/>
              </a:rPr>
              <a:t>"</a:t>
            </a:r>
            <a:r>
              <a:rPr lang="ar-IQ" sz="1400" dirty="0">
                <a:latin typeface="Times New Roman"/>
                <a:ea typeface="Times New Roman"/>
                <a:cs typeface="Times New Roman"/>
              </a:rPr>
              <a:t> (الخضيري ,</a:t>
            </a:r>
            <a:r>
              <a:rPr lang="en-US" sz="1400" dirty="0">
                <a:latin typeface="Times New Roman"/>
                <a:ea typeface="Times New Roman"/>
                <a:cs typeface="Times New Roman"/>
              </a:rPr>
              <a:t>8 :1997</a:t>
            </a:r>
            <a:r>
              <a:rPr lang="ar-IQ" sz="1400" dirty="0">
                <a:latin typeface="Times New Roman"/>
                <a:ea typeface="Times New Roman"/>
                <a:cs typeface="Times New Roman"/>
              </a:rPr>
              <a:t>) </a:t>
            </a:r>
            <a:r>
              <a:rPr lang="ar-IQ" sz="1400" dirty="0" smtClean="0">
                <a:latin typeface="Times New Roman"/>
                <a:ea typeface="Times New Roman"/>
                <a:cs typeface="Times New Roman"/>
              </a:rPr>
              <a:t>.</a:t>
            </a:r>
            <a:r>
              <a:rPr lang="ar-IQ" sz="1400" dirty="0" smtClean="0">
                <a:latin typeface="Times New Roman"/>
                <a:ea typeface="Times New Roman"/>
              </a:rPr>
              <a:t> </a:t>
            </a:r>
            <a:r>
              <a:rPr lang="ar-IQ" sz="1400" dirty="0">
                <a:latin typeface="Times New Roman"/>
                <a:ea typeface="Times New Roman"/>
              </a:rPr>
              <a:t> </a:t>
            </a:r>
            <a:endParaRPr lang="en-US" sz="1400" b="1" dirty="0">
              <a:latin typeface="Times New Roman"/>
              <a:ea typeface="Times New Roman"/>
              <a:cs typeface="Simplified Arabic"/>
            </a:endParaRPr>
          </a:p>
          <a:p>
            <a:pPr marL="0" lvl="0" indent="0" algn="just">
              <a:lnSpc>
                <a:spcPct val="150000"/>
              </a:lnSpc>
              <a:buNone/>
            </a:pPr>
            <a:r>
              <a:rPr lang="ar-IQ" sz="1400" dirty="0">
                <a:latin typeface="Times New Roman"/>
                <a:ea typeface="Times New Roman"/>
              </a:rPr>
              <a:t> </a:t>
            </a:r>
            <a:endParaRPr lang="ar-IQ" sz="1400" dirty="0"/>
          </a:p>
        </p:txBody>
      </p:sp>
    </p:spTree>
    <p:extLst>
      <p:ext uri="{BB962C8B-B14F-4D97-AF65-F5344CB8AC3E}">
        <p14:creationId xmlns:p14="http://schemas.microsoft.com/office/powerpoint/2010/main" val="18453894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marL="163195" lvl="0" indent="0" algn="just">
              <a:lnSpc>
                <a:spcPct val="150000"/>
              </a:lnSpc>
              <a:buNone/>
            </a:pPr>
            <a:r>
              <a:rPr lang="ar-IQ" sz="1400" dirty="0">
                <a:solidFill>
                  <a:prstClr val="black"/>
                </a:solidFill>
                <a:latin typeface="Times New Roman"/>
                <a:ea typeface="Times New Roman"/>
              </a:rPr>
              <a:t>اما المنتج الذي يقدمه الوكيل السياحي فهو مايدعى </a:t>
            </a:r>
            <a:r>
              <a:rPr lang="ar-IQ" sz="1400" dirty="0">
                <a:solidFill>
                  <a:prstClr val="black"/>
                </a:solidFill>
                <a:latin typeface="Times New Roman"/>
                <a:ea typeface="Times New Roman"/>
                <a:cs typeface="Times New Roman"/>
              </a:rPr>
              <a:t>(</a:t>
            </a:r>
            <a:r>
              <a:rPr lang="ar-IQ" sz="1400" dirty="0">
                <a:solidFill>
                  <a:prstClr val="black"/>
                </a:solidFill>
                <a:latin typeface="Times New Roman"/>
                <a:ea typeface="Times New Roman"/>
              </a:rPr>
              <a:t>بالرحلة الإجمالية </a:t>
            </a:r>
            <a:r>
              <a:rPr lang="en-US" sz="1400" dirty="0">
                <a:solidFill>
                  <a:prstClr val="black"/>
                </a:solidFill>
                <a:latin typeface="Times New Roman"/>
                <a:ea typeface="Times New Roman"/>
                <a:cs typeface="Times New Roman"/>
              </a:rPr>
              <a:t>packaged </a:t>
            </a:r>
            <a:r>
              <a:rPr lang="en-US" sz="1400" dirty="0" err="1">
                <a:solidFill>
                  <a:prstClr val="black"/>
                </a:solidFill>
                <a:latin typeface="Times New Roman"/>
                <a:ea typeface="Times New Roman"/>
                <a:cs typeface="Times New Roman"/>
              </a:rPr>
              <a:t>Toure</a:t>
            </a:r>
            <a:r>
              <a:rPr lang="ar-IQ" sz="1400" dirty="0">
                <a:solidFill>
                  <a:prstClr val="black"/>
                </a:solidFill>
                <a:latin typeface="Times New Roman"/>
                <a:ea typeface="Times New Roman"/>
                <a:cs typeface="Times New Roman"/>
              </a:rPr>
              <a:t>)</a:t>
            </a:r>
            <a:r>
              <a:rPr lang="ar-IQ" sz="1400" dirty="0">
                <a:solidFill>
                  <a:prstClr val="black"/>
                </a:solidFill>
                <a:latin typeface="Times New Roman"/>
                <a:ea typeface="Times New Roman"/>
              </a:rPr>
              <a:t> وهي مصطلح شائع الاستخدام لما يطلق عليه في صناعة السياحة تسمية الرحلة الشاملة </a:t>
            </a:r>
            <a:r>
              <a:rPr lang="en-US" sz="1400" dirty="0">
                <a:solidFill>
                  <a:prstClr val="black"/>
                </a:solidFill>
                <a:latin typeface="Times New Roman"/>
                <a:ea typeface="Times New Roman"/>
                <a:cs typeface="Times New Roman"/>
              </a:rPr>
              <a:t>Inclusive </a:t>
            </a:r>
            <a:r>
              <a:rPr lang="en-US" sz="1400" dirty="0" err="1">
                <a:solidFill>
                  <a:prstClr val="black"/>
                </a:solidFill>
                <a:latin typeface="Times New Roman"/>
                <a:ea typeface="Times New Roman"/>
                <a:cs typeface="Times New Roman"/>
              </a:rPr>
              <a:t>Toure</a:t>
            </a:r>
            <a:r>
              <a:rPr lang="en-US" sz="1400" dirty="0">
                <a:solidFill>
                  <a:prstClr val="black"/>
                </a:solidFill>
                <a:latin typeface="Times New Roman"/>
                <a:ea typeface="Times New Roman"/>
                <a:cs typeface="Times New Roman"/>
              </a:rPr>
              <a:t>)</a:t>
            </a:r>
            <a:r>
              <a:rPr lang="ar-IQ" sz="1400" dirty="0">
                <a:solidFill>
                  <a:prstClr val="black"/>
                </a:solidFill>
                <a:latin typeface="Times New Roman"/>
                <a:ea typeface="Times New Roman"/>
                <a:cs typeface="Times New Roman"/>
              </a:rPr>
              <a:t>)</a:t>
            </a:r>
            <a:r>
              <a:rPr lang="ar-IQ" sz="1400" dirty="0">
                <a:solidFill>
                  <a:prstClr val="black"/>
                </a:solidFill>
                <a:latin typeface="Times New Roman"/>
                <a:ea typeface="Times New Roman"/>
              </a:rPr>
              <a:t> ويمكن تعريفه على أنه "منتوج سياحي متكامل مكون بشكل عام من النقل (بري، جوي، بحري) او من مزيج منهما من منطقة الإقامة إلى منطقة القصد والإقامة متضمنة الطعام والشراب ثم خدمات سياحية تكميلية أُخرى (جولات، دلالة، مرافقة) وهذه المكونات ترزم وتوحد قياسيا ويسيطر عليها نوعياً وتنتج بكميات كبيرة "</a:t>
            </a:r>
            <a:r>
              <a:rPr lang="ar-IQ" sz="1400" dirty="0">
                <a:solidFill>
                  <a:prstClr val="black"/>
                </a:solidFill>
                <a:latin typeface="Times New Roman"/>
                <a:ea typeface="Times New Roman"/>
                <a:cs typeface="Times New Roman"/>
              </a:rPr>
              <a:t> ( الحوري , </a:t>
            </a:r>
            <a:r>
              <a:rPr lang="en-US" sz="1400" dirty="0">
                <a:solidFill>
                  <a:prstClr val="black"/>
                </a:solidFill>
                <a:latin typeface="Times New Roman"/>
                <a:ea typeface="Times New Roman"/>
                <a:cs typeface="Times New Roman"/>
              </a:rPr>
              <a:t>2000</a:t>
            </a:r>
            <a:r>
              <a:rPr lang="ar-IQ" sz="1400" dirty="0">
                <a:solidFill>
                  <a:prstClr val="black"/>
                </a:solidFill>
                <a:latin typeface="Times New Roman"/>
                <a:ea typeface="Times New Roman"/>
                <a:cs typeface="Times New Roman"/>
              </a:rPr>
              <a:t> : </a:t>
            </a:r>
            <a:r>
              <a:rPr lang="en-US" sz="1400" dirty="0">
                <a:solidFill>
                  <a:prstClr val="black"/>
                </a:solidFill>
                <a:latin typeface="Times New Roman"/>
                <a:ea typeface="Times New Roman"/>
                <a:cs typeface="Times New Roman"/>
              </a:rPr>
              <a:t>197</a:t>
            </a:r>
            <a:r>
              <a:rPr lang="ar-IQ" sz="1400" dirty="0">
                <a:solidFill>
                  <a:prstClr val="black"/>
                </a:solidFill>
                <a:latin typeface="Times New Roman"/>
                <a:ea typeface="Times New Roman"/>
                <a:cs typeface="Times New Roman"/>
              </a:rPr>
              <a:t>) .</a:t>
            </a:r>
            <a:r>
              <a:rPr lang="ar-IQ" sz="1400" dirty="0">
                <a:solidFill>
                  <a:prstClr val="black"/>
                </a:solidFill>
                <a:latin typeface="Times New Roman"/>
                <a:ea typeface="Times New Roman"/>
              </a:rPr>
              <a:t>وتكون هذه الخدمات متصلة بعضها ببعض بحيث تبدأ من لحظة التعاقد مع الشركة السياحية وتنتهي بعودة السائح إلى بلده او المكان المتفق عليه , والشخص الذي ينظم البرنامج السياحي يدعى الوكيل السياحي " ويعرف على انه هو وسيط بين المنظمة والعميل يعمل لصالح عملائه" أو "هو خبير ذو معرفة واسعة بالبرامج وفن الاستقبال وسبل الإقامة والعملة المتداولة والاسعار والتنظيمات والجهات المقصودة للزيارات وسائر النواحي التي تتطلب السفر والفرص السياحية" أوهو اخصائي واستشاري في مجاله  ولمعرفة الفرق بينه وبين وكيل السفر ان وكيل السفر يقتصر عمله على بيع تذاكر السفر وشحن البضائع والأمتعة والحجز في وسائل المبيت للمسافرين في وكالات شركات النقل الجوي والبحري</a:t>
            </a:r>
            <a:r>
              <a:rPr lang="ar-IQ" sz="1400" baseline="30000" dirty="0">
                <a:solidFill>
                  <a:prstClr val="black"/>
                </a:solidFill>
                <a:latin typeface="Times New Roman"/>
                <a:ea typeface="Times New Roman"/>
              </a:rPr>
              <a:t> </a:t>
            </a:r>
            <a:r>
              <a:rPr lang="ar-IQ" sz="1400" dirty="0">
                <a:solidFill>
                  <a:prstClr val="black"/>
                </a:solidFill>
                <a:latin typeface="Times New Roman"/>
                <a:ea typeface="Times New Roman"/>
                <a:cs typeface="Times New Roman"/>
              </a:rPr>
              <a:t> (الحمدان ,</a:t>
            </a:r>
            <a:r>
              <a:rPr lang="en-US" sz="1400" dirty="0">
                <a:solidFill>
                  <a:prstClr val="black"/>
                </a:solidFill>
                <a:latin typeface="Times New Roman"/>
                <a:ea typeface="Times New Roman"/>
                <a:cs typeface="Times New Roman"/>
              </a:rPr>
              <a:t>2001</a:t>
            </a:r>
            <a:r>
              <a:rPr lang="ar-IQ" sz="1400" dirty="0">
                <a:solidFill>
                  <a:prstClr val="black"/>
                </a:solidFill>
                <a:latin typeface="Times New Roman"/>
                <a:ea typeface="Times New Roman"/>
                <a:cs typeface="Times New Roman"/>
              </a:rPr>
              <a:t> : </a:t>
            </a:r>
            <a:r>
              <a:rPr lang="en-US" sz="1400" dirty="0">
                <a:solidFill>
                  <a:prstClr val="black"/>
                </a:solidFill>
                <a:latin typeface="Times New Roman"/>
                <a:ea typeface="Times New Roman"/>
                <a:cs typeface="Times New Roman"/>
              </a:rPr>
              <a:t>73</a:t>
            </a:r>
            <a:r>
              <a:rPr lang="ar-IQ" sz="1400" dirty="0">
                <a:solidFill>
                  <a:prstClr val="black"/>
                </a:solidFill>
                <a:latin typeface="Times New Roman"/>
                <a:ea typeface="Times New Roman"/>
                <a:cs typeface="Times New Roman"/>
              </a:rPr>
              <a:t>) .</a:t>
            </a:r>
            <a:r>
              <a:rPr lang="ar-IQ" sz="1400" dirty="0">
                <a:solidFill>
                  <a:prstClr val="black"/>
                </a:solidFill>
                <a:latin typeface="Times New Roman"/>
                <a:ea typeface="Times New Roman"/>
              </a:rPr>
              <a:t>وتقسم الرحلات السياحية الى ثلاثة أنواع رئيسة هي:- </a:t>
            </a:r>
            <a:endParaRPr lang="en-US" sz="1400" b="1" dirty="0">
              <a:solidFill>
                <a:prstClr val="black"/>
              </a:solidFill>
              <a:latin typeface="Times New Roman"/>
              <a:ea typeface="Times New Roman"/>
              <a:cs typeface="Simplified Arabic"/>
            </a:endParaRPr>
          </a:p>
          <a:p>
            <a:pPr marL="0" lvl="0" indent="0" algn="just">
              <a:lnSpc>
                <a:spcPct val="115000"/>
              </a:lnSpc>
              <a:spcAft>
                <a:spcPts val="1000"/>
              </a:spcAft>
              <a:buNone/>
              <a:tabLst>
                <a:tab pos="-126365" algn="l"/>
                <a:tab pos="53340" algn="l"/>
              </a:tabLst>
            </a:pPr>
            <a:r>
              <a:rPr lang="ar-IQ" sz="1400" b="1" dirty="0">
                <a:solidFill>
                  <a:prstClr val="black"/>
                </a:solidFill>
                <a:latin typeface="Times New Roman"/>
                <a:ea typeface="Times New Roman"/>
              </a:rPr>
              <a:t>رحلات سياحية مباشرة </a:t>
            </a:r>
            <a:r>
              <a:rPr lang="en-US" sz="1400" b="1" dirty="0">
                <a:solidFill>
                  <a:prstClr val="black"/>
                </a:solidFill>
                <a:latin typeface="Times New Roman"/>
                <a:ea typeface="Times New Roman"/>
                <a:cs typeface="Times New Roman"/>
              </a:rPr>
              <a:t>Direct Trip</a:t>
            </a:r>
            <a:r>
              <a:rPr lang="ar-IQ" sz="1400" dirty="0">
                <a:solidFill>
                  <a:prstClr val="black"/>
                </a:solidFill>
                <a:latin typeface="Times New Roman"/>
                <a:ea typeface="Times New Roman"/>
              </a:rPr>
              <a:t> تنفذ لأجل غرض أو هدف محدد اذ لايستدعي على المجموعة المشاركة التوقف في أثناء الرحلة.</a:t>
            </a:r>
            <a:endParaRPr lang="en-US" sz="1400" b="1" dirty="0">
              <a:solidFill>
                <a:prstClr val="black"/>
              </a:solidFill>
              <a:latin typeface="Times New Roman"/>
              <a:ea typeface="Times New Roman"/>
              <a:cs typeface="Arial"/>
            </a:endParaRPr>
          </a:p>
          <a:p>
            <a:pPr marL="0" lvl="0" indent="0" algn="just">
              <a:lnSpc>
                <a:spcPct val="115000"/>
              </a:lnSpc>
              <a:spcAft>
                <a:spcPts val="1000"/>
              </a:spcAft>
              <a:buNone/>
              <a:tabLst>
                <a:tab pos="-152400" algn="l"/>
                <a:tab pos="-126365" algn="l"/>
                <a:tab pos="53340" algn="l"/>
                <a:tab pos="117475" algn="l"/>
              </a:tabLst>
            </a:pPr>
            <a:r>
              <a:rPr lang="en-US" sz="1400" b="1" dirty="0">
                <a:solidFill>
                  <a:prstClr val="black"/>
                </a:solidFill>
                <a:latin typeface="Arial"/>
                <a:ea typeface="Times New Roman"/>
                <a:cs typeface="Arial"/>
              </a:rPr>
              <a:t> </a:t>
            </a:r>
            <a:r>
              <a:rPr lang="ar-IQ" sz="1400" b="1" dirty="0">
                <a:solidFill>
                  <a:prstClr val="black"/>
                </a:solidFill>
                <a:latin typeface="Arial"/>
                <a:ea typeface="Times New Roman"/>
              </a:rPr>
              <a:t>رحلات سياحية متعددة الأغراض محدودة الاتجاه  </a:t>
            </a:r>
            <a:r>
              <a:rPr lang="en-US" sz="1400" b="1" dirty="0">
                <a:solidFill>
                  <a:prstClr val="black"/>
                </a:solidFill>
                <a:latin typeface="Times New Roman"/>
                <a:ea typeface="Times New Roman"/>
                <a:cs typeface="Times New Roman"/>
              </a:rPr>
              <a:t>Trip</a:t>
            </a:r>
            <a:r>
              <a:rPr lang="en-US" sz="1400" b="1" dirty="0">
                <a:solidFill>
                  <a:prstClr val="black"/>
                </a:solidFill>
                <a:latin typeface="Arial"/>
                <a:ea typeface="Times New Roman"/>
                <a:cs typeface="Arial"/>
              </a:rPr>
              <a:t> </a:t>
            </a:r>
            <a:r>
              <a:rPr lang="en-US" sz="1400" b="1" dirty="0">
                <a:solidFill>
                  <a:prstClr val="black"/>
                </a:solidFill>
                <a:latin typeface="Times New Roman"/>
                <a:ea typeface="Times New Roman"/>
                <a:cs typeface="Times New Roman"/>
              </a:rPr>
              <a:t>Multi purpose one direction</a:t>
            </a:r>
            <a:r>
              <a:rPr lang="en-US" sz="1400" b="1" dirty="0">
                <a:solidFill>
                  <a:prstClr val="black"/>
                </a:solidFill>
                <a:latin typeface="Arial"/>
                <a:ea typeface="Times New Roman"/>
                <a:cs typeface="Arial"/>
              </a:rPr>
              <a:t>  </a:t>
            </a:r>
            <a:r>
              <a:rPr lang="ar-IQ" sz="1400" dirty="0">
                <a:solidFill>
                  <a:prstClr val="black"/>
                </a:solidFill>
                <a:latin typeface="Times New Roman"/>
                <a:ea typeface="Times New Roman"/>
              </a:rPr>
              <a:t>في هذا النوع من الرحلات يعد عامل الزمن غير مهم في خطوة اختيار الموقع السياحي وذلك لأن من مميزات هذه الرحلات هي الاستكشاف وزيادة المعرفة وتجربة مناطق جديدة وغير مألوفة اذ ان حجم المتعة التي تحصل عليها المجموعة في هذه الرحلات متوقفة على عدد الفرص السياحية.</a:t>
            </a:r>
            <a:endParaRPr lang="en-US" sz="1400" b="1" dirty="0">
              <a:solidFill>
                <a:prstClr val="black"/>
              </a:solidFill>
              <a:latin typeface="Times New Roman"/>
              <a:ea typeface="Times New Roman"/>
              <a:cs typeface="Arial"/>
            </a:endParaRPr>
          </a:p>
          <a:p>
            <a:pPr marL="0" lvl="0" indent="0" algn="just">
              <a:lnSpc>
                <a:spcPct val="115000"/>
              </a:lnSpc>
              <a:spcAft>
                <a:spcPts val="1000"/>
              </a:spcAft>
              <a:buNone/>
              <a:tabLst>
                <a:tab pos="-126365" algn="l"/>
                <a:tab pos="53340" algn="l"/>
                <a:tab pos="117475" algn="l"/>
              </a:tabLst>
            </a:pPr>
            <a:r>
              <a:rPr lang="ar-IQ" sz="1400" b="1" dirty="0">
                <a:solidFill>
                  <a:prstClr val="black"/>
                </a:solidFill>
                <a:latin typeface="Times New Roman"/>
                <a:ea typeface="Times New Roman"/>
              </a:rPr>
              <a:t> رحلات سياحية متعددة الأغراض والاتجاهات </a:t>
            </a:r>
            <a:r>
              <a:rPr lang="en-US" sz="1400" b="1" dirty="0">
                <a:solidFill>
                  <a:prstClr val="black"/>
                </a:solidFill>
                <a:latin typeface="Times New Roman"/>
                <a:ea typeface="Times New Roman"/>
                <a:cs typeface="Times New Roman"/>
              </a:rPr>
              <a:t>Multi purpose Trips</a:t>
            </a:r>
            <a:r>
              <a:rPr lang="en-US" sz="1400" dirty="0">
                <a:solidFill>
                  <a:prstClr val="black"/>
                </a:solidFill>
                <a:latin typeface="Times New Roman"/>
                <a:ea typeface="Times New Roman"/>
                <a:cs typeface="Times New Roman"/>
              </a:rPr>
              <a:t> </a:t>
            </a:r>
            <a:r>
              <a:rPr lang="ar-IQ" sz="1400" dirty="0">
                <a:solidFill>
                  <a:prstClr val="black"/>
                </a:solidFill>
                <a:latin typeface="Times New Roman"/>
                <a:ea typeface="Times New Roman"/>
              </a:rPr>
              <a:t>وتسمى  أيضاً رحلات معروفة الانطلاق ومجهولة الأغراض ونقاط التوقف.</a:t>
            </a:r>
            <a:endParaRPr lang="en-US" sz="1400" b="1" dirty="0">
              <a:solidFill>
                <a:prstClr val="black"/>
              </a:solidFill>
              <a:latin typeface="Times New Roman"/>
              <a:ea typeface="Times New Roman"/>
              <a:cs typeface="Arial"/>
            </a:endParaRPr>
          </a:p>
          <a:p>
            <a:pPr marL="163195" lvl="0" indent="0" algn="just">
              <a:lnSpc>
                <a:spcPct val="150000"/>
              </a:lnSpc>
              <a:buNone/>
            </a:pPr>
            <a:r>
              <a:rPr lang="ar-IQ" sz="1400" dirty="0">
                <a:solidFill>
                  <a:prstClr val="black"/>
                </a:solidFill>
                <a:latin typeface="Times New Roman"/>
                <a:ea typeface="Times New Roman"/>
              </a:rPr>
              <a:t>       وخلاصة لما ذكر يمكن القول أن منتج السياحة يبدو أكثر دقة في هذا القطاع من سوق العمل السياحي وذلك من خلال النقل والإيواء والطعام والشراب والخدمات التكميلية الأُخرى لذا فهو يتكون من وظائف سياحية واضحة ومطورة ومعتمدة دولياً مثل المرشد السياحي وموظف حجز التذاكر وموظف الشحن ومصمم البرامج السياحية وموظفين خدمة العملاء وموظفين المبيعات والتذاكر والمطور للبرامج السياحية وموظفين خدمات الركاب ومحاسبين وكالة السفر والسياحة وموظفين مركز المعلومات السياحي وغير ذلك وهي مهن ترتبط في معظمها بنشاط السياحة</a:t>
            </a:r>
            <a:r>
              <a:rPr lang="ar-IQ" sz="1400" dirty="0">
                <a:solidFill>
                  <a:prstClr val="black"/>
                </a:solidFill>
                <a:latin typeface="Times New Roman"/>
                <a:ea typeface="Times New Roman"/>
                <a:cs typeface="Times New Roman"/>
              </a:rPr>
              <a:t> (الحميري, </a:t>
            </a:r>
            <a:r>
              <a:rPr lang="en-US" sz="1400" dirty="0">
                <a:solidFill>
                  <a:prstClr val="black"/>
                </a:solidFill>
                <a:latin typeface="Times New Roman"/>
                <a:ea typeface="Times New Roman"/>
                <a:cs typeface="Times New Roman"/>
              </a:rPr>
              <a:t> 2011</a:t>
            </a:r>
            <a:r>
              <a:rPr lang="ar-IQ" sz="1400" dirty="0">
                <a:solidFill>
                  <a:prstClr val="black"/>
                </a:solidFill>
                <a:latin typeface="Times New Roman"/>
                <a:ea typeface="Times New Roman"/>
                <a:cs typeface="Times New Roman"/>
              </a:rPr>
              <a:t>: </a:t>
            </a:r>
            <a:r>
              <a:rPr lang="en-US" sz="1400" dirty="0">
                <a:solidFill>
                  <a:prstClr val="black"/>
                </a:solidFill>
                <a:latin typeface="Times New Roman"/>
                <a:ea typeface="Times New Roman"/>
                <a:cs typeface="Times New Roman"/>
              </a:rPr>
              <a:t> 210</a:t>
            </a:r>
            <a:r>
              <a:rPr lang="ar-IQ" sz="1400" dirty="0">
                <a:solidFill>
                  <a:prstClr val="black"/>
                </a:solidFill>
                <a:latin typeface="Times New Roman"/>
                <a:ea typeface="Times New Roman"/>
                <a:cs typeface="Times New Roman"/>
              </a:rPr>
              <a:t>)</a:t>
            </a:r>
            <a:r>
              <a:rPr lang="ar-IQ" sz="1400" dirty="0">
                <a:solidFill>
                  <a:prstClr val="black"/>
                </a:solidFill>
                <a:latin typeface="Times New Roman"/>
                <a:ea typeface="Times New Roman"/>
              </a:rPr>
              <a:t>.</a:t>
            </a:r>
            <a:endParaRPr lang="en-US" sz="1400" b="1" dirty="0">
              <a:solidFill>
                <a:prstClr val="black"/>
              </a:solidFill>
              <a:latin typeface="Times New Roman"/>
              <a:ea typeface="Times New Roman"/>
              <a:cs typeface="Simplified Arabic"/>
            </a:endParaRPr>
          </a:p>
          <a:p>
            <a:endParaRPr lang="ar-IQ" dirty="0"/>
          </a:p>
        </p:txBody>
      </p:sp>
    </p:spTree>
    <p:extLst>
      <p:ext uri="{BB962C8B-B14F-4D97-AF65-F5344CB8AC3E}">
        <p14:creationId xmlns:p14="http://schemas.microsoft.com/office/powerpoint/2010/main" val="39186999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2416</Words>
  <Application>Microsoft Office PowerPoint</Application>
  <PresentationFormat>On-screen Show (4:3)</PresentationFormat>
  <Paragraphs>60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سوق العمل السياحي</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سوق العمل السياحي</dc:title>
  <dc:creator>Ruaa</dc:creator>
  <cp:lastModifiedBy>Ruaa</cp:lastModifiedBy>
  <cp:revision>2</cp:revision>
  <dcterms:created xsi:type="dcterms:W3CDTF">2019-12-08T18:45:02Z</dcterms:created>
  <dcterms:modified xsi:type="dcterms:W3CDTF">2019-12-08T18:58:26Z</dcterms:modified>
</cp:coreProperties>
</file>