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9" r:id="rId4"/>
    <p:sldId id="258"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BBF5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1" d="100"/>
          <a:sy n="61" d="100"/>
        </p:scale>
        <p:origin x="-148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48EC3B1-01BF-4080-9F42-2FC70BBD590C}" type="datetimeFigureOut">
              <a:rPr lang="ar-IQ" smtClean="0"/>
              <a:t>12/04/1441</a:t>
            </a:fld>
            <a:endParaRPr lang="ar-IQ"/>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ar-IQ"/>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1872F3C-CF8B-44D8-991B-44BBF10775BE}"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8EC3B1-01BF-4080-9F42-2FC70BBD590C}" type="datetimeFigureOut">
              <a:rPr lang="ar-IQ" smtClean="0"/>
              <a:t>12/04/1441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1872F3C-CF8B-44D8-991B-44BBF10775B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8EC3B1-01BF-4080-9F42-2FC70BBD590C}" type="datetimeFigureOut">
              <a:rPr lang="ar-IQ" smtClean="0"/>
              <a:t>12/04/1441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1872F3C-CF8B-44D8-991B-44BBF10775B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48EC3B1-01BF-4080-9F42-2FC70BBD590C}" type="datetimeFigureOut">
              <a:rPr lang="ar-IQ" smtClean="0"/>
              <a:t>12/04/1441</a:t>
            </a:fld>
            <a:endParaRPr lang="ar-IQ"/>
          </a:p>
        </p:txBody>
      </p:sp>
      <p:sp>
        <p:nvSpPr>
          <p:cNvPr id="9" name="Slide Number Placeholder 8"/>
          <p:cNvSpPr>
            <a:spLocks noGrp="1"/>
          </p:cNvSpPr>
          <p:nvPr>
            <p:ph type="sldNum" sz="quarter" idx="15"/>
          </p:nvPr>
        </p:nvSpPr>
        <p:spPr/>
        <p:txBody>
          <a:bodyPr rtlCol="0"/>
          <a:lstStyle/>
          <a:p>
            <a:fld id="{11872F3C-CF8B-44D8-991B-44BBF10775BE}" type="slidenum">
              <a:rPr lang="ar-IQ" smtClean="0"/>
              <a:t>‹#›</a:t>
            </a:fld>
            <a:endParaRPr lang="ar-IQ"/>
          </a:p>
        </p:txBody>
      </p:sp>
      <p:sp>
        <p:nvSpPr>
          <p:cNvPr id="10" name="Footer Placeholder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48EC3B1-01BF-4080-9F42-2FC70BBD590C}" type="datetimeFigureOut">
              <a:rPr lang="ar-IQ" smtClean="0"/>
              <a:t>12/04/1441</a:t>
            </a:fld>
            <a:endParaRPr lang="ar-IQ"/>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ar-IQ"/>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1872F3C-CF8B-44D8-991B-44BBF10775BE}"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48EC3B1-01BF-4080-9F42-2FC70BBD590C}" type="datetimeFigureOut">
              <a:rPr lang="ar-IQ" smtClean="0"/>
              <a:t>12/04/1441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1872F3C-CF8B-44D8-991B-44BBF10775BE}" type="slidenum">
              <a:rPr lang="ar-IQ" smtClean="0"/>
              <a:t>‹#›</a:t>
            </a:fld>
            <a:endParaRPr lang="ar-IQ"/>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48EC3B1-01BF-4080-9F42-2FC70BBD590C}" type="datetimeFigureOut">
              <a:rPr lang="ar-IQ" smtClean="0"/>
              <a:t>12/04/1441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1872F3C-CF8B-44D8-991B-44BBF10775BE}" type="slidenum">
              <a:rPr lang="ar-IQ" smtClean="0"/>
              <a:t>‹#›</a:t>
            </a:fld>
            <a:endParaRPr lang="ar-IQ"/>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48EC3B1-01BF-4080-9F42-2FC70BBD590C}" type="datetimeFigureOut">
              <a:rPr lang="ar-IQ" smtClean="0"/>
              <a:t>12/04/1441</a:t>
            </a:fld>
            <a:endParaRPr lang="ar-IQ"/>
          </a:p>
        </p:txBody>
      </p:sp>
      <p:sp>
        <p:nvSpPr>
          <p:cNvPr id="7" name="Slide Number Placeholder 6"/>
          <p:cNvSpPr>
            <a:spLocks noGrp="1"/>
          </p:cNvSpPr>
          <p:nvPr>
            <p:ph type="sldNum" sz="quarter" idx="11"/>
          </p:nvPr>
        </p:nvSpPr>
        <p:spPr/>
        <p:txBody>
          <a:bodyPr rtlCol="0"/>
          <a:lstStyle/>
          <a:p>
            <a:fld id="{11872F3C-CF8B-44D8-991B-44BBF10775BE}" type="slidenum">
              <a:rPr lang="ar-IQ" smtClean="0"/>
              <a:t>‹#›</a:t>
            </a:fld>
            <a:endParaRPr lang="ar-IQ"/>
          </a:p>
        </p:txBody>
      </p:sp>
      <p:sp>
        <p:nvSpPr>
          <p:cNvPr id="8" name="Footer Placeholder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8EC3B1-01BF-4080-9F42-2FC70BBD590C}" type="datetimeFigureOut">
              <a:rPr lang="ar-IQ" smtClean="0"/>
              <a:t>12/04/1441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1872F3C-CF8B-44D8-991B-44BBF10775B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48EC3B1-01BF-4080-9F42-2FC70BBD590C}" type="datetimeFigureOut">
              <a:rPr lang="ar-IQ" smtClean="0"/>
              <a:t>12/04/1441</a:t>
            </a:fld>
            <a:endParaRPr lang="ar-IQ"/>
          </a:p>
        </p:txBody>
      </p:sp>
      <p:sp>
        <p:nvSpPr>
          <p:cNvPr id="22" name="Slide Number Placeholder 21"/>
          <p:cNvSpPr>
            <a:spLocks noGrp="1"/>
          </p:cNvSpPr>
          <p:nvPr>
            <p:ph type="sldNum" sz="quarter" idx="15"/>
          </p:nvPr>
        </p:nvSpPr>
        <p:spPr/>
        <p:txBody>
          <a:bodyPr rtlCol="0"/>
          <a:lstStyle/>
          <a:p>
            <a:fld id="{11872F3C-CF8B-44D8-991B-44BBF10775BE}" type="slidenum">
              <a:rPr lang="ar-IQ" smtClean="0"/>
              <a:t>‹#›</a:t>
            </a:fld>
            <a:endParaRPr lang="ar-IQ"/>
          </a:p>
        </p:txBody>
      </p:sp>
      <p:sp>
        <p:nvSpPr>
          <p:cNvPr id="23" name="Footer Placeholder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48EC3B1-01BF-4080-9F42-2FC70BBD590C}" type="datetimeFigureOut">
              <a:rPr lang="ar-IQ" smtClean="0"/>
              <a:t>12/04/1441</a:t>
            </a:fld>
            <a:endParaRPr lang="ar-IQ"/>
          </a:p>
        </p:txBody>
      </p:sp>
      <p:sp>
        <p:nvSpPr>
          <p:cNvPr id="18" name="Slide Number Placeholder 17"/>
          <p:cNvSpPr>
            <a:spLocks noGrp="1"/>
          </p:cNvSpPr>
          <p:nvPr>
            <p:ph type="sldNum" sz="quarter" idx="11"/>
          </p:nvPr>
        </p:nvSpPr>
        <p:spPr/>
        <p:txBody>
          <a:bodyPr rtlCol="0"/>
          <a:lstStyle/>
          <a:p>
            <a:fld id="{11872F3C-CF8B-44D8-991B-44BBF10775BE}" type="slidenum">
              <a:rPr lang="ar-IQ" smtClean="0"/>
              <a:t>‹#›</a:t>
            </a:fld>
            <a:endParaRPr lang="ar-IQ"/>
          </a:p>
        </p:txBody>
      </p:sp>
      <p:sp>
        <p:nvSpPr>
          <p:cNvPr id="21" name="Footer Placeholder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48EC3B1-01BF-4080-9F42-2FC70BBD590C}" type="datetimeFigureOut">
              <a:rPr lang="ar-IQ" smtClean="0"/>
              <a:t>12/04/1441</a:t>
            </a:fld>
            <a:endParaRPr lang="ar-IQ"/>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1872F3C-CF8B-44D8-991B-44BBF10775BE}"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3728" y="3645024"/>
            <a:ext cx="6100192" cy="814242"/>
          </a:xfrm>
        </p:spPr>
        <p:txBody>
          <a:bodyPr>
            <a:noAutofit/>
          </a:bodyPr>
          <a:lstStyle/>
          <a:p>
            <a:pPr algn="r">
              <a:lnSpc>
                <a:spcPct val="115000"/>
              </a:lnSpc>
              <a:spcAft>
                <a:spcPts val="1000"/>
              </a:spcAft>
            </a:pPr>
            <a:r>
              <a:rPr lang="ar-IQ" sz="6000" b="0" dirty="0">
                <a:solidFill>
                  <a:schemeClr val="accent1">
                    <a:lumMod val="75000"/>
                  </a:schemeClr>
                </a:solidFill>
                <a:latin typeface="Calibri"/>
                <a:ea typeface="Calibri"/>
                <a:cs typeface="AF_Diwani"/>
              </a:rPr>
              <a:t>سعر</a:t>
            </a:r>
            <a:r>
              <a:rPr lang="ar-IQ" sz="6000" b="0" dirty="0">
                <a:latin typeface="Calibri"/>
                <a:ea typeface="Calibri"/>
                <a:cs typeface="AF_Diwani"/>
              </a:rPr>
              <a:t> </a:t>
            </a:r>
            <a:r>
              <a:rPr lang="ar-IQ" sz="6000" b="0" dirty="0">
                <a:solidFill>
                  <a:schemeClr val="accent1">
                    <a:lumMod val="75000"/>
                  </a:schemeClr>
                </a:solidFill>
                <a:latin typeface="Calibri"/>
                <a:ea typeface="Calibri"/>
                <a:cs typeface="AF_Diwani"/>
              </a:rPr>
              <a:t>التوازن</a:t>
            </a:r>
            <a:endParaRPr lang="en-US" sz="6000" b="0" dirty="0">
              <a:solidFill>
                <a:schemeClr val="accent1">
                  <a:lumMod val="75000"/>
                </a:schemeClr>
              </a:solidFill>
              <a:effectLst/>
              <a:latin typeface="Calibri"/>
              <a:ea typeface="Calibri"/>
              <a:cs typeface="Arial"/>
            </a:endParaRPr>
          </a:p>
        </p:txBody>
      </p:sp>
      <p:sp>
        <p:nvSpPr>
          <p:cNvPr id="3" name="Subtitle 2"/>
          <p:cNvSpPr>
            <a:spLocks noGrp="1"/>
          </p:cNvSpPr>
          <p:nvPr>
            <p:ph type="subTitle" idx="1"/>
          </p:nvPr>
        </p:nvSpPr>
        <p:spPr/>
        <p:txBody>
          <a:bodyPr>
            <a:normAutofit/>
          </a:bodyPr>
          <a:lstStyle/>
          <a:p>
            <a:pPr>
              <a:lnSpc>
                <a:spcPct val="115000"/>
              </a:lnSpc>
              <a:spcBef>
                <a:spcPct val="0"/>
              </a:spcBef>
              <a:spcAft>
                <a:spcPts val="1000"/>
              </a:spcAft>
            </a:pPr>
            <a:r>
              <a:rPr lang="ar-IQ" sz="3600" b="0" cap="small" dirty="0">
                <a:solidFill>
                  <a:schemeClr val="accent1">
                    <a:lumMod val="75000"/>
                  </a:schemeClr>
                </a:solidFill>
                <a:latin typeface="Calibri"/>
                <a:ea typeface="Calibri"/>
                <a:cs typeface="AF_Diwani"/>
              </a:rPr>
              <a:t>م.د. مها عبد الستار السامرائي</a:t>
            </a:r>
            <a:endParaRPr lang="ar-IQ" sz="3600" b="0" cap="small" dirty="0">
              <a:solidFill>
                <a:schemeClr val="accent1">
                  <a:lumMod val="75000"/>
                </a:schemeClr>
              </a:solidFill>
              <a:latin typeface="Calibri"/>
              <a:ea typeface="Calibri"/>
              <a:cs typeface="AF_Diwani"/>
            </a:endParaRPr>
          </a:p>
        </p:txBody>
      </p:sp>
    </p:spTree>
    <p:extLst>
      <p:ext uri="{BB962C8B-B14F-4D97-AF65-F5344CB8AC3E}">
        <p14:creationId xmlns:p14="http://schemas.microsoft.com/office/powerpoint/2010/main" val="1034704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lnSpcReduction="10000"/>
          </a:bodyPr>
          <a:lstStyle/>
          <a:p>
            <a:pPr marL="0" indent="0">
              <a:buNone/>
            </a:pPr>
            <a:r>
              <a:rPr lang="ar-IQ" b="0" i="0" dirty="0" smtClean="0">
                <a:solidFill>
                  <a:srgbClr val="666666"/>
                </a:solidFill>
                <a:effectLst/>
                <a:latin typeface="Droid Arabic Kufi"/>
              </a:rPr>
              <a:t>سعر التوازن في السوق</a:t>
            </a:r>
            <a:r>
              <a:rPr lang="ar-IQ" dirty="0" smtClean="0"/>
              <a:t/>
            </a:r>
            <a:br>
              <a:rPr lang="ar-IQ" dirty="0" smtClean="0"/>
            </a:br>
            <a:r>
              <a:rPr lang="ar-IQ" b="0" i="0" dirty="0" smtClean="0">
                <a:solidFill>
                  <a:srgbClr val="666666"/>
                </a:solidFill>
                <a:effectLst/>
                <a:latin typeface="Droid Arabic Kufi"/>
              </a:rPr>
              <a:t>سعر التوازن في السوق :</a:t>
            </a:r>
            <a:r>
              <a:rPr lang="ar-IQ" dirty="0" smtClean="0"/>
              <a:t/>
            </a:r>
            <a:br>
              <a:rPr lang="ar-IQ" dirty="0" smtClean="0"/>
            </a:br>
            <a:r>
              <a:rPr lang="ar-IQ" b="0" i="0" dirty="0" smtClean="0">
                <a:solidFill>
                  <a:srgbClr val="666666"/>
                </a:solidFill>
                <a:effectLst/>
                <a:latin typeface="Droid Arabic Kufi"/>
              </a:rPr>
              <a:t>هو السعر الذي تتساوى فيه الكميات المطلوبه مع الكميات المعروضه ،ويقع على نقطة تقاطع منحنى الطلب مع منحنى العرض ،وهذه النقطة تسمى بنقطة التوازن.</a:t>
            </a:r>
            <a:r>
              <a:rPr lang="ar-IQ" dirty="0" smtClean="0"/>
              <a:t/>
            </a:r>
            <a:br>
              <a:rPr lang="ar-IQ" dirty="0" smtClean="0"/>
            </a:br>
            <a:r>
              <a:rPr lang="en-US" b="0" i="0" dirty="0" smtClean="0">
                <a:solidFill>
                  <a:srgbClr val="666666"/>
                </a:solidFill>
                <a:effectLst/>
                <a:latin typeface="Droid Arabic Kufi"/>
              </a:rPr>
              <a:t>p </a:t>
            </a:r>
            <a:r>
              <a:rPr lang="ar-IQ" b="0" i="0" dirty="0" smtClean="0">
                <a:solidFill>
                  <a:srgbClr val="666666"/>
                </a:solidFill>
                <a:effectLst/>
                <a:latin typeface="Droid Arabic Kufi"/>
              </a:rPr>
              <a:t>السعر</a:t>
            </a:r>
            <a:r>
              <a:rPr lang="ar-IQ" dirty="0" smtClean="0"/>
              <a:t/>
            </a:r>
            <a:br>
              <a:rPr lang="ar-IQ" dirty="0" smtClean="0"/>
            </a:br>
            <a:r>
              <a:rPr lang="ar-IQ" b="0" i="0" dirty="0" smtClean="0">
                <a:solidFill>
                  <a:srgbClr val="666666"/>
                </a:solidFill>
                <a:effectLst/>
                <a:latin typeface="Droid Arabic Kufi"/>
              </a:rPr>
              <a:t>منحنى ع منحنى ط</a:t>
            </a:r>
            <a:r>
              <a:rPr lang="ar-IQ" dirty="0" smtClean="0"/>
              <a:t/>
            </a:r>
            <a:br>
              <a:rPr lang="ar-IQ" dirty="0" smtClean="0"/>
            </a:br>
            <a:r>
              <a:rPr lang="ar-IQ" b="0" i="0" dirty="0" smtClean="0">
                <a:solidFill>
                  <a:srgbClr val="666666"/>
                </a:solidFill>
                <a:effectLst/>
                <a:latin typeface="Droid Arabic Kufi"/>
              </a:rPr>
              <a:t>400</a:t>
            </a:r>
            <a:r>
              <a:rPr lang="ar-IQ" dirty="0" smtClean="0"/>
              <a:t/>
            </a:r>
            <a:br>
              <a:rPr lang="ar-IQ" dirty="0" smtClean="0"/>
            </a:br>
            <a:r>
              <a:rPr lang="ar-IQ" b="0" i="0" dirty="0" smtClean="0">
                <a:solidFill>
                  <a:srgbClr val="666666"/>
                </a:solidFill>
                <a:effectLst/>
                <a:latin typeface="Droid Arabic Kufi"/>
              </a:rPr>
              <a:t>نقطة التوازن أ 300 (سعر التوازن)</a:t>
            </a:r>
            <a:r>
              <a:rPr lang="ar-IQ" dirty="0" smtClean="0"/>
              <a:t/>
            </a:r>
            <a:br>
              <a:rPr lang="ar-IQ" dirty="0" smtClean="0"/>
            </a:br>
            <a:r>
              <a:rPr lang="ar-IQ" b="0" i="0" dirty="0" smtClean="0">
                <a:solidFill>
                  <a:srgbClr val="666666"/>
                </a:solidFill>
                <a:effectLst/>
                <a:latin typeface="Droid Arabic Kufi"/>
              </a:rPr>
              <a:t>(وهي نقطة تقاطع المنحنيين) 200</a:t>
            </a:r>
            <a:r>
              <a:rPr lang="ar-IQ" dirty="0" smtClean="0"/>
              <a:t/>
            </a:r>
            <a:br>
              <a:rPr lang="ar-IQ" dirty="0" smtClean="0"/>
            </a:br>
            <a:r>
              <a:rPr lang="ar-IQ" b="0" i="0" dirty="0" smtClean="0">
                <a:solidFill>
                  <a:srgbClr val="666666"/>
                </a:solidFill>
                <a:effectLst/>
                <a:latin typeface="Droid Arabic Kufi"/>
              </a:rPr>
              <a:t>100</a:t>
            </a:r>
            <a:r>
              <a:rPr lang="ar-IQ" dirty="0" smtClean="0"/>
              <a:t/>
            </a:r>
            <a:br>
              <a:rPr lang="ar-IQ" dirty="0" smtClean="0"/>
            </a:br>
            <a:r>
              <a:rPr lang="ar-IQ" b="0" i="0" dirty="0" smtClean="0">
                <a:solidFill>
                  <a:srgbClr val="666666"/>
                </a:solidFill>
                <a:effectLst/>
                <a:latin typeface="Droid Arabic Kufi"/>
              </a:rPr>
              <a:t>ك(ط،ع) </a:t>
            </a:r>
            <a:r>
              <a:rPr lang="en-US" b="0" i="0" dirty="0" smtClean="0">
                <a:solidFill>
                  <a:srgbClr val="666666"/>
                </a:solidFill>
                <a:effectLst/>
                <a:latin typeface="Droid Arabic Kufi"/>
              </a:rPr>
              <a:t>Q 5 4 3 2 1 0</a:t>
            </a:r>
            <a:r>
              <a:rPr lang="en-US" dirty="0" smtClean="0"/>
              <a:t/>
            </a:r>
            <a:br>
              <a:rPr lang="en-US" dirty="0" smtClean="0"/>
            </a:br>
            <a:r>
              <a:rPr lang="ar-IQ" b="0" i="0" dirty="0" smtClean="0">
                <a:solidFill>
                  <a:srgbClr val="666666"/>
                </a:solidFill>
                <a:effectLst/>
                <a:latin typeface="Droid Arabic Kufi"/>
              </a:rPr>
              <a:t>الكمية التوازنية(وهي الكمية التي تتساوى فيها الكميات المطلوبة مع الكميات المعروضه)، عند سعر معين ، وفي هذا المثال (السعر هو300 د.)</a:t>
            </a:r>
            <a:r>
              <a:rPr lang="ar-IQ" dirty="0" smtClean="0"/>
              <a:t/>
            </a:r>
            <a:br>
              <a:rPr lang="ar-IQ" dirty="0" smtClean="0"/>
            </a:br>
            <a:r>
              <a:rPr lang="ar-IQ" b="0" i="0" dirty="0" smtClean="0">
                <a:solidFill>
                  <a:srgbClr val="666666"/>
                </a:solidFill>
                <a:effectLst/>
                <a:latin typeface="Droid Arabic Kufi"/>
              </a:rPr>
              <a:t>فعند السعر (300 د.) وهو سعر التوازن، وعند النقطة ( أ) وهي نقطة التوازن(وهي نقطة تقاطع منحنى الطلب مع منحنى العرض) تكون الكمية التي يرغب المستهلكون شرائها هي نفس الكمية التي يرغب المنتجون أنتاجها(بيعها) وهي (2 وحدة)،وهي تمثل الكمية التوازنية (وفيها تكون الكميات المطلوبة = الكميات المعروضه.</a:t>
            </a:r>
            <a:r>
              <a:rPr lang="ar-IQ" dirty="0" smtClean="0"/>
              <a:t/>
            </a:r>
            <a:br>
              <a:rPr lang="ar-IQ" dirty="0" smtClean="0"/>
            </a:br>
            <a:r>
              <a:rPr lang="ar-IQ" dirty="0" smtClean="0"/>
              <a:t/>
            </a:r>
            <a:br>
              <a:rPr lang="ar-IQ" dirty="0" smtClean="0"/>
            </a:br>
            <a:r>
              <a:rPr lang="ar-IQ" dirty="0" smtClean="0"/>
              <a:t/>
            </a:r>
            <a:br>
              <a:rPr lang="ar-IQ" dirty="0" smtClean="0"/>
            </a:br>
            <a:endParaRPr lang="ar-IQ" dirty="0"/>
          </a:p>
        </p:txBody>
      </p:sp>
    </p:spTree>
    <p:extLst>
      <p:ext uri="{BB962C8B-B14F-4D97-AF65-F5344CB8AC3E}">
        <p14:creationId xmlns:p14="http://schemas.microsoft.com/office/powerpoint/2010/main" val="2313333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07504" y="0"/>
            <a:ext cx="8712968" cy="6858000"/>
          </a:xfrm>
        </p:spPr>
        <p:txBody>
          <a:bodyPr>
            <a:normAutofit/>
          </a:bodyPr>
          <a:lstStyle/>
          <a:p>
            <a:r>
              <a:rPr lang="ar-IQ" sz="3200" dirty="0">
                <a:solidFill>
                  <a:srgbClr val="666666"/>
                </a:solidFill>
                <a:latin typeface="Droid Arabic Kufi"/>
              </a:rPr>
              <a:t>سعر السوق : هو السعر الفعلي السائد ,ولايمكن لسعر السوق ان يبتعد كثيرا عن سعر التوازن , فاذا ارتفع سعر السوق اعلى من سعر التوازن , فان آليه السوق تعمل على اعادته ليقترب من سعر التوازن , واذا انخفض اقل من سعر التوازن , فان آلية السوق ستعمل على رفعه الى الاعلى ليقترب من سعر التوازن .</a:t>
            </a:r>
            <a:r>
              <a:rPr lang="ar-IQ" sz="3200" dirty="0">
                <a:solidFill>
                  <a:prstClr val="black"/>
                </a:solidFill>
              </a:rPr>
              <a:t/>
            </a:r>
            <a:br>
              <a:rPr lang="ar-IQ" sz="3200" dirty="0">
                <a:solidFill>
                  <a:prstClr val="black"/>
                </a:solidFill>
              </a:rPr>
            </a:br>
            <a:r>
              <a:rPr lang="ar-IQ" sz="3200" dirty="0">
                <a:solidFill>
                  <a:srgbClr val="666666"/>
                </a:solidFill>
                <a:latin typeface="Droid Arabic Kufi"/>
              </a:rPr>
              <a:t>وهكذا فانه سعر السوق يحوم دائما حول سعر التوازن فلايمكن ان يبتعد عنه كثيرا ( صعودا او نزولا ) لان الية السوق سوف تعيده الى حالة التوازن</a:t>
            </a:r>
            <a:r>
              <a:rPr lang="ar-IQ" sz="3200" dirty="0">
                <a:solidFill>
                  <a:prstClr val="black"/>
                </a:solidFill>
              </a:rPr>
              <a:t/>
            </a:r>
            <a:br>
              <a:rPr lang="ar-IQ" sz="3200" dirty="0">
                <a:solidFill>
                  <a:prstClr val="black"/>
                </a:solidFill>
              </a:rPr>
            </a:br>
            <a:r>
              <a:rPr lang="ar-IQ" sz="3200" dirty="0">
                <a:solidFill>
                  <a:prstClr val="black"/>
                </a:solidFill>
              </a:rPr>
              <a:t/>
            </a:r>
            <a:br>
              <a:rPr lang="ar-IQ" sz="3200" dirty="0">
                <a:solidFill>
                  <a:prstClr val="black"/>
                </a:solidFill>
              </a:rPr>
            </a:br>
            <a:endParaRPr lang="ar-IQ" sz="3200" dirty="0"/>
          </a:p>
        </p:txBody>
      </p:sp>
    </p:spTree>
    <p:extLst>
      <p:ext uri="{BB962C8B-B14F-4D97-AF65-F5344CB8AC3E}">
        <p14:creationId xmlns:p14="http://schemas.microsoft.com/office/powerpoint/2010/main" val="2413417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8820472" cy="6858000"/>
          </a:xfrm>
        </p:spPr>
        <p:txBody>
          <a:bodyPr>
            <a:noAutofit/>
          </a:bodyPr>
          <a:lstStyle/>
          <a:p>
            <a:pPr marL="0" lvl="0" indent="0">
              <a:spcBef>
                <a:spcPct val="20000"/>
              </a:spcBef>
              <a:buClrTx/>
              <a:buSzTx/>
              <a:buNone/>
            </a:pPr>
            <a:r>
              <a:rPr lang="ar-IQ" sz="3200" dirty="0" smtClean="0">
                <a:solidFill>
                  <a:srgbClr val="666666"/>
                </a:solidFill>
                <a:latin typeface="Droid Arabic Kufi"/>
                <a:cs typeface="Arial"/>
              </a:rPr>
              <a:t>سؤال </a:t>
            </a:r>
            <a:r>
              <a:rPr lang="ar-IQ" sz="3200" dirty="0">
                <a:solidFill>
                  <a:srgbClr val="666666"/>
                </a:solidFill>
                <a:latin typeface="Droid Arabic Kufi"/>
                <a:cs typeface="Arial"/>
              </a:rPr>
              <a:t>/ اذا كان لديك دوال الطلب والعرض الاتيه :</a:t>
            </a:r>
            <a:r>
              <a:rPr lang="ar-IQ" sz="3200" dirty="0">
                <a:solidFill>
                  <a:prstClr val="black"/>
                </a:solidFill>
                <a:latin typeface="Calibri"/>
                <a:cs typeface="Arial"/>
              </a:rPr>
              <a:t/>
            </a:r>
            <a:br>
              <a:rPr lang="ar-IQ" sz="3200" dirty="0">
                <a:solidFill>
                  <a:prstClr val="black"/>
                </a:solidFill>
                <a:latin typeface="Calibri"/>
                <a:cs typeface="Arial"/>
              </a:rPr>
            </a:br>
            <a:r>
              <a:rPr lang="ar-IQ" sz="3200" dirty="0">
                <a:solidFill>
                  <a:srgbClr val="666666"/>
                </a:solidFill>
                <a:latin typeface="Droid Arabic Kufi"/>
                <a:cs typeface="Arial"/>
              </a:rPr>
              <a:t>معادله رقم 1 </a:t>
            </a:r>
            <a:r>
              <a:rPr lang="en-US" sz="3200" dirty="0" err="1">
                <a:solidFill>
                  <a:srgbClr val="666666"/>
                </a:solidFill>
                <a:latin typeface="Droid Arabic Kufi"/>
              </a:rPr>
              <a:t>Qd</a:t>
            </a:r>
            <a:r>
              <a:rPr lang="en-US" sz="3200" dirty="0">
                <a:solidFill>
                  <a:srgbClr val="666666"/>
                </a:solidFill>
                <a:latin typeface="Droid Arabic Kufi"/>
              </a:rPr>
              <a:t>= 16 – 2p </a:t>
            </a:r>
            <a:r>
              <a:rPr lang="ar-IQ" sz="3200" dirty="0">
                <a:solidFill>
                  <a:srgbClr val="666666"/>
                </a:solidFill>
                <a:latin typeface="Droid Arabic Kufi"/>
                <a:cs typeface="Arial"/>
              </a:rPr>
              <a:t>الكميه المطلوبه</a:t>
            </a:r>
            <a:r>
              <a:rPr lang="ar-IQ" sz="3200" dirty="0">
                <a:solidFill>
                  <a:prstClr val="black"/>
                </a:solidFill>
                <a:latin typeface="Calibri"/>
                <a:cs typeface="Arial"/>
              </a:rPr>
              <a:t/>
            </a:r>
            <a:br>
              <a:rPr lang="ar-IQ" sz="3200" dirty="0">
                <a:solidFill>
                  <a:prstClr val="black"/>
                </a:solidFill>
                <a:latin typeface="Calibri"/>
                <a:cs typeface="Arial"/>
              </a:rPr>
            </a:br>
            <a:r>
              <a:rPr lang="ar-IQ" sz="3200" dirty="0">
                <a:solidFill>
                  <a:srgbClr val="666666"/>
                </a:solidFill>
                <a:latin typeface="Droid Arabic Kufi"/>
                <a:cs typeface="Arial"/>
              </a:rPr>
              <a:t>معادلة رقم 2 </a:t>
            </a:r>
            <a:r>
              <a:rPr lang="en-US" sz="3200" dirty="0">
                <a:solidFill>
                  <a:srgbClr val="666666"/>
                </a:solidFill>
                <a:latin typeface="Droid Arabic Kufi"/>
              </a:rPr>
              <a:t>Qs= -5 + p </a:t>
            </a:r>
            <a:r>
              <a:rPr lang="ar-IQ" sz="3200" dirty="0">
                <a:solidFill>
                  <a:srgbClr val="666666"/>
                </a:solidFill>
                <a:latin typeface="Droid Arabic Kufi"/>
                <a:cs typeface="Arial"/>
              </a:rPr>
              <a:t>الكميه المعروضه</a:t>
            </a:r>
            <a:r>
              <a:rPr lang="ar-IQ" sz="3200" dirty="0">
                <a:solidFill>
                  <a:prstClr val="black"/>
                </a:solidFill>
                <a:latin typeface="Calibri"/>
                <a:cs typeface="Arial"/>
              </a:rPr>
              <a:t/>
            </a:r>
            <a:br>
              <a:rPr lang="ar-IQ" sz="3200" dirty="0">
                <a:solidFill>
                  <a:prstClr val="black"/>
                </a:solidFill>
                <a:latin typeface="Calibri"/>
                <a:cs typeface="Arial"/>
              </a:rPr>
            </a:br>
            <a:r>
              <a:rPr lang="ar-IQ" sz="3200" dirty="0">
                <a:solidFill>
                  <a:srgbClr val="666666"/>
                </a:solidFill>
                <a:latin typeface="Droid Arabic Kufi"/>
                <a:cs typeface="Arial"/>
              </a:rPr>
              <a:t>جد السعر التوازني والكميه التوازيه في السوق ؟</a:t>
            </a:r>
            <a:r>
              <a:rPr lang="ar-IQ" sz="3200" dirty="0">
                <a:solidFill>
                  <a:prstClr val="black"/>
                </a:solidFill>
                <a:latin typeface="Calibri"/>
                <a:cs typeface="Arial"/>
              </a:rPr>
              <a:t/>
            </a:r>
            <a:br>
              <a:rPr lang="ar-IQ" sz="3200" dirty="0">
                <a:solidFill>
                  <a:prstClr val="black"/>
                </a:solidFill>
                <a:latin typeface="Calibri"/>
                <a:cs typeface="Arial"/>
              </a:rPr>
            </a:br>
            <a:r>
              <a:rPr lang="ar-IQ" sz="3200" dirty="0">
                <a:solidFill>
                  <a:srgbClr val="666666"/>
                </a:solidFill>
                <a:latin typeface="Droid Arabic Kufi"/>
                <a:cs typeface="Arial"/>
              </a:rPr>
              <a:t>ج / بما ان الكميه المطلوبه حسب المعادله 1( </a:t>
            </a:r>
            <a:r>
              <a:rPr lang="en-US" sz="3200" dirty="0" err="1">
                <a:solidFill>
                  <a:srgbClr val="666666"/>
                </a:solidFill>
                <a:latin typeface="Droid Arabic Kufi"/>
              </a:rPr>
              <a:t>Qd</a:t>
            </a:r>
            <a:r>
              <a:rPr lang="en-US" sz="3200" dirty="0">
                <a:solidFill>
                  <a:srgbClr val="666666"/>
                </a:solidFill>
                <a:latin typeface="Droid Arabic Kufi"/>
              </a:rPr>
              <a:t> ) = 16 – 2p</a:t>
            </a:r>
            <a:r>
              <a:rPr lang="en-US" sz="3200" dirty="0">
                <a:solidFill>
                  <a:prstClr val="black"/>
                </a:solidFill>
                <a:latin typeface="Calibri"/>
              </a:rPr>
              <a:t/>
            </a:r>
            <a:br>
              <a:rPr lang="en-US" sz="3200" dirty="0">
                <a:solidFill>
                  <a:prstClr val="black"/>
                </a:solidFill>
                <a:latin typeface="Calibri"/>
              </a:rPr>
            </a:br>
            <a:r>
              <a:rPr lang="ar-IQ" sz="3200" dirty="0">
                <a:solidFill>
                  <a:srgbClr val="666666"/>
                </a:solidFill>
                <a:latin typeface="Droid Arabic Kufi"/>
                <a:cs typeface="Arial"/>
              </a:rPr>
              <a:t>والكميه المعروضه حسب المعادله 2 ( </a:t>
            </a:r>
            <a:r>
              <a:rPr lang="en-US" sz="3200" dirty="0">
                <a:solidFill>
                  <a:srgbClr val="666666"/>
                </a:solidFill>
                <a:latin typeface="Droid Arabic Kufi"/>
              </a:rPr>
              <a:t>Qs ) = 5+P -</a:t>
            </a:r>
            <a:r>
              <a:rPr lang="en-US" sz="3200" dirty="0">
                <a:solidFill>
                  <a:prstClr val="black"/>
                </a:solidFill>
                <a:latin typeface="Calibri"/>
              </a:rPr>
              <a:t/>
            </a:r>
            <a:br>
              <a:rPr lang="en-US" sz="3200" dirty="0">
                <a:solidFill>
                  <a:prstClr val="black"/>
                </a:solidFill>
                <a:latin typeface="Calibri"/>
              </a:rPr>
            </a:br>
            <a:r>
              <a:rPr lang="ar-IQ" sz="3200" dirty="0">
                <a:solidFill>
                  <a:srgbClr val="666666"/>
                </a:solidFill>
                <a:latin typeface="Droid Arabic Kufi"/>
                <a:cs typeface="Arial"/>
              </a:rPr>
              <a:t>وبما ان السعر التوازني( </a:t>
            </a:r>
            <a:r>
              <a:rPr lang="en-US" sz="3200" dirty="0">
                <a:solidFill>
                  <a:srgbClr val="666666"/>
                </a:solidFill>
                <a:latin typeface="Droid Arabic Kufi"/>
              </a:rPr>
              <a:t>p ) </a:t>
            </a:r>
            <a:r>
              <a:rPr lang="ar-IQ" sz="3200" dirty="0">
                <a:solidFill>
                  <a:srgbClr val="666666"/>
                </a:solidFill>
                <a:latin typeface="Droid Arabic Kufi"/>
                <a:cs typeface="Arial"/>
              </a:rPr>
              <a:t>يتحقق عندما تتساوى الكميات المطلوبه مع الكميات المعروضه</a:t>
            </a:r>
            <a:r>
              <a:rPr lang="ar-IQ" sz="3200" dirty="0">
                <a:solidFill>
                  <a:prstClr val="black"/>
                </a:solidFill>
                <a:latin typeface="Calibri"/>
                <a:cs typeface="Arial"/>
              </a:rPr>
              <a:t/>
            </a:r>
            <a:br>
              <a:rPr lang="ar-IQ" sz="3200" dirty="0">
                <a:solidFill>
                  <a:prstClr val="black"/>
                </a:solidFill>
                <a:latin typeface="Calibri"/>
                <a:cs typeface="Arial"/>
              </a:rPr>
            </a:br>
            <a:r>
              <a:rPr lang="ar-IQ" sz="3200" dirty="0">
                <a:solidFill>
                  <a:srgbClr val="666666"/>
                </a:solidFill>
                <a:latin typeface="Droid Arabic Kufi"/>
                <a:cs typeface="Arial"/>
              </a:rPr>
              <a:t>اي ان </a:t>
            </a:r>
            <a:r>
              <a:rPr lang="en-US" sz="3200" dirty="0" err="1">
                <a:solidFill>
                  <a:srgbClr val="666666"/>
                </a:solidFill>
                <a:latin typeface="Droid Arabic Kufi"/>
              </a:rPr>
              <a:t>Qd</a:t>
            </a:r>
            <a:r>
              <a:rPr lang="en-US" sz="3200" dirty="0">
                <a:solidFill>
                  <a:srgbClr val="666666"/>
                </a:solidFill>
                <a:latin typeface="Droid Arabic Kufi"/>
              </a:rPr>
              <a:t> = Qs</a:t>
            </a:r>
            <a:r>
              <a:rPr lang="en-US" sz="3200" dirty="0">
                <a:solidFill>
                  <a:prstClr val="black"/>
                </a:solidFill>
                <a:latin typeface="Calibri"/>
              </a:rPr>
              <a:t/>
            </a:r>
            <a:br>
              <a:rPr lang="en-US" sz="3200" dirty="0">
                <a:solidFill>
                  <a:prstClr val="black"/>
                </a:solidFill>
                <a:latin typeface="Calibri"/>
              </a:rPr>
            </a:br>
            <a:r>
              <a:rPr lang="ar-IQ" sz="3200" dirty="0" smtClean="0">
                <a:solidFill>
                  <a:srgbClr val="666666"/>
                </a:solidFill>
                <a:latin typeface="Droid Arabic Kufi"/>
                <a:cs typeface="Arial"/>
              </a:rPr>
              <a:t>وبعد </a:t>
            </a:r>
            <a:r>
              <a:rPr lang="ar-IQ" sz="3200" dirty="0">
                <a:solidFill>
                  <a:srgbClr val="666666"/>
                </a:solidFill>
                <a:latin typeface="Droid Arabic Kufi"/>
                <a:cs typeface="Arial"/>
              </a:rPr>
              <a:t>التعويض عن الكميات المطلوبه والمعروضه حسب المعادلتين اعلاه نحصل على سعر التوازن ،وكالآتي:</a:t>
            </a:r>
            <a:r>
              <a:rPr lang="ar-IQ" sz="3200" dirty="0">
                <a:solidFill>
                  <a:prstClr val="black"/>
                </a:solidFill>
                <a:latin typeface="Calibri"/>
                <a:cs typeface="Arial"/>
              </a:rPr>
              <a:t/>
            </a:r>
            <a:br>
              <a:rPr lang="ar-IQ" sz="3200" dirty="0">
                <a:solidFill>
                  <a:prstClr val="black"/>
                </a:solidFill>
                <a:latin typeface="Calibri"/>
                <a:cs typeface="Arial"/>
              </a:rPr>
            </a:br>
            <a:r>
              <a:rPr lang="ar-IQ" sz="3200" dirty="0">
                <a:solidFill>
                  <a:prstClr val="black"/>
                </a:solidFill>
                <a:latin typeface="Calibri"/>
                <a:cs typeface="Arial"/>
              </a:rPr>
              <a:t/>
            </a:r>
            <a:br>
              <a:rPr lang="ar-IQ" sz="3200" dirty="0">
                <a:solidFill>
                  <a:prstClr val="black"/>
                </a:solidFill>
                <a:latin typeface="Calibri"/>
                <a:cs typeface="Arial"/>
              </a:rPr>
            </a:br>
            <a:endParaRPr lang="ar-IQ" sz="3200" dirty="0"/>
          </a:p>
        </p:txBody>
      </p:sp>
    </p:spTree>
    <p:extLst>
      <p:ext uri="{BB962C8B-B14F-4D97-AF65-F5344CB8AC3E}">
        <p14:creationId xmlns:p14="http://schemas.microsoft.com/office/powerpoint/2010/main" val="271974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8892480" cy="6858000"/>
          </a:xfrm>
        </p:spPr>
        <p:txBody>
          <a:bodyPr>
            <a:noAutofit/>
          </a:bodyPr>
          <a:lstStyle/>
          <a:p>
            <a:pPr marL="0" lvl="0" indent="0">
              <a:spcBef>
                <a:spcPct val="20000"/>
              </a:spcBef>
              <a:buClrTx/>
              <a:buSzTx/>
              <a:buNone/>
            </a:pPr>
            <a:r>
              <a:rPr lang="ar-IQ" sz="3200" dirty="0">
                <a:solidFill>
                  <a:srgbClr val="666666"/>
                </a:solidFill>
                <a:latin typeface="Droid Arabic Kufi"/>
                <a:cs typeface="Arial"/>
              </a:rPr>
              <a:t>16 – 2</a:t>
            </a:r>
            <a:r>
              <a:rPr lang="en-US" sz="3200" dirty="0">
                <a:solidFill>
                  <a:srgbClr val="666666"/>
                </a:solidFill>
                <a:latin typeface="Droid Arabic Kufi"/>
              </a:rPr>
              <a:t>p =-5+p</a:t>
            </a:r>
            <a:r>
              <a:rPr lang="en-US" sz="3200" dirty="0">
                <a:solidFill>
                  <a:prstClr val="black"/>
                </a:solidFill>
                <a:latin typeface="Calibri"/>
              </a:rPr>
              <a:t/>
            </a:r>
            <a:br>
              <a:rPr lang="en-US" sz="3200" dirty="0">
                <a:solidFill>
                  <a:prstClr val="black"/>
                </a:solidFill>
                <a:latin typeface="Calibri"/>
              </a:rPr>
            </a:br>
            <a:r>
              <a:rPr lang="en-US" sz="3200" dirty="0">
                <a:solidFill>
                  <a:srgbClr val="666666"/>
                </a:solidFill>
                <a:latin typeface="Droid Arabic Kufi"/>
              </a:rPr>
              <a:t>16+5 = p+2p</a:t>
            </a:r>
            <a:r>
              <a:rPr lang="en-US" sz="3200" dirty="0">
                <a:solidFill>
                  <a:prstClr val="black"/>
                </a:solidFill>
                <a:latin typeface="Calibri"/>
              </a:rPr>
              <a:t/>
            </a:r>
            <a:br>
              <a:rPr lang="en-US" sz="3200" dirty="0">
                <a:solidFill>
                  <a:prstClr val="black"/>
                </a:solidFill>
                <a:latin typeface="Calibri"/>
              </a:rPr>
            </a:br>
            <a:r>
              <a:rPr lang="en-US" sz="3200" dirty="0">
                <a:solidFill>
                  <a:srgbClr val="666666"/>
                </a:solidFill>
                <a:latin typeface="Droid Arabic Kufi"/>
              </a:rPr>
              <a:t>21 = 3p</a:t>
            </a:r>
            <a:r>
              <a:rPr lang="en-US" sz="3200" dirty="0">
                <a:solidFill>
                  <a:prstClr val="black"/>
                </a:solidFill>
                <a:latin typeface="Calibri"/>
              </a:rPr>
              <a:t/>
            </a:r>
            <a:br>
              <a:rPr lang="en-US" sz="3200" dirty="0">
                <a:solidFill>
                  <a:prstClr val="black"/>
                </a:solidFill>
                <a:latin typeface="Calibri"/>
              </a:rPr>
            </a:br>
            <a:r>
              <a:rPr lang="en-US" sz="3200" dirty="0">
                <a:solidFill>
                  <a:srgbClr val="666666"/>
                </a:solidFill>
                <a:latin typeface="Droid Arabic Kufi"/>
              </a:rPr>
              <a:t>?p= 21/3 =7 </a:t>
            </a:r>
            <a:r>
              <a:rPr lang="ar-IQ" sz="3200" dirty="0">
                <a:solidFill>
                  <a:srgbClr val="666666"/>
                </a:solidFill>
                <a:latin typeface="Droid Arabic Kufi"/>
                <a:cs typeface="Arial"/>
              </a:rPr>
              <a:t>وهذا هو سعر التوازن</a:t>
            </a:r>
            <a:endParaRPr lang="ar-IQ" sz="3200" dirty="0" smtClean="0">
              <a:solidFill>
                <a:srgbClr val="666666"/>
              </a:solidFill>
              <a:latin typeface="Droid Arabic Kufi"/>
              <a:cs typeface="Arial"/>
            </a:endParaRPr>
          </a:p>
          <a:p>
            <a:pPr marL="0" lvl="0" indent="0">
              <a:spcBef>
                <a:spcPct val="20000"/>
              </a:spcBef>
              <a:buClrTx/>
              <a:buSzTx/>
              <a:buNone/>
            </a:pPr>
            <a:r>
              <a:rPr lang="ar-IQ" sz="3200" dirty="0" smtClean="0">
                <a:solidFill>
                  <a:srgbClr val="666666"/>
                </a:solidFill>
                <a:latin typeface="Droid Arabic Kufi"/>
                <a:cs typeface="Arial"/>
              </a:rPr>
              <a:t>اما </a:t>
            </a:r>
            <a:r>
              <a:rPr lang="ar-IQ" sz="3200" dirty="0">
                <a:solidFill>
                  <a:srgbClr val="666666"/>
                </a:solidFill>
                <a:latin typeface="Droid Arabic Kufi"/>
                <a:cs typeface="Arial"/>
              </a:rPr>
              <a:t>الكميه التوازنيه , فيتم استخراجها من خلال التعويض بالمعادلتين السابقتين</a:t>
            </a:r>
            <a:r>
              <a:rPr lang="ar-IQ" sz="3200" dirty="0">
                <a:solidFill>
                  <a:prstClr val="black"/>
                </a:solidFill>
                <a:latin typeface="Calibri"/>
                <a:cs typeface="Arial"/>
              </a:rPr>
              <a:t/>
            </a:r>
            <a:br>
              <a:rPr lang="ar-IQ" sz="3200" dirty="0">
                <a:solidFill>
                  <a:prstClr val="black"/>
                </a:solidFill>
                <a:latin typeface="Calibri"/>
                <a:cs typeface="Arial"/>
              </a:rPr>
            </a:br>
            <a:r>
              <a:rPr lang="ar-IQ" sz="3200" dirty="0">
                <a:solidFill>
                  <a:srgbClr val="666666"/>
                </a:solidFill>
                <a:latin typeface="Droid Arabic Kufi"/>
                <a:cs typeface="Arial"/>
              </a:rPr>
              <a:t>الكميه المطلوبه التوازنيه : </a:t>
            </a:r>
            <a:r>
              <a:rPr lang="en-US" sz="3200" dirty="0" err="1">
                <a:solidFill>
                  <a:srgbClr val="666666"/>
                </a:solidFill>
                <a:latin typeface="Droid Arabic Kufi"/>
              </a:rPr>
              <a:t>Qd</a:t>
            </a:r>
            <a:r>
              <a:rPr lang="en-US" sz="3200" dirty="0">
                <a:solidFill>
                  <a:srgbClr val="666666"/>
                </a:solidFill>
                <a:latin typeface="Droid Arabic Kufi"/>
              </a:rPr>
              <a:t> =16 – ( 2p )</a:t>
            </a:r>
            <a:r>
              <a:rPr lang="en-US" sz="3200" dirty="0">
                <a:solidFill>
                  <a:prstClr val="black"/>
                </a:solidFill>
                <a:latin typeface="Calibri"/>
              </a:rPr>
              <a:t/>
            </a:r>
            <a:br>
              <a:rPr lang="en-US" sz="3200" dirty="0">
                <a:solidFill>
                  <a:prstClr val="black"/>
                </a:solidFill>
                <a:latin typeface="Calibri"/>
              </a:rPr>
            </a:br>
            <a:r>
              <a:rPr lang="en-US" sz="3200" dirty="0">
                <a:solidFill>
                  <a:srgbClr val="666666"/>
                </a:solidFill>
                <a:latin typeface="Droid Arabic Kufi"/>
              </a:rPr>
              <a:t>16 – 2 ×7=16-14=</a:t>
            </a:r>
            <a:r>
              <a:rPr lang="en-US" sz="3200" dirty="0">
                <a:solidFill>
                  <a:prstClr val="black"/>
                </a:solidFill>
                <a:latin typeface="Calibri"/>
              </a:rPr>
              <a:t/>
            </a:r>
            <a:br>
              <a:rPr lang="en-US" sz="3200" dirty="0">
                <a:solidFill>
                  <a:prstClr val="black"/>
                </a:solidFill>
                <a:latin typeface="Calibri"/>
              </a:rPr>
            </a:br>
            <a:r>
              <a:rPr lang="ar-IQ" sz="3200" dirty="0">
                <a:solidFill>
                  <a:srgbClr val="666666"/>
                </a:solidFill>
                <a:latin typeface="Droid Arabic Kufi"/>
                <a:cs typeface="Arial"/>
              </a:rPr>
              <a:t>وهي الكمية المطلوبة التوازنية =2</a:t>
            </a:r>
            <a:r>
              <a:rPr lang="ar-IQ" sz="3200" dirty="0">
                <a:solidFill>
                  <a:prstClr val="black"/>
                </a:solidFill>
                <a:latin typeface="Calibri"/>
                <a:cs typeface="Arial"/>
              </a:rPr>
              <a:t/>
            </a:r>
            <a:br>
              <a:rPr lang="ar-IQ" sz="3200" dirty="0">
                <a:solidFill>
                  <a:prstClr val="black"/>
                </a:solidFill>
                <a:latin typeface="Calibri"/>
                <a:cs typeface="Arial"/>
              </a:rPr>
            </a:br>
            <a:r>
              <a:rPr lang="ar-IQ" sz="3200" dirty="0">
                <a:solidFill>
                  <a:srgbClr val="666666"/>
                </a:solidFill>
                <a:latin typeface="Droid Arabic Kufi"/>
                <a:cs typeface="Arial"/>
              </a:rPr>
              <a:t>الكميه المعروضه التوازنيه : </a:t>
            </a:r>
            <a:r>
              <a:rPr lang="en-US" sz="3200" dirty="0">
                <a:solidFill>
                  <a:srgbClr val="666666"/>
                </a:solidFill>
                <a:latin typeface="Droid Arabic Kufi"/>
              </a:rPr>
              <a:t>Qs = - 5+p</a:t>
            </a:r>
            <a:r>
              <a:rPr lang="en-US" sz="3200" dirty="0">
                <a:solidFill>
                  <a:prstClr val="black"/>
                </a:solidFill>
                <a:latin typeface="Calibri"/>
              </a:rPr>
              <a:t/>
            </a:r>
            <a:br>
              <a:rPr lang="en-US" sz="3200" dirty="0">
                <a:solidFill>
                  <a:prstClr val="black"/>
                </a:solidFill>
                <a:latin typeface="Calibri"/>
              </a:rPr>
            </a:br>
            <a:r>
              <a:rPr lang="en-US" sz="3200" dirty="0">
                <a:solidFill>
                  <a:srgbClr val="666666"/>
                </a:solidFill>
                <a:latin typeface="Droid Arabic Kufi"/>
              </a:rPr>
              <a:t>= -5 + 7 = 2</a:t>
            </a:r>
            <a:r>
              <a:rPr lang="en-US" sz="3200" dirty="0">
                <a:solidFill>
                  <a:prstClr val="black"/>
                </a:solidFill>
                <a:latin typeface="Calibri"/>
              </a:rPr>
              <a:t/>
            </a:r>
            <a:br>
              <a:rPr lang="en-US" sz="3200" dirty="0">
                <a:solidFill>
                  <a:prstClr val="black"/>
                </a:solidFill>
                <a:latin typeface="Calibri"/>
              </a:rPr>
            </a:br>
            <a:endParaRPr lang="ar-IQ" sz="3200" dirty="0">
              <a:solidFill>
                <a:prstClr val="black"/>
              </a:solidFill>
              <a:latin typeface="Calibri"/>
              <a:cs typeface="Arial"/>
            </a:endParaRPr>
          </a:p>
        </p:txBody>
      </p:sp>
    </p:spTree>
    <p:extLst>
      <p:ext uri="{BB962C8B-B14F-4D97-AF65-F5344CB8AC3E}">
        <p14:creationId xmlns:p14="http://schemas.microsoft.com/office/powerpoint/2010/main" val="2247802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8820472" cy="6858000"/>
          </a:xfrm>
        </p:spPr>
        <p:txBody>
          <a:bodyPr/>
          <a:lstStyle/>
          <a:p>
            <a:pPr marL="0" lvl="0" indent="0">
              <a:spcBef>
                <a:spcPct val="20000"/>
              </a:spcBef>
              <a:buClrTx/>
              <a:buSzTx/>
              <a:buNone/>
            </a:pPr>
            <a:r>
              <a:rPr lang="ar-IQ" sz="3200" dirty="0">
                <a:solidFill>
                  <a:srgbClr val="666666"/>
                </a:solidFill>
                <a:latin typeface="Droid Arabic Kufi"/>
                <a:cs typeface="Arial"/>
              </a:rPr>
              <a:t>وهي الكميه المعروضه التوازنيه .</a:t>
            </a:r>
            <a:r>
              <a:rPr lang="ar-IQ" sz="3200" dirty="0">
                <a:solidFill>
                  <a:prstClr val="black"/>
                </a:solidFill>
                <a:latin typeface="Calibri"/>
                <a:cs typeface="Arial"/>
              </a:rPr>
              <a:t/>
            </a:r>
            <a:br>
              <a:rPr lang="ar-IQ" sz="3200" dirty="0">
                <a:solidFill>
                  <a:prstClr val="black"/>
                </a:solidFill>
                <a:latin typeface="Calibri"/>
                <a:cs typeface="Arial"/>
              </a:rPr>
            </a:br>
            <a:r>
              <a:rPr lang="ar-IQ" sz="3200" dirty="0">
                <a:solidFill>
                  <a:srgbClr val="666666"/>
                </a:solidFill>
                <a:latin typeface="Droid Arabic Kufi"/>
                <a:cs typeface="Arial"/>
              </a:rPr>
              <a:t>?الكميه المطلوبه = الكميه المعروضه . أي 2= 2 وهي الكمية التوازنية</a:t>
            </a:r>
            <a:r>
              <a:rPr lang="ar-IQ" sz="3200" dirty="0">
                <a:solidFill>
                  <a:prstClr val="black"/>
                </a:solidFill>
                <a:latin typeface="Calibri"/>
                <a:cs typeface="Arial"/>
              </a:rPr>
              <a:t/>
            </a:r>
            <a:br>
              <a:rPr lang="ar-IQ" sz="3200" dirty="0">
                <a:solidFill>
                  <a:prstClr val="black"/>
                </a:solidFill>
                <a:latin typeface="Calibri"/>
                <a:cs typeface="Arial"/>
              </a:rPr>
            </a:br>
            <a:r>
              <a:rPr lang="ar-IQ" sz="3200" dirty="0">
                <a:solidFill>
                  <a:srgbClr val="666666"/>
                </a:solidFill>
                <a:latin typeface="Droid Arabic Kufi"/>
                <a:cs typeface="Arial"/>
              </a:rPr>
              <a:t>?</a:t>
            </a:r>
            <a:r>
              <a:rPr lang="en-US" sz="3200" dirty="0" err="1">
                <a:solidFill>
                  <a:srgbClr val="666666"/>
                </a:solidFill>
                <a:latin typeface="Droid Arabic Kufi"/>
              </a:rPr>
              <a:t>Qd</a:t>
            </a:r>
            <a:r>
              <a:rPr lang="en-US" sz="3200" dirty="0">
                <a:solidFill>
                  <a:srgbClr val="666666"/>
                </a:solidFill>
                <a:latin typeface="Droid Arabic Kufi"/>
              </a:rPr>
              <a:t>=Qs</a:t>
            </a:r>
            <a:r>
              <a:rPr lang="en-US" sz="3200" dirty="0">
                <a:solidFill>
                  <a:prstClr val="black"/>
                </a:solidFill>
                <a:latin typeface="Calibri"/>
              </a:rPr>
              <a:t/>
            </a:r>
            <a:br>
              <a:rPr lang="en-US" sz="3200" dirty="0">
                <a:solidFill>
                  <a:prstClr val="black"/>
                </a:solidFill>
                <a:latin typeface="Calibri"/>
              </a:rPr>
            </a:br>
            <a:r>
              <a:rPr lang="en-US" sz="3200" dirty="0">
                <a:solidFill>
                  <a:srgbClr val="666666"/>
                </a:solidFill>
                <a:latin typeface="Droid Arabic Kufi"/>
              </a:rPr>
              <a:t>?</a:t>
            </a:r>
            <a:r>
              <a:rPr lang="ar-IQ" sz="3200" dirty="0">
                <a:solidFill>
                  <a:srgbClr val="666666"/>
                </a:solidFill>
                <a:latin typeface="Droid Arabic Kufi"/>
                <a:cs typeface="Arial"/>
              </a:rPr>
              <a:t>سعر التوازن هو 7 د.</a:t>
            </a:r>
            <a:r>
              <a:rPr lang="ar-IQ" sz="3200" dirty="0">
                <a:solidFill>
                  <a:prstClr val="black"/>
                </a:solidFill>
                <a:latin typeface="Calibri"/>
                <a:cs typeface="Arial"/>
              </a:rPr>
              <a:t/>
            </a:r>
            <a:br>
              <a:rPr lang="ar-IQ" sz="3200" dirty="0">
                <a:solidFill>
                  <a:prstClr val="black"/>
                </a:solidFill>
                <a:latin typeface="Calibri"/>
                <a:cs typeface="Arial"/>
              </a:rPr>
            </a:br>
            <a:r>
              <a:rPr lang="ar-IQ" sz="3200" dirty="0">
                <a:solidFill>
                  <a:srgbClr val="666666"/>
                </a:solidFill>
                <a:latin typeface="Droid Arabic Kufi"/>
                <a:cs typeface="Arial"/>
              </a:rPr>
              <a:t>والكميه التوازنيه هي 2 كغ</a:t>
            </a:r>
            <a:endParaRPr lang="ar-IQ" sz="3200" dirty="0">
              <a:solidFill>
                <a:prstClr val="black"/>
              </a:solidFill>
              <a:latin typeface="Calibri"/>
              <a:cs typeface="Arial"/>
            </a:endParaRPr>
          </a:p>
          <a:p>
            <a:pPr marL="0" indent="0">
              <a:buNone/>
            </a:pPr>
            <a:endParaRPr lang="ar-IQ" dirty="0"/>
          </a:p>
        </p:txBody>
      </p:sp>
    </p:spTree>
    <p:extLst>
      <p:ext uri="{BB962C8B-B14F-4D97-AF65-F5344CB8AC3E}">
        <p14:creationId xmlns:p14="http://schemas.microsoft.com/office/powerpoint/2010/main" val="5351522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TotalTime>
  <Words>91</Words>
  <Application>Microsoft Office PowerPoint</Application>
  <PresentationFormat>On-screen Show (4:3)</PresentationFormat>
  <Paragraphs>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Oriel</vt:lpstr>
      <vt:lpstr>سعر التوازن</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سعر التوازن</dc:title>
  <dc:creator>Ruaa</dc:creator>
  <cp:lastModifiedBy>Ruaa</cp:lastModifiedBy>
  <cp:revision>2</cp:revision>
  <dcterms:created xsi:type="dcterms:W3CDTF">2019-12-09T17:02:06Z</dcterms:created>
  <dcterms:modified xsi:type="dcterms:W3CDTF">2019-12-09T17:18:20Z</dcterms:modified>
</cp:coreProperties>
</file>