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4846305-1069-4280-8EF4-95100474FB9D}" type="datetimeFigureOut">
              <a:rPr lang="ar-IQ" smtClean="0"/>
              <a:t>11/04/1441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388B61-1260-4CF2-91B4-428903E771AA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531367"/>
          </a:xfrm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نظرية المنفعة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3928" y="5157192"/>
            <a:ext cx="5072608" cy="780256"/>
          </a:xfrm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م.د. مها عبد الستار السامرائي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216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020445" algn="l"/>
              </a:tabLs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من الجدول نلاحظ أن المستهلك يكون عند مستوى إشباعي واحد سواء استهلك (12 وحدة غذاء + 10 وحدات ملابس) أو (15 وحدة غذاء + 7 وحدات ملابس) أو (20 وحدة غذاء + 4 وحدات ملابس) أو (28 وحدة غذاء + 2 وحدة ملابس) ، أي إن المستوى الاشباعي على هذا المنحنى هو واحد (سواء) . أي إن كل مجموعة تعطي المستهلك نفس الشعور بالإشباع ، ومن هذا الجدول نستطيع رسم المنحنى :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8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اولا : نظرية المنفعة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The Utility Theory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تعرف المنفعة بانها قدرة الشيء على اشباع الحاجة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  *وهي ليست علاقة مادية بينهما (كعلاقة البنزين بالسيارة مثلا) وانما هي علاقة بين السلعة والحاجة اليها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 * وهذه الحاجة الى السلعة تختلف من شخص الى آخر ، بل وتختلف عند الشخص نفسه ولكن من وقت لآخر.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 * فرغيف الخبز مثلا يختلف الاشخاص في حاجتهم اليه ، بل ان الشخص الواحد تختلف حاجته اليه من حين لآخر.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افتراضات نظرية المنفعة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1- ان المستهلك يتصرف تصرفا رشيدا (عقلانيا  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Rational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) ، اي يحاول الحصول على ا اشباع كبر قدر من ممكن حاجاته بواسطة دخله المحدود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2- يستطيع المستهلك قياس المنفعة التي يحصل عليها نتيجة استهلاكه لوحدات متعددة من السلعة ، اي ان المنفعة قابلة للقياس الكمي بوحدات قياس يطلق عليها اليوتل 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Uitile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3 – ان منفعة كل سلعة مستقلة عن منفعة السلعة الاخرى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4 – ان المنفعة الكلية التي يحصل عليها المستهلك هي عبارة عن حاصل جمع المنافع التي يحصل عليها المستهلك من السلع المختلفة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المنفعة الكلية والمنفعة الحدية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المنفعة الكلية 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Total Utility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    1- وهي مجموع المنافع التي يحصل عليها المستهلك نتيجة استهلاكه لوحدات متتالية من سلعة ما وفي مدة زمنية معينة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   2- إن المنفعة الكلية تتزايد مع تزايد عدد الوحدات المستهلكة من السلعة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   3 – إن تزايد المنفعة الكلية يحدث بمعدل متناقص ، حتى تبلغ حدها الأعلى ثم تبدأ بالتناقص كما في الشكل البياني الآتي :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44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</a:rPr>
              <a:t>المنفعة الحدية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Marginal Utility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تعرّف المنفعة الحدية بأنها (منفعة الوحدة الأخيرة من السلعة المستهلكة) أو هي (مقدار الزيادة في المنفعة الكلية الناجمة من استهلاك وحدة إضافية من السلعة) ، </a:t>
            </a:r>
            <a:r>
              <a:rPr lang="ar-IQ" i="1" u="sng" dirty="0">
                <a:solidFill>
                  <a:srgbClr val="FF0000"/>
                </a:solidFill>
                <a:latin typeface="Calibri"/>
                <a:ea typeface="Calibri"/>
              </a:rPr>
              <a:t>أي إنها مقدار التغير بالمنفعة الكلية مقسوما على التغير في الكمية المستهلكة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                        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        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Q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∆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TU /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M U =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          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   إن النظرية الكلاسيكية لسلوك المستهلك تفترض إن المنفعة الحدية تكون دائما متناقصة تبعا لقانون خاص بها يطلق عليه ( قانون تناقص المنفعة الحدية) أو   (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The Law of Diminishing Marginal Utility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)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وكما في الشكل البياني الآتي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41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</a:rPr>
              <a:t>العلاقة بين المنفعة الكلية والمنفعة </a:t>
            </a:r>
            <a:r>
              <a:rPr lang="ar-IQ" b="1" dirty="0" smtClean="0">
                <a:solidFill>
                  <a:srgbClr val="FF0000"/>
                </a:solidFill>
                <a:latin typeface="Calibri"/>
                <a:ea typeface="Calibri"/>
              </a:rPr>
              <a:t>الحدية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 algn="ctr">
              <a:buNone/>
            </a:pPr>
            <a:endParaRPr lang="ar-IQ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244366"/>
              </p:ext>
            </p:extLst>
          </p:nvPr>
        </p:nvGraphicFramePr>
        <p:xfrm>
          <a:off x="467544" y="836711"/>
          <a:ext cx="8208911" cy="4824536"/>
        </p:xfrm>
        <a:graphic>
          <a:graphicData uri="http://schemas.openxmlformats.org/drawingml/2006/table">
            <a:tbl>
              <a:tblPr rtl="1" firstRow="1" firstCol="1" bandRow="1"/>
              <a:tblGrid>
                <a:gridCol w="2855447"/>
                <a:gridCol w="2805526"/>
                <a:gridCol w="2547938"/>
              </a:tblGrid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b="1" kern="1200" dirty="0">
                          <a:solidFill>
                            <a:srgbClr val="FF000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الكمية المستهلكة من السلعة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b="1" kern="1200">
                          <a:solidFill>
                            <a:srgbClr val="FF000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المنفعة الكلية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b="1" kern="1200">
                          <a:solidFill>
                            <a:srgbClr val="FF000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المنفعة الحدية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 dirty="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10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18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24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28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30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C0000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C0000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30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C0000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7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28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200" kern="1200" dirty="0">
                          <a:solidFill>
                            <a:srgbClr val="7030A0"/>
                          </a:solidFill>
                          <a:effectLst/>
                          <a:latin typeface="Constantia"/>
                          <a:ea typeface="Times New Roman"/>
                          <a:cs typeface="Arial"/>
                        </a:rPr>
                        <a:t>-2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93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u="sng" dirty="0">
                <a:solidFill>
                  <a:srgbClr val="FF0000"/>
                </a:solidFill>
                <a:latin typeface="Calibri"/>
                <a:ea typeface="Calibri"/>
              </a:rPr>
              <a:t>من الجدول يمكن ملاحظة الاتي :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كلما ازدادت الكمية المستهلكة من السلعة ، كلما ازدادت معها المنفعة الكلية ولكن بمعدل متناقص حتى إذا بلغت نقطة الإشباع بدأت بالتناقص ، أما المنفعة الحدية فهي تتناقص دوما مع زيادة الكمية المستهلكة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</a:rPr>
              <a:t>توازن المستهلك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يكون المستهلك في حالة توازن وذلك عندما  يصل الى المستوى من الاستهلاك الذي يحقق له اكبر قدر من الإشباع ، لا يحققه له أي مستوى آخر من الاستهلاك ، وعليه فلكي يكون المستهلك في حالة توازن لابد من تحقق شرطين أساسيين هما :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      - تحقق مبدأ المنافع الحدية المتساوية ، أي إن المستهلك يحاول الحصول من آخر وحدة نقدية منفقة على منافع متساوية من السلع المختلفة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أي إن المنفعة الحدية للسلعة الأولى مقسومة على سعر الوحدة منها مساويا الى منفعة الثانية مقسوما على سعرها ومساويا الى منفعة الثالثة على سعرها وهكذا .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      - أن يكون الإنفاق الكلي للمستهلك مساويا الى دخله النقدي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r>
              <a:rPr lang="ar-IQ" sz="2000" dirty="0">
                <a:solidFill>
                  <a:srgbClr val="FF0000"/>
                </a:solidFill>
                <a:ea typeface="Calibri"/>
              </a:rPr>
              <a:t>      </a:t>
            </a:r>
            <a:r>
              <a:rPr lang="ar-IQ" sz="2000" b="1" dirty="0">
                <a:solidFill>
                  <a:srgbClr val="FF0000"/>
                </a:solidFill>
                <a:ea typeface="Calibri"/>
              </a:rPr>
              <a:t>أي إن سعر السلعة مضروبا بكميتها + سعر الثانية  مضروبا بكميتها + سعر الأخيرة مضروبا بكميتها = الدخل الكلي للمستهلك . 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7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532593"/>
              </p:ext>
            </p:extLst>
          </p:nvPr>
        </p:nvGraphicFramePr>
        <p:xfrm>
          <a:off x="395535" y="404666"/>
          <a:ext cx="8496945" cy="626469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28148"/>
                <a:gridCol w="878317"/>
                <a:gridCol w="1177978"/>
                <a:gridCol w="1177978"/>
                <a:gridCol w="1177978"/>
                <a:gridCol w="875218"/>
                <a:gridCol w="821485"/>
                <a:gridCol w="1359843"/>
              </a:tblGrid>
              <a:tr h="10578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عدد وحدات  لسلعة </a:t>
                      </a:r>
                      <a:r>
                        <a:rPr lang="en-US" sz="900" kern="1200">
                          <a:effectLst/>
                        </a:rPr>
                        <a:t>x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منفعتها الحدية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سعر الوحدة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منفعة </a:t>
                      </a:r>
                      <a:r>
                        <a:rPr lang="en-US" sz="900" kern="1200">
                          <a:effectLst/>
                        </a:rPr>
                        <a:t>x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ــــــــــــــ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سعر </a:t>
                      </a:r>
                      <a:r>
                        <a:rPr lang="en-US" sz="900" kern="1200">
                          <a:effectLst/>
                        </a:rPr>
                        <a:t>x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عدد وحدات السلعة </a:t>
                      </a:r>
                      <a:r>
                        <a:rPr lang="en-US" sz="900" kern="1200">
                          <a:effectLst/>
                        </a:rPr>
                        <a:t>y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منفعتها الحدية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900" kern="1200">
                          <a:effectLst/>
                        </a:rPr>
                        <a:t>سعر الوحدة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800" kern="1200">
                          <a:effectLst/>
                        </a:rPr>
                        <a:t>منفعة </a:t>
                      </a:r>
                      <a:r>
                        <a:rPr lang="en-US" sz="800" kern="1200">
                          <a:effectLst/>
                        </a:rPr>
                        <a:t>y 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800" kern="1200">
                          <a:effectLst/>
                        </a:rPr>
                        <a:t>ــــــــــــــ</a:t>
                      </a:r>
                      <a:endParaRPr lang="en-US" sz="110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800" kern="1200">
                          <a:effectLst/>
                        </a:rPr>
                        <a:t>سعر </a:t>
                      </a:r>
                      <a:r>
                        <a:rPr lang="en-US" sz="800" kern="1200">
                          <a:effectLst/>
                        </a:rPr>
                        <a:t>y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120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108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96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50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84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19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72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17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7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48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7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13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9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30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9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9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5206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16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8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2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نفرض أن المستهلك يمتلك دخلا كليا مقداره 52 دينارا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-179705" algn="l"/>
              </a:tabLs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  فان الشرط الأول للتوازن : وهو (تساوي حاصل قسمة المنفعة الحدية على سعر السلعة) يتحقق عند استهلاك (أربع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x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+ ست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y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) أو (ست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x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+ ثمان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y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) أو (سبع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x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+ عشر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y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)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-179705" algn="l"/>
              </a:tabLs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أما الشرط الثاني : وهو (مساواة الدخل مع الإنفاق الكلي) فيتحقق فقط عند الاختيار الثاني وهو (ست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x 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+ ثمان وحدات من </a:t>
            </a: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y</a:t>
            </a: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) ، وان أي اختيار آخر سوف لن يحقق له التوازن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-179705" algn="l"/>
              </a:tabLs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لان الاختيار الأول ينفق فيه (36 دينارا) وهو اقل من دخله ، أما الاختيار الثالث فيحتاج الى (62 دينارا) وهو أعلى من دخله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</a:rPr>
              <a:t>الانتقادات الموجهة لنظرية المنفعة الحدية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1- ان وحدات قياس المنفعة غير واقعية لان المنفعة شعور انساني غير خاضع للقياس الكمي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2- ان المنفعة ذات طبيعة شخصية تختلف من فرد لآخر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3- ان تناقص المنفعة الحدية لا يحدد تصرف الافراد في الانفاق على السلع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 4- لا يعتمد الافراد على قياس المنفعة عند المفاضلة بين السلع الا في القليل النادر 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 </a:t>
            </a:r>
            <a:endParaRPr lang="en-US" sz="1800" dirty="0">
              <a:solidFill>
                <a:srgbClr val="FF0000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50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b="1" dirty="0">
                <a:solidFill>
                  <a:srgbClr val="FF0000"/>
                </a:solidFill>
                <a:latin typeface="Calibri"/>
                <a:ea typeface="Calibri"/>
              </a:rPr>
              <a:t>النظرية الحديثة لسلوك المستهلك - (نظرية منحنيات السواء)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Indifference Curve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يعرف منحنى السواء بأنه : مجموعة من النقاط التي تمثل كل نقطة منها مستوىً اشباعياً معيناً يتساوى مع المستويات التي تمثلها نقاط المنحنى الأخرى 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ومن اجل ذلك يطلق على منحنى السواء تسمية منحنى الإشباع المتماثل ، أي المنحنى الذي تكون جميع نقاطه ذات مستوى إشباعي متساوي .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020445" algn="l"/>
              </a:tabLst>
            </a:pPr>
            <a:r>
              <a:rPr lang="ar-IQ" dirty="0">
                <a:solidFill>
                  <a:srgbClr val="FF0000"/>
                </a:solidFill>
                <a:latin typeface="Calibri"/>
                <a:ea typeface="Calibri"/>
              </a:rPr>
              <a:t>رسم منحنى السواء	                                        </a:t>
            </a:r>
            <a:endParaRPr lang="en-US" sz="1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indent="0">
              <a:buNone/>
            </a:pP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497020"/>
              </p:ext>
            </p:extLst>
          </p:nvPr>
        </p:nvGraphicFramePr>
        <p:xfrm>
          <a:off x="1835695" y="980730"/>
          <a:ext cx="5184576" cy="51125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28879"/>
                <a:gridCol w="1850117"/>
                <a:gridCol w="1505580"/>
              </a:tblGrid>
              <a:tr h="10192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المجموعة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الغذاء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الملابس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10233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A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12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10233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B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15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7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10233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C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20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4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  <a:tr h="102332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D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>
                          <a:effectLst/>
                        </a:rPr>
                        <a:t>28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100" kern="1200" dirty="0">
                          <a:effectLst/>
                        </a:rPr>
                        <a:t>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256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</TotalTime>
  <Words>1007</Words>
  <Application>Microsoft Office PowerPoint</Application>
  <PresentationFormat>On-screen Show (4:3)</PresentationFormat>
  <Paragraphs>176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نظرية المنفعة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المنفعة </dc:title>
  <dc:creator>Ruaa</dc:creator>
  <cp:lastModifiedBy>Ruaa</cp:lastModifiedBy>
  <cp:revision>2</cp:revision>
  <dcterms:created xsi:type="dcterms:W3CDTF">2019-12-08T19:04:46Z</dcterms:created>
  <dcterms:modified xsi:type="dcterms:W3CDTF">2019-12-08T19:14:48Z</dcterms:modified>
</cp:coreProperties>
</file>