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1" d="100"/>
          <a:sy n="61" d="100"/>
        </p:scale>
        <p:origin x="-148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EA4356F5-1447-44FA-99E2-262511773BD5}" type="datetimeFigureOut">
              <a:rPr lang="ar-IQ" smtClean="0"/>
              <a:t>11/04/1441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0B1D2A7-A581-4CBC-B571-6ACBCCCEAE3B}" type="slidenum">
              <a:rPr lang="ar-IQ" smtClean="0"/>
              <a:t>‹#›</a:t>
            </a:fld>
            <a:endParaRPr lang="ar-IQ"/>
          </a:p>
        </p:txBody>
      </p:sp>
    </p:spTree>
    <p:extLst>
      <p:ext uri="{BB962C8B-B14F-4D97-AF65-F5344CB8AC3E}">
        <p14:creationId xmlns:p14="http://schemas.microsoft.com/office/powerpoint/2010/main" val="1566968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EA4356F5-1447-44FA-99E2-262511773BD5}" type="datetimeFigureOut">
              <a:rPr lang="ar-IQ" smtClean="0"/>
              <a:t>11/04/1441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0B1D2A7-A581-4CBC-B571-6ACBCCCEAE3B}" type="slidenum">
              <a:rPr lang="ar-IQ" smtClean="0"/>
              <a:t>‹#›</a:t>
            </a:fld>
            <a:endParaRPr lang="ar-IQ"/>
          </a:p>
        </p:txBody>
      </p:sp>
    </p:spTree>
    <p:extLst>
      <p:ext uri="{BB962C8B-B14F-4D97-AF65-F5344CB8AC3E}">
        <p14:creationId xmlns:p14="http://schemas.microsoft.com/office/powerpoint/2010/main" val="3908795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EA4356F5-1447-44FA-99E2-262511773BD5}" type="datetimeFigureOut">
              <a:rPr lang="ar-IQ" smtClean="0"/>
              <a:t>11/04/1441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0B1D2A7-A581-4CBC-B571-6ACBCCCEAE3B}" type="slidenum">
              <a:rPr lang="ar-IQ" smtClean="0"/>
              <a:t>‹#›</a:t>
            </a:fld>
            <a:endParaRPr lang="ar-IQ"/>
          </a:p>
        </p:txBody>
      </p:sp>
    </p:spTree>
    <p:extLst>
      <p:ext uri="{BB962C8B-B14F-4D97-AF65-F5344CB8AC3E}">
        <p14:creationId xmlns:p14="http://schemas.microsoft.com/office/powerpoint/2010/main" val="542574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EA4356F5-1447-44FA-99E2-262511773BD5}" type="datetimeFigureOut">
              <a:rPr lang="ar-IQ" smtClean="0"/>
              <a:t>11/04/1441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0B1D2A7-A581-4CBC-B571-6ACBCCCEAE3B}" type="slidenum">
              <a:rPr lang="ar-IQ" smtClean="0"/>
              <a:t>‹#›</a:t>
            </a:fld>
            <a:endParaRPr lang="ar-IQ"/>
          </a:p>
        </p:txBody>
      </p:sp>
    </p:spTree>
    <p:extLst>
      <p:ext uri="{BB962C8B-B14F-4D97-AF65-F5344CB8AC3E}">
        <p14:creationId xmlns:p14="http://schemas.microsoft.com/office/powerpoint/2010/main" val="1525594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4356F5-1447-44FA-99E2-262511773BD5}" type="datetimeFigureOut">
              <a:rPr lang="ar-IQ" smtClean="0"/>
              <a:t>11/04/1441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0B1D2A7-A581-4CBC-B571-6ACBCCCEAE3B}" type="slidenum">
              <a:rPr lang="ar-IQ" smtClean="0"/>
              <a:t>‹#›</a:t>
            </a:fld>
            <a:endParaRPr lang="ar-IQ"/>
          </a:p>
        </p:txBody>
      </p:sp>
    </p:spTree>
    <p:extLst>
      <p:ext uri="{BB962C8B-B14F-4D97-AF65-F5344CB8AC3E}">
        <p14:creationId xmlns:p14="http://schemas.microsoft.com/office/powerpoint/2010/main" val="3497989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EA4356F5-1447-44FA-99E2-262511773BD5}" type="datetimeFigureOut">
              <a:rPr lang="ar-IQ" smtClean="0"/>
              <a:t>11/04/1441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0B1D2A7-A581-4CBC-B571-6ACBCCCEAE3B}" type="slidenum">
              <a:rPr lang="ar-IQ" smtClean="0"/>
              <a:t>‹#›</a:t>
            </a:fld>
            <a:endParaRPr lang="ar-IQ"/>
          </a:p>
        </p:txBody>
      </p:sp>
    </p:spTree>
    <p:extLst>
      <p:ext uri="{BB962C8B-B14F-4D97-AF65-F5344CB8AC3E}">
        <p14:creationId xmlns:p14="http://schemas.microsoft.com/office/powerpoint/2010/main" val="258914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EA4356F5-1447-44FA-99E2-262511773BD5}" type="datetimeFigureOut">
              <a:rPr lang="ar-IQ" smtClean="0"/>
              <a:t>11/04/1441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A0B1D2A7-A581-4CBC-B571-6ACBCCCEAE3B}" type="slidenum">
              <a:rPr lang="ar-IQ" smtClean="0"/>
              <a:t>‹#›</a:t>
            </a:fld>
            <a:endParaRPr lang="ar-IQ"/>
          </a:p>
        </p:txBody>
      </p:sp>
    </p:spTree>
    <p:extLst>
      <p:ext uri="{BB962C8B-B14F-4D97-AF65-F5344CB8AC3E}">
        <p14:creationId xmlns:p14="http://schemas.microsoft.com/office/powerpoint/2010/main" val="2436404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EA4356F5-1447-44FA-99E2-262511773BD5}" type="datetimeFigureOut">
              <a:rPr lang="ar-IQ" smtClean="0"/>
              <a:t>11/04/1441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0B1D2A7-A581-4CBC-B571-6ACBCCCEAE3B}" type="slidenum">
              <a:rPr lang="ar-IQ" smtClean="0"/>
              <a:t>‹#›</a:t>
            </a:fld>
            <a:endParaRPr lang="ar-IQ"/>
          </a:p>
        </p:txBody>
      </p:sp>
    </p:spTree>
    <p:extLst>
      <p:ext uri="{BB962C8B-B14F-4D97-AF65-F5344CB8AC3E}">
        <p14:creationId xmlns:p14="http://schemas.microsoft.com/office/powerpoint/2010/main" val="1595118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4356F5-1447-44FA-99E2-262511773BD5}" type="datetimeFigureOut">
              <a:rPr lang="ar-IQ" smtClean="0"/>
              <a:t>11/04/1441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A0B1D2A7-A581-4CBC-B571-6ACBCCCEAE3B}" type="slidenum">
              <a:rPr lang="ar-IQ" smtClean="0"/>
              <a:t>‹#›</a:t>
            </a:fld>
            <a:endParaRPr lang="ar-IQ"/>
          </a:p>
        </p:txBody>
      </p:sp>
    </p:spTree>
    <p:extLst>
      <p:ext uri="{BB962C8B-B14F-4D97-AF65-F5344CB8AC3E}">
        <p14:creationId xmlns:p14="http://schemas.microsoft.com/office/powerpoint/2010/main" val="2745819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4356F5-1447-44FA-99E2-262511773BD5}" type="datetimeFigureOut">
              <a:rPr lang="ar-IQ" smtClean="0"/>
              <a:t>11/04/1441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0B1D2A7-A581-4CBC-B571-6ACBCCCEAE3B}" type="slidenum">
              <a:rPr lang="ar-IQ" smtClean="0"/>
              <a:t>‹#›</a:t>
            </a:fld>
            <a:endParaRPr lang="ar-IQ"/>
          </a:p>
        </p:txBody>
      </p:sp>
    </p:spTree>
    <p:extLst>
      <p:ext uri="{BB962C8B-B14F-4D97-AF65-F5344CB8AC3E}">
        <p14:creationId xmlns:p14="http://schemas.microsoft.com/office/powerpoint/2010/main" val="4267027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4356F5-1447-44FA-99E2-262511773BD5}" type="datetimeFigureOut">
              <a:rPr lang="ar-IQ" smtClean="0"/>
              <a:t>11/04/1441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0B1D2A7-A581-4CBC-B571-6ACBCCCEAE3B}" type="slidenum">
              <a:rPr lang="ar-IQ" smtClean="0"/>
              <a:t>‹#›</a:t>
            </a:fld>
            <a:endParaRPr lang="ar-IQ"/>
          </a:p>
        </p:txBody>
      </p:sp>
    </p:spTree>
    <p:extLst>
      <p:ext uri="{BB962C8B-B14F-4D97-AF65-F5344CB8AC3E}">
        <p14:creationId xmlns:p14="http://schemas.microsoft.com/office/powerpoint/2010/main" val="3025131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39000" b="-3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A4356F5-1447-44FA-99E2-262511773BD5}" type="datetimeFigureOut">
              <a:rPr lang="ar-IQ" smtClean="0"/>
              <a:t>11/04/1441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0B1D2A7-A581-4CBC-B571-6ACBCCCEAE3B}" type="slidenum">
              <a:rPr lang="ar-IQ" smtClean="0"/>
              <a:t>‹#›</a:t>
            </a:fld>
            <a:endParaRPr lang="ar-IQ"/>
          </a:p>
        </p:txBody>
      </p:sp>
    </p:spTree>
    <p:extLst>
      <p:ext uri="{BB962C8B-B14F-4D97-AF65-F5344CB8AC3E}">
        <p14:creationId xmlns:p14="http://schemas.microsoft.com/office/powerpoint/2010/main" val="1040102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ar-SA" sz="7200" dirty="0" smtClean="0">
                <a:solidFill>
                  <a:schemeClr val="bg2">
                    <a:lumMod val="10000"/>
                  </a:schemeClr>
                </a:solidFill>
                <a:effectLst/>
                <a:latin typeface="Segoe UI Semilight"/>
                <a:ea typeface="Arial Unicode MS"/>
                <a:cs typeface="AF_Diwani"/>
              </a:rPr>
              <a:t>نظرية الإنتاج</a:t>
            </a:r>
            <a:endParaRPr lang="ar-IQ" sz="7200" dirty="0">
              <a:solidFill>
                <a:schemeClr val="bg2">
                  <a:lumMod val="10000"/>
                </a:schemeClr>
              </a:solidFill>
            </a:endParaRPr>
          </a:p>
        </p:txBody>
      </p:sp>
      <p:sp>
        <p:nvSpPr>
          <p:cNvPr id="3" name="Subtitle 2"/>
          <p:cNvSpPr>
            <a:spLocks noGrp="1"/>
          </p:cNvSpPr>
          <p:nvPr>
            <p:ph type="subTitle" idx="1"/>
          </p:nvPr>
        </p:nvSpPr>
        <p:spPr>
          <a:xfrm>
            <a:off x="1403648" y="4581128"/>
            <a:ext cx="6368752" cy="1270992"/>
          </a:xfrm>
        </p:spPr>
        <p:txBody>
          <a:bodyPr>
            <a:normAutofit/>
          </a:bodyPr>
          <a:lstStyle/>
          <a:p>
            <a:pPr>
              <a:spcBef>
                <a:spcPct val="0"/>
              </a:spcBef>
            </a:pPr>
            <a:r>
              <a:rPr lang="ar-IQ" sz="7200" dirty="0">
                <a:solidFill>
                  <a:schemeClr val="bg2">
                    <a:lumMod val="10000"/>
                  </a:schemeClr>
                </a:solidFill>
                <a:latin typeface="Segoe UI Semilight"/>
                <a:ea typeface="Arial Unicode MS"/>
                <a:cs typeface="AF_Diwani"/>
              </a:rPr>
              <a:t>م.د. </a:t>
            </a:r>
            <a:r>
              <a:rPr lang="ar-IQ" sz="7200" dirty="0">
                <a:solidFill>
                  <a:schemeClr val="bg2">
                    <a:lumMod val="10000"/>
                  </a:schemeClr>
                </a:solidFill>
                <a:latin typeface="Segoe UI Semilight"/>
                <a:ea typeface="Arial Unicode MS"/>
                <a:cs typeface="AF_Diwani"/>
              </a:rPr>
              <a:t>مها عبد الستار </a:t>
            </a:r>
            <a:r>
              <a:rPr lang="ar-IQ" sz="7200" dirty="0" smtClean="0">
                <a:solidFill>
                  <a:schemeClr val="bg2">
                    <a:lumMod val="10000"/>
                  </a:schemeClr>
                </a:solidFill>
                <a:latin typeface="Segoe UI Semilight"/>
                <a:ea typeface="Arial Unicode MS"/>
                <a:cs typeface="AF_Diwani"/>
              </a:rPr>
              <a:t>السامرائي</a:t>
            </a:r>
            <a:endParaRPr lang="ar-IQ" sz="7200" dirty="0">
              <a:solidFill>
                <a:schemeClr val="bg2">
                  <a:lumMod val="10000"/>
                </a:schemeClr>
              </a:solidFill>
              <a:latin typeface="Segoe UI Semilight"/>
              <a:ea typeface="Arial Unicode MS"/>
              <a:cs typeface="AF_Diwani"/>
            </a:endParaRPr>
          </a:p>
        </p:txBody>
      </p:sp>
    </p:spTree>
    <p:extLst>
      <p:ext uri="{BB962C8B-B14F-4D97-AF65-F5344CB8AC3E}">
        <p14:creationId xmlns:p14="http://schemas.microsoft.com/office/powerpoint/2010/main" val="3181291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957392"/>
          </a:xfrm>
        </p:spPr>
        <p:txBody>
          <a:bodyPr>
            <a:noAutofit/>
          </a:bodyPr>
          <a:lstStyle/>
          <a:p>
            <a:pPr marL="0" indent="0" algn="just">
              <a:lnSpc>
                <a:spcPct val="115000"/>
              </a:lnSpc>
              <a:buNone/>
            </a:pPr>
            <a:r>
              <a:rPr lang="ar-SA" sz="1400" b="1" dirty="0">
                <a:solidFill>
                  <a:schemeClr val="bg2">
                    <a:lumMod val="10000"/>
                  </a:schemeClr>
                </a:solidFill>
                <a:ea typeface="Times New Roman"/>
                <a:cs typeface="Arial Unicode MS"/>
              </a:rPr>
              <a:t>تعريف الإنتاج</a:t>
            </a:r>
            <a:r>
              <a:rPr lang="en-US" sz="1400" b="1" dirty="0" smtClean="0">
                <a:solidFill>
                  <a:schemeClr val="bg2">
                    <a:lumMod val="10000"/>
                  </a:schemeClr>
                </a:solidFill>
                <a:effectLst/>
                <a:latin typeface="Arial Unicode MS"/>
                <a:ea typeface="Times New Roman"/>
                <a:cs typeface="Arial"/>
              </a:rPr>
              <a:t> Production </a:t>
            </a:r>
            <a:r>
              <a:rPr lang="en-US" sz="1400" dirty="0" smtClean="0">
                <a:solidFill>
                  <a:schemeClr val="bg2">
                    <a:lumMod val="10000"/>
                  </a:schemeClr>
                </a:solidFill>
                <a:effectLst/>
                <a:latin typeface="Arial Unicode MS"/>
                <a:ea typeface="Times New Roman"/>
                <a:cs typeface="Arial"/>
              </a:rPr>
              <a:t>- </a:t>
            </a:r>
            <a:r>
              <a:rPr lang="en-US" sz="1400" b="1" dirty="0" smtClean="0">
                <a:solidFill>
                  <a:schemeClr val="bg2">
                    <a:lumMod val="10000"/>
                  </a:schemeClr>
                </a:solidFill>
                <a:effectLst/>
                <a:latin typeface="Arial Unicode MS"/>
                <a:ea typeface="Times New Roman"/>
                <a:cs typeface="Arial"/>
              </a:rPr>
              <a:t>:</a:t>
            </a:r>
            <a:endParaRPr lang="en-US" sz="1400" dirty="0">
              <a:solidFill>
                <a:schemeClr val="bg2">
                  <a:lumMod val="10000"/>
                </a:schemeClr>
              </a:solidFill>
              <a:ea typeface="Times New Roman"/>
              <a:cs typeface="Arial"/>
            </a:endParaRPr>
          </a:p>
          <a:p>
            <a:pPr marL="0" indent="0" algn="just">
              <a:lnSpc>
                <a:spcPct val="115000"/>
              </a:lnSpc>
              <a:buNone/>
            </a:pPr>
            <a:r>
              <a:rPr lang="ar-SA" sz="1400" dirty="0">
                <a:solidFill>
                  <a:schemeClr val="bg2">
                    <a:lumMod val="10000"/>
                  </a:schemeClr>
                </a:solidFill>
                <a:ea typeface="Times New Roman"/>
                <a:cs typeface="Arial Unicode MS"/>
              </a:rPr>
              <a:t>يعرف الإنتاج بأنه </a:t>
            </a:r>
            <a:r>
              <a:rPr lang="en-US" sz="1400" b="1" dirty="0" smtClean="0">
                <a:solidFill>
                  <a:schemeClr val="bg2">
                    <a:lumMod val="10000"/>
                  </a:schemeClr>
                </a:solidFill>
                <a:effectLst/>
                <a:latin typeface="Arial Unicode MS"/>
                <a:ea typeface="Times New Roman"/>
                <a:cs typeface="Arial"/>
              </a:rPr>
              <a:t>"</a:t>
            </a:r>
            <a:r>
              <a:rPr lang="ar-SA" sz="1400" dirty="0">
                <a:solidFill>
                  <a:schemeClr val="bg2">
                    <a:lumMod val="10000"/>
                  </a:schemeClr>
                </a:solidFill>
                <a:ea typeface="Times New Roman"/>
                <a:cs typeface="Arial Unicode MS"/>
              </a:rPr>
              <a:t>عملية تحويل مختلف عناصر الإنتاج</a:t>
            </a:r>
            <a:r>
              <a:rPr lang="en-US" sz="1400" dirty="0" smtClean="0">
                <a:solidFill>
                  <a:schemeClr val="bg2">
                    <a:lumMod val="10000"/>
                  </a:schemeClr>
                </a:solidFill>
                <a:effectLst/>
                <a:latin typeface="Arial Unicode MS"/>
                <a:ea typeface="Times New Roman"/>
                <a:cs typeface="Arial"/>
              </a:rPr>
              <a:t> )</a:t>
            </a:r>
            <a:r>
              <a:rPr lang="ar-SA" sz="1400" dirty="0">
                <a:solidFill>
                  <a:schemeClr val="bg2">
                    <a:lumMod val="10000"/>
                  </a:schemeClr>
                </a:solidFill>
                <a:ea typeface="Times New Roman"/>
                <a:cs typeface="Arial Unicode MS"/>
              </a:rPr>
              <a:t>أرض، عمل، رأس مال، تنظيم) إلى سلع وخدمات يكون المستهلك على استعداد لدفع ثمن لها</a:t>
            </a:r>
            <a:r>
              <a:rPr lang="en-US" sz="1400" dirty="0" smtClean="0">
                <a:solidFill>
                  <a:schemeClr val="bg2">
                    <a:lumMod val="10000"/>
                  </a:schemeClr>
                </a:solidFill>
                <a:effectLst/>
                <a:latin typeface="Arial Unicode MS"/>
                <a:ea typeface="Times New Roman"/>
                <a:cs typeface="Arial"/>
              </a:rPr>
              <a:t>".</a:t>
            </a:r>
            <a:r>
              <a:rPr lang="en-US" sz="1400" b="1" dirty="0" smtClean="0">
                <a:solidFill>
                  <a:schemeClr val="bg2">
                    <a:lumMod val="10000"/>
                  </a:schemeClr>
                </a:solidFill>
                <a:effectLst/>
                <a:latin typeface="Arial Unicode MS"/>
                <a:ea typeface="Times New Roman"/>
                <a:cs typeface="Arial"/>
              </a:rPr>
              <a:t> </a:t>
            </a:r>
            <a:r>
              <a:rPr lang="ar-SA" sz="1400" dirty="0">
                <a:solidFill>
                  <a:schemeClr val="bg2">
                    <a:lumMod val="10000"/>
                  </a:schemeClr>
                </a:solidFill>
                <a:ea typeface="Times New Roman"/>
                <a:cs typeface="Arial Unicode MS"/>
              </a:rPr>
              <a:t>حيث</a:t>
            </a:r>
            <a:r>
              <a:rPr lang="ar-SA" sz="1400" b="1" dirty="0">
                <a:solidFill>
                  <a:schemeClr val="bg2">
                    <a:lumMod val="10000"/>
                  </a:schemeClr>
                </a:solidFill>
                <a:ea typeface="Times New Roman"/>
                <a:cs typeface="Arial Unicode MS"/>
              </a:rPr>
              <a:t> </a:t>
            </a:r>
            <a:r>
              <a:rPr lang="ar-SA" sz="1400" dirty="0">
                <a:solidFill>
                  <a:schemeClr val="bg2">
                    <a:lumMod val="10000"/>
                  </a:schemeClr>
                </a:solidFill>
                <a:ea typeface="Times New Roman"/>
                <a:cs typeface="Arial Unicode MS"/>
              </a:rPr>
              <a:t>تقوم المشروعات الموجودة في المجتمع بإنتاج السلع والخدمات التي تشبع</a:t>
            </a:r>
            <a:r>
              <a:rPr lang="ar-SA" sz="1400" b="1" dirty="0">
                <a:solidFill>
                  <a:schemeClr val="bg2">
                    <a:lumMod val="10000"/>
                  </a:schemeClr>
                </a:solidFill>
                <a:ea typeface="Times New Roman"/>
                <a:cs typeface="Arial Unicode MS"/>
              </a:rPr>
              <a:t> </a:t>
            </a:r>
            <a:r>
              <a:rPr lang="ar-SA" sz="1400" dirty="0">
                <a:solidFill>
                  <a:schemeClr val="bg2">
                    <a:lumMod val="10000"/>
                  </a:schemeClr>
                </a:solidFill>
                <a:ea typeface="Times New Roman"/>
                <a:cs typeface="Arial Unicode MS"/>
              </a:rPr>
              <a:t>الحاجات الإنسانية، ومن مجموع ما ينتجه ويعرضه كل مشروع يتكون العرض</a:t>
            </a:r>
            <a:r>
              <a:rPr lang="ar-SA" sz="1400" b="1" dirty="0">
                <a:solidFill>
                  <a:schemeClr val="bg2">
                    <a:lumMod val="10000"/>
                  </a:schemeClr>
                </a:solidFill>
                <a:ea typeface="Times New Roman"/>
                <a:cs typeface="Arial Unicode MS"/>
              </a:rPr>
              <a:t> </a:t>
            </a:r>
            <a:r>
              <a:rPr lang="ar-SA" sz="1400" dirty="0">
                <a:solidFill>
                  <a:schemeClr val="bg2">
                    <a:lumMod val="10000"/>
                  </a:schemeClr>
                </a:solidFill>
                <a:ea typeface="Times New Roman"/>
                <a:cs typeface="Arial Unicode MS"/>
              </a:rPr>
              <a:t>الكلي للسلعة أو الخدمة في السوق</a:t>
            </a:r>
            <a:r>
              <a:rPr lang="en-US" sz="1400" dirty="0" smtClean="0">
                <a:solidFill>
                  <a:schemeClr val="bg2">
                    <a:lumMod val="10000"/>
                  </a:schemeClr>
                </a:solidFill>
                <a:effectLst/>
                <a:latin typeface="Arial Unicode MS"/>
                <a:ea typeface="Times New Roman"/>
                <a:cs typeface="Arial"/>
              </a:rPr>
              <a:t>. </a:t>
            </a:r>
            <a:endParaRPr lang="en-US" sz="1400" dirty="0">
              <a:solidFill>
                <a:schemeClr val="bg2">
                  <a:lumMod val="10000"/>
                </a:schemeClr>
              </a:solidFill>
              <a:ea typeface="Times New Roman"/>
              <a:cs typeface="Arial"/>
            </a:endParaRPr>
          </a:p>
          <a:p>
            <a:pPr marL="0" indent="0" algn="just">
              <a:lnSpc>
                <a:spcPct val="115000"/>
              </a:lnSpc>
              <a:buNone/>
            </a:pPr>
            <a:r>
              <a:rPr lang="ar-SA" sz="1400" dirty="0">
                <a:solidFill>
                  <a:schemeClr val="bg2">
                    <a:lumMod val="10000"/>
                  </a:schemeClr>
                </a:solidFill>
                <a:ea typeface="Times New Roman"/>
                <a:cs typeface="Arial Unicode MS"/>
              </a:rPr>
              <a:t>وسوف نقوم ب</a:t>
            </a:r>
            <a:r>
              <a:rPr lang="ar-EG" sz="1400" dirty="0">
                <a:solidFill>
                  <a:schemeClr val="bg2">
                    <a:lumMod val="10000"/>
                  </a:schemeClr>
                </a:solidFill>
                <a:ea typeface="Times New Roman"/>
                <a:cs typeface="Arial Unicode MS"/>
              </a:rPr>
              <a:t>تحليل سلوك المنتج عند تحديده لكمية الإنتاج الذي يجعله يحقق أكبر ربح ممكن وهو الهدف الأساسي الذي يسعى لتحقيقه من خلال عملية الإنتاج، </a:t>
            </a:r>
            <a:r>
              <a:rPr lang="ar-SA" sz="1400" dirty="0">
                <a:solidFill>
                  <a:schemeClr val="bg2">
                    <a:lumMod val="10000"/>
                  </a:schemeClr>
                </a:solidFill>
                <a:ea typeface="Times New Roman"/>
                <a:cs typeface="Arial Unicode MS"/>
              </a:rPr>
              <a:t>ويتاثر قرار المنشأة بدافع </a:t>
            </a:r>
            <a:r>
              <a:rPr lang="ar-SA" sz="1400" dirty="0" smtClean="0">
                <a:solidFill>
                  <a:schemeClr val="bg2">
                    <a:lumMod val="10000"/>
                  </a:schemeClr>
                </a:solidFill>
                <a:ea typeface="Times New Roman"/>
                <a:cs typeface="Arial Unicode MS"/>
              </a:rPr>
              <a:t>الربح</a:t>
            </a:r>
            <a:endParaRPr lang="en-US" sz="1400" dirty="0">
              <a:solidFill>
                <a:schemeClr val="bg2">
                  <a:lumMod val="10000"/>
                </a:schemeClr>
              </a:solidFill>
              <a:ea typeface="Times New Roman"/>
              <a:cs typeface="Arial"/>
            </a:endParaRPr>
          </a:p>
          <a:p>
            <a:pPr marL="0" indent="0" algn="just">
              <a:lnSpc>
                <a:spcPct val="115000"/>
              </a:lnSpc>
              <a:buNone/>
            </a:pPr>
            <a:r>
              <a:rPr lang="ar-EG" sz="1400" b="1" dirty="0">
                <a:solidFill>
                  <a:schemeClr val="bg2">
                    <a:lumMod val="10000"/>
                  </a:schemeClr>
                </a:solidFill>
                <a:ea typeface="Times New Roman"/>
                <a:cs typeface="Arial Unicode MS"/>
              </a:rPr>
              <a:t>تعريف الربح :-</a:t>
            </a:r>
            <a:endParaRPr lang="en-US" sz="1400" dirty="0">
              <a:solidFill>
                <a:schemeClr val="bg2">
                  <a:lumMod val="10000"/>
                </a:schemeClr>
              </a:solidFill>
              <a:ea typeface="Times New Roman"/>
              <a:cs typeface="Arial"/>
            </a:endParaRPr>
          </a:p>
          <a:p>
            <a:pPr marL="0" indent="0" algn="just">
              <a:lnSpc>
                <a:spcPct val="115000"/>
              </a:lnSpc>
              <a:buNone/>
            </a:pPr>
            <a:r>
              <a:rPr lang="ar-EG" sz="1400" dirty="0">
                <a:solidFill>
                  <a:schemeClr val="bg2">
                    <a:lumMod val="10000"/>
                  </a:schemeClr>
                </a:solidFill>
                <a:ea typeface="Times New Roman"/>
                <a:cs typeface="Arial Unicode MS"/>
              </a:rPr>
              <a:t> هو الفرق بين الإيراد الكلي والتكاليف الكلية للإنتاج</a:t>
            </a:r>
            <a:endParaRPr lang="en-US" sz="1400" dirty="0">
              <a:solidFill>
                <a:schemeClr val="bg2">
                  <a:lumMod val="10000"/>
                </a:schemeClr>
              </a:solidFill>
              <a:ea typeface="Times New Roman"/>
              <a:cs typeface="Arial"/>
            </a:endParaRPr>
          </a:p>
          <a:p>
            <a:pPr marL="0" indent="0" algn="ctr">
              <a:lnSpc>
                <a:spcPct val="115000"/>
              </a:lnSpc>
              <a:spcAft>
                <a:spcPts val="1000"/>
              </a:spcAft>
              <a:buNone/>
            </a:pPr>
            <a:r>
              <a:rPr lang="ar-SA" sz="1800" b="1" dirty="0">
                <a:solidFill>
                  <a:schemeClr val="bg2">
                    <a:lumMod val="10000"/>
                  </a:schemeClr>
                </a:solidFill>
                <a:ea typeface="Times New Roman"/>
                <a:cs typeface="Arial Unicode MS"/>
              </a:rPr>
              <a:t>الربح</a:t>
            </a:r>
            <a:r>
              <a:rPr lang="en-US" sz="1800" b="1" dirty="0" smtClean="0">
                <a:solidFill>
                  <a:schemeClr val="bg2">
                    <a:lumMod val="10000"/>
                  </a:schemeClr>
                </a:solidFill>
                <a:effectLst/>
                <a:latin typeface="Arial Unicode MS"/>
                <a:ea typeface="Times New Roman"/>
                <a:cs typeface="Arial"/>
              </a:rPr>
              <a:t> = </a:t>
            </a:r>
            <a:r>
              <a:rPr lang="ar-SA" sz="1800" b="1" dirty="0">
                <a:solidFill>
                  <a:schemeClr val="bg2">
                    <a:lumMod val="10000"/>
                  </a:schemeClr>
                </a:solidFill>
                <a:latin typeface="Arial Unicode MS"/>
                <a:ea typeface="Times New Roman"/>
              </a:rPr>
              <a:t>الإيراد الكلي</a:t>
            </a:r>
            <a:r>
              <a:rPr lang="en-US" sz="1800" b="1" dirty="0" smtClean="0">
                <a:solidFill>
                  <a:schemeClr val="bg2">
                    <a:lumMod val="10000"/>
                  </a:schemeClr>
                </a:solidFill>
                <a:effectLst/>
                <a:latin typeface="Arial Unicode MS"/>
                <a:ea typeface="Times New Roman"/>
                <a:cs typeface="Arial"/>
              </a:rPr>
              <a:t> – </a:t>
            </a:r>
            <a:r>
              <a:rPr lang="ar-SA" sz="1800" b="1" dirty="0">
                <a:solidFill>
                  <a:schemeClr val="bg2">
                    <a:lumMod val="10000"/>
                  </a:schemeClr>
                </a:solidFill>
                <a:latin typeface="Arial Unicode MS"/>
                <a:ea typeface="Times New Roman"/>
              </a:rPr>
              <a:t>التكاليف </a:t>
            </a:r>
            <a:r>
              <a:rPr lang="ar-SA" sz="1800" b="1" dirty="0" smtClean="0">
                <a:solidFill>
                  <a:schemeClr val="bg2">
                    <a:lumMod val="10000"/>
                  </a:schemeClr>
                </a:solidFill>
                <a:latin typeface="Arial Unicode MS"/>
                <a:ea typeface="Times New Roman"/>
              </a:rPr>
              <a:t>الكلية</a:t>
            </a:r>
            <a:endParaRPr lang="en-US" sz="1800" b="1" dirty="0">
              <a:solidFill>
                <a:schemeClr val="bg2">
                  <a:lumMod val="10000"/>
                </a:schemeClr>
              </a:solidFill>
              <a:ea typeface="Times New Roman"/>
              <a:cs typeface="Arial"/>
            </a:endParaRPr>
          </a:p>
          <a:p>
            <a:pPr marL="0" indent="0" algn="just">
              <a:lnSpc>
                <a:spcPct val="115000"/>
              </a:lnSpc>
              <a:buNone/>
            </a:pPr>
            <a:r>
              <a:rPr lang="ar-SA" sz="1400" dirty="0">
                <a:solidFill>
                  <a:schemeClr val="bg2">
                    <a:lumMod val="10000"/>
                  </a:schemeClr>
                </a:solidFill>
                <a:ea typeface="Times New Roman"/>
                <a:cs typeface="Arial Unicode MS"/>
              </a:rPr>
              <a:t>ولدراسة كيفية تحديد حجم الإنتاج في المنشأة والذي يجعله يحقق أقصى ربح ممكن، فإن ذلك يتطلب معرفة ماهية المنشأة ودراسة دالة الإنتاج و تكاليف الإنتاج ودراسة مفهوم الإيراد الكلي والمفاهيم الأخرى </a:t>
            </a:r>
            <a:r>
              <a:rPr lang="ar-SA" sz="1400" dirty="0" smtClean="0">
                <a:solidFill>
                  <a:schemeClr val="bg2">
                    <a:lumMod val="10000"/>
                  </a:schemeClr>
                </a:solidFill>
                <a:ea typeface="Times New Roman"/>
                <a:cs typeface="Arial Unicode MS"/>
              </a:rPr>
              <a:t>للإيراد</a:t>
            </a:r>
            <a:r>
              <a:rPr lang="en-US" sz="1400" dirty="0" smtClean="0">
                <a:solidFill>
                  <a:schemeClr val="bg2">
                    <a:lumMod val="10000"/>
                  </a:schemeClr>
                </a:solidFill>
                <a:effectLst/>
                <a:latin typeface="Arial Unicode MS"/>
                <a:ea typeface="Times New Roman"/>
                <a:cs typeface="Arial"/>
              </a:rPr>
              <a:t>.</a:t>
            </a:r>
            <a:endParaRPr lang="en-US" sz="1400" dirty="0" smtClean="0">
              <a:solidFill>
                <a:schemeClr val="bg2">
                  <a:lumMod val="10000"/>
                </a:schemeClr>
              </a:solidFill>
              <a:ea typeface="Times New Roman"/>
              <a:cs typeface="Arial"/>
            </a:endParaRPr>
          </a:p>
          <a:p>
            <a:pPr marL="0" indent="0" algn="just">
              <a:lnSpc>
                <a:spcPct val="115000"/>
              </a:lnSpc>
              <a:buNone/>
            </a:pPr>
            <a:r>
              <a:rPr lang="ar-SA" sz="1400" b="1" dirty="0" smtClean="0">
                <a:solidFill>
                  <a:schemeClr val="bg2">
                    <a:lumMod val="10000"/>
                  </a:schemeClr>
                </a:solidFill>
                <a:ea typeface="Times New Roman"/>
                <a:cs typeface="Arial Unicode MS"/>
              </a:rPr>
              <a:t>تعريف </a:t>
            </a:r>
            <a:r>
              <a:rPr lang="ar-SA" sz="1400" b="1" dirty="0">
                <a:solidFill>
                  <a:schemeClr val="bg2">
                    <a:lumMod val="10000"/>
                  </a:schemeClr>
                </a:solidFill>
                <a:ea typeface="Times New Roman"/>
                <a:cs typeface="Arial Unicode MS"/>
              </a:rPr>
              <a:t>المنشأة</a:t>
            </a:r>
            <a:r>
              <a:rPr lang="en-US" sz="1400" b="1" dirty="0" smtClean="0">
                <a:solidFill>
                  <a:schemeClr val="bg2">
                    <a:lumMod val="10000"/>
                  </a:schemeClr>
                </a:solidFill>
                <a:effectLst/>
                <a:latin typeface="Arial Unicode MS"/>
                <a:ea typeface="Times New Roman"/>
                <a:cs typeface="Arial"/>
              </a:rPr>
              <a:t> (The Firm) :</a:t>
            </a:r>
            <a:endParaRPr lang="en-US" sz="1400" dirty="0">
              <a:solidFill>
                <a:schemeClr val="bg2">
                  <a:lumMod val="10000"/>
                </a:schemeClr>
              </a:solidFill>
              <a:ea typeface="Times New Roman"/>
              <a:cs typeface="Arial"/>
            </a:endParaRPr>
          </a:p>
          <a:p>
            <a:pPr marL="0" indent="0" algn="just">
              <a:lnSpc>
                <a:spcPct val="115000"/>
              </a:lnSpc>
              <a:buNone/>
            </a:pPr>
            <a:r>
              <a:rPr lang="ar-SA" sz="1400" dirty="0">
                <a:solidFill>
                  <a:schemeClr val="bg2">
                    <a:lumMod val="10000"/>
                  </a:schemeClr>
                </a:solidFill>
                <a:ea typeface="Times New Roman"/>
                <a:cs typeface="Arial Unicode MS"/>
              </a:rPr>
              <a:t>يمكن تعريف المنشأة بأنها</a:t>
            </a:r>
            <a:r>
              <a:rPr lang="en-US" sz="1400" dirty="0" smtClean="0">
                <a:solidFill>
                  <a:schemeClr val="bg2">
                    <a:lumMod val="10000"/>
                  </a:schemeClr>
                </a:solidFill>
                <a:effectLst/>
                <a:latin typeface="Arial Unicode MS"/>
                <a:ea typeface="Times New Roman"/>
                <a:cs typeface="Arial"/>
              </a:rPr>
              <a:t>" </a:t>
            </a:r>
            <a:r>
              <a:rPr lang="ar-SA" sz="1400" dirty="0">
                <a:solidFill>
                  <a:schemeClr val="bg2">
                    <a:lumMod val="10000"/>
                  </a:schemeClr>
                </a:solidFill>
                <a:ea typeface="Times New Roman"/>
                <a:cs typeface="Arial Unicode MS"/>
              </a:rPr>
              <a:t>الوحدة الاقتصادية التي تقوم بعملية الإنتاج عن طريق استخدام المدخلات  </a:t>
            </a:r>
            <a:r>
              <a:rPr lang="en-US" sz="1400" dirty="0" smtClean="0">
                <a:solidFill>
                  <a:schemeClr val="bg2">
                    <a:lumMod val="10000"/>
                  </a:schemeClr>
                </a:solidFill>
                <a:effectLst/>
                <a:latin typeface="Arial Unicode MS"/>
                <a:ea typeface="Times New Roman"/>
                <a:cs typeface="Arial"/>
              </a:rPr>
              <a:t>(Inputs) </a:t>
            </a:r>
            <a:r>
              <a:rPr lang="ar-SA" sz="1400" dirty="0">
                <a:solidFill>
                  <a:schemeClr val="bg2">
                    <a:lumMod val="10000"/>
                  </a:schemeClr>
                </a:solidFill>
                <a:latin typeface="Arial Unicode MS"/>
                <a:ea typeface="Times New Roman"/>
              </a:rPr>
              <a:t>في</a:t>
            </a:r>
            <a:r>
              <a:rPr lang="ar-SA" sz="1400" dirty="0">
                <a:solidFill>
                  <a:schemeClr val="bg2">
                    <a:lumMod val="10000"/>
                  </a:schemeClr>
                </a:solidFill>
                <a:ea typeface="Times New Roman"/>
                <a:cs typeface="Arial Unicode MS"/>
              </a:rPr>
              <a:t> العملية الإنتاجية</a:t>
            </a:r>
            <a:r>
              <a:rPr lang="en-US" sz="1400" dirty="0" smtClean="0">
                <a:solidFill>
                  <a:schemeClr val="bg2">
                    <a:lumMod val="10000"/>
                  </a:schemeClr>
                </a:solidFill>
                <a:effectLst/>
                <a:latin typeface="Arial Unicode MS"/>
                <a:ea typeface="Times New Roman"/>
                <a:cs typeface="Arial"/>
              </a:rPr>
              <a:t>(Production Process) </a:t>
            </a:r>
            <a:r>
              <a:rPr lang="ar-SA" sz="1400" dirty="0">
                <a:solidFill>
                  <a:schemeClr val="bg2">
                    <a:lumMod val="10000"/>
                  </a:schemeClr>
                </a:solidFill>
                <a:ea typeface="Times New Roman"/>
                <a:cs typeface="Arial Unicode MS"/>
              </a:rPr>
              <a:t>، من أجل إنتاج المخرجات</a:t>
            </a:r>
            <a:r>
              <a:rPr lang="en-US" sz="1400" dirty="0" smtClean="0">
                <a:solidFill>
                  <a:schemeClr val="bg2">
                    <a:lumMod val="10000"/>
                  </a:schemeClr>
                </a:solidFill>
                <a:effectLst/>
                <a:latin typeface="Arial Unicode MS"/>
                <a:ea typeface="Times New Roman"/>
                <a:cs typeface="Arial"/>
              </a:rPr>
              <a:t>(Outputs) </a:t>
            </a:r>
            <a:r>
              <a:rPr lang="ar-SA" sz="1400" dirty="0">
                <a:solidFill>
                  <a:schemeClr val="bg2">
                    <a:lumMod val="10000"/>
                  </a:schemeClr>
                </a:solidFill>
                <a:ea typeface="Times New Roman"/>
                <a:cs typeface="Arial Unicode MS"/>
              </a:rPr>
              <a:t>، من السلع والخدمات المتعددة</a:t>
            </a:r>
            <a:r>
              <a:rPr lang="en-US" sz="1400" dirty="0" smtClean="0">
                <a:solidFill>
                  <a:schemeClr val="bg2">
                    <a:lumMod val="10000"/>
                  </a:schemeClr>
                </a:solidFill>
                <a:effectLst/>
                <a:latin typeface="Arial Unicode MS"/>
                <a:ea typeface="Times New Roman"/>
                <a:cs typeface="Arial"/>
              </a:rPr>
              <a:t>."</a:t>
            </a:r>
            <a:endParaRPr lang="en-US" sz="1400" dirty="0">
              <a:solidFill>
                <a:schemeClr val="bg2">
                  <a:lumMod val="10000"/>
                </a:schemeClr>
              </a:solidFill>
              <a:ea typeface="Times New Roman"/>
              <a:cs typeface="Arial"/>
            </a:endParaRPr>
          </a:p>
          <a:p>
            <a:pPr marL="0" indent="0" algn="just">
              <a:lnSpc>
                <a:spcPct val="115000"/>
              </a:lnSpc>
              <a:buNone/>
            </a:pPr>
            <a:r>
              <a:rPr lang="ar-SA" sz="1400" dirty="0">
                <a:solidFill>
                  <a:schemeClr val="bg2">
                    <a:lumMod val="10000"/>
                  </a:schemeClr>
                </a:solidFill>
                <a:ea typeface="Times New Roman"/>
                <a:cs typeface="Arial Unicode MS"/>
              </a:rPr>
              <a:t>وعناصر الإنتاج المختلفة هي</a:t>
            </a:r>
            <a:r>
              <a:rPr lang="en-US" sz="1400" dirty="0" smtClean="0">
                <a:solidFill>
                  <a:schemeClr val="bg2">
                    <a:lumMod val="10000"/>
                  </a:schemeClr>
                </a:solidFill>
                <a:effectLst/>
                <a:latin typeface="Arial Unicode MS"/>
                <a:ea typeface="Times New Roman"/>
                <a:cs typeface="Arial"/>
              </a:rPr>
              <a:t> )</a:t>
            </a:r>
            <a:r>
              <a:rPr lang="ar-SA" sz="1400" dirty="0">
                <a:solidFill>
                  <a:schemeClr val="bg2">
                    <a:lumMod val="10000"/>
                  </a:schemeClr>
                </a:solidFill>
                <a:ea typeface="Times New Roman"/>
                <a:cs typeface="Arial Unicode MS"/>
              </a:rPr>
              <a:t>عنصر العمل، الأرض، رأس المال، والتنظيم</a:t>
            </a:r>
            <a:r>
              <a:rPr lang="en-US" sz="1400" dirty="0" smtClean="0">
                <a:solidFill>
                  <a:schemeClr val="bg2">
                    <a:lumMod val="10000"/>
                  </a:schemeClr>
                </a:solidFill>
                <a:effectLst/>
                <a:latin typeface="Arial Unicode MS"/>
                <a:ea typeface="Times New Roman"/>
                <a:cs typeface="Arial"/>
              </a:rPr>
              <a:t> ( </a:t>
            </a:r>
            <a:endParaRPr lang="en-US" sz="1400" dirty="0">
              <a:solidFill>
                <a:schemeClr val="bg2">
                  <a:lumMod val="10000"/>
                </a:schemeClr>
              </a:solidFill>
              <a:ea typeface="Times New Roman"/>
              <a:cs typeface="Arial"/>
            </a:endParaRPr>
          </a:p>
          <a:p>
            <a:pPr marL="0" indent="0" algn="just">
              <a:lnSpc>
                <a:spcPct val="115000"/>
              </a:lnSpc>
              <a:buNone/>
            </a:pPr>
            <a:r>
              <a:rPr lang="ar-SA" sz="1400" dirty="0">
                <a:solidFill>
                  <a:schemeClr val="bg2">
                    <a:lumMod val="10000"/>
                  </a:schemeClr>
                </a:solidFill>
                <a:ea typeface="Times New Roman"/>
                <a:cs typeface="Arial Unicode MS"/>
              </a:rPr>
              <a:t>ويعتبر تحقيق أقصى مستوى من الأرباح الهدف الأساسي لقيام المنشأة بعملية الإنتاج، ويسمى ذلك </a:t>
            </a:r>
            <a:r>
              <a:rPr lang="ar-SA" sz="1400" b="1" dirty="0">
                <a:solidFill>
                  <a:schemeClr val="bg2">
                    <a:lumMod val="10000"/>
                  </a:schemeClr>
                </a:solidFill>
                <a:ea typeface="Times New Roman"/>
                <a:cs typeface="Arial Unicode MS"/>
              </a:rPr>
              <a:t>بتعظيم الأرباح </a:t>
            </a:r>
            <a:r>
              <a:rPr lang="en-US" sz="1400" dirty="0" smtClean="0">
                <a:solidFill>
                  <a:schemeClr val="bg2">
                    <a:lumMod val="10000"/>
                  </a:schemeClr>
                </a:solidFill>
                <a:effectLst/>
                <a:latin typeface="Arial Unicode MS"/>
                <a:ea typeface="Times New Roman"/>
                <a:cs typeface="Arial"/>
              </a:rPr>
              <a:t>.(Profit Maximization) </a:t>
            </a:r>
            <a:r>
              <a:rPr lang="ar-SA" sz="1400" dirty="0">
                <a:solidFill>
                  <a:schemeClr val="bg2">
                    <a:lumMod val="10000"/>
                  </a:schemeClr>
                </a:solidFill>
                <a:ea typeface="Times New Roman"/>
                <a:cs typeface="Arial Unicode MS"/>
              </a:rPr>
              <a:t>وجدير بالذكر أن قيام المنشأة بعملية الإنتاج </a:t>
            </a:r>
            <a:r>
              <a:rPr lang="en-US" sz="1400" dirty="0" smtClean="0">
                <a:solidFill>
                  <a:schemeClr val="bg2">
                    <a:lumMod val="10000"/>
                  </a:schemeClr>
                </a:solidFill>
                <a:effectLst/>
                <a:latin typeface="Arial Unicode MS"/>
                <a:ea typeface="Times New Roman"/>
                <a:cs typeface="Arial"/>
              </a:rPr>
              <a:t>)</a:t>
            </a:r>
            <a:r>
              <a:rPr lang="ar-SA" sz="1400" dirty="0">
                <a:solidFill>
                  <a:schemeClr val="bg2">
                    <a:lumMod val="10000"/>
                  </a:schemeClr>
                </a:solidFill>
                <a:ea typeface="Times New Roman"/>
                <a:cs typeface="Arial Unicode MS"/>
              </a:rPr>
              <a:t>بهدف تحقيق الربح</a:t>
            </a:r>
            <a:r>
              <a:rPr lang="en-US" sz="1400" dirty="0" smtClean="0">
                <a:solidFill>
                  <a:schemeClr val="bg2">
                    <a:lumMod val="10000"/>
                  </a:schemeClr>
                </a:solidFill>
                <a:effectLst/>
                <a:latin typeface="Arial Unicode MS"/>
                <a:ea typeface="Times New Roman"/>
                <a:cs typeface="Arial"/>
              </a:rPr>
              <a:t>(</a:t>
            </a:r>
            <a:r>
              <a:rPr lang="ar-SA" sz="1400" dirty="0">
                <a:solidFill>
                  <a:schemeClr val="bg2">
                    <a:lumMod val="10000"/>
                  </a:schemeClr>
                </a:solidFill>
                <a:ea typeface="Times New Roman"/>
                <a:cs typeface="Arial Unicode MS"/>
              </a:rPr>
              <a:t>، يقابله ارتفاع في التكاليف الناتجة عن استخدام عناصر الإنتاج</a:t>
            </a:r>
            <a:r>
              <a:rPr lang="en-US" sz="1400" dirty="0" smtClean="0">
                <a:solidFill>
                  <a:schemeClr val="bg2">
                    <a:lumMod val="10000"/>
                  </a:schemeClr>
                </a:solidFill>
                <a:effectLst/>
                <a:latin typeface="Arial Unicode MS"/>
                <a:ea typeface="Times New Roman"/>
                <a:cs typeface="Arial"/>
              </a:rPr>
              <a:t>.</a:t>
            </a:r>
            <a:endParaRPr lang="en-US" sz="1400" dirty="0">
              <a:solidFill>
                <a:schemeClr val="bg2">
                  <a:lumMod val="10000"/>
                </a:schemeClr>
              </a:solidFill>
              <a:ea typeface="Times New Roman"/>
              <a:cs typeface="Arial"/>
            </a:endParaRPr>
          </a:p>
          <a:p>
            <a:pPr marL="0" indent="0" algn="just">
              <a:lnSpc>
                <a:spcPct val="115000"/>
              </a:lnSpc>
              <a:buNone/>
            </a:pPr>
            <a:r>
              <a:rPr lang="ar-SA" sz="1400" dirty="0">
                <a:solidFill>
                  <a:schemeClr val="bg2">
                    <a:lumMod val="10000"/>
                  </a:schemeClr>
                </a:solidFill>
                <a:ea typeface="Times New Roman"/>
                <a:cs typeface="Arial Unicode MS"/>
              </a:rPr>
              <a:t>إن إنتاج السلعة أو الخدمة في أي مشروع يتم عن طريق استخدام أكثر من عنصر من عناصر الإنتاج، ويتوقف حجم الإنتاج على كمية عناصر الإنتاج المستخدمة</a:t>
            </a:r>
            <a:r>
              <a:rPr lang="en-US" sz="1400" dirty="0" smtClean="0">
                <a:solidFill>
                  <a:schemeClr val="bg2">
                    <a:lumMod val="10000"/>
                  </a:schemeClr>
                </a:solidFill>
                <a:effectLst/>
                <a:latin typeface="Arial Unicode MS"/>
                <a:ea typeface="Times New Roman"/>
                <a:cs typeface="Arial"/>
              </a:rPr>
              <a:t>.</a:t>
            </a:r>
            <a:endParaRPr lang="en-US" sz="1400" dirty="0">
              <a:solidFill>
                <a:schemeClr val="bg2">
                  <a:lumMod val="10000"/>
                </a:schemeClr>
              </a:solidFill>
              <a:ea typeface="Times New Roman"/>
              <a:cs typeface="Arial"/>
            </a:endParaRPr>
          </a:p>
          <a:p>
            <a:pPr marL="0" indent="0" algn="just">
              <a:lnSpc>
                <a:spcPct val="115000"/>
              </a:lnSpc>
              <a:buNone/>
            </a:pPr>
            <a:r>
              <a:rPr lang="ar-SA" sz="1400" dirty="0">
                <a:solidFill>
                  <a:schemeClr val="bg2">
                    <a:lumMod val="10000"/>
                  </a:schemeClr>
                </a:solidFill>
                <a:ea typeface="Times New Roman"/>
                <a:cs typeface="Arial Unicode MS"/>
              </a:rPr>
              <a:t> </a:t>
            </a:r>
            <a:endParaRPr lang="en-US" sz="1400" dirty="0">
              <a:solidFill>
                <a:schemeClr val="bg2">
                  <a:lumMod val="10000"/>
                </a:schemeClr>
              </a:solidFill>
              <a:ea typeface="Times New Roman"/>
              <a:cs typeface="Arial"/>
            </a:endParaRPr>
          </a:p>
          <a:p>
            <a:pPr marL="0" indent="0" algn="just">
              <a:lnSpc>
                <a:spcPct val="115000"/>
              </a:lnSpc>
              <a:buNone/>
            </a:pPr>
            <a:r>
              <a:rPr lang="en-US" sz="1400" dirty="0" smtClean="0">
                <a:solidFill>
                  <a:schemeClr val="bg2">
                    <a:lumMod val="10000"/>
                  </a:schemeClr>
                </a:solidFill>
                <a:effectLst/>
                <a:latin typeface="Arial Unicode MS"/>
                <a:ea typeface="Times New Roman"/>
                <a:cs typeface="Arial"/>
              </a:rPr>
              <a:t> </a:t>
            </a:r>
            <a:endParaRPr lang="en-US" sz="1400" dirty="0">
              <a:solidFill>
                <a:schemeClr val="bg2">
                  <a:lumMod val="10000"/>
                </a:schemeClr>
              </a:solidFill>
              <a:ea typeface="Times New Roman"/>
              <a:cs typeface="Arial"/>
            </a:endParaRPr>
          </a:p>
          <a:p>
            <a:pPr marL="0" indent="0">
              <a:buNone/>
            </a:pPr>
            <a:endParaRPr lang="ar-IQ" sz="1400" dirty="0">
              <a:solidFill>
                <a:schemeClr val="bg2">
                  <a:lumMod val="10000"/>
                </a:schemeClr>
              </a:solidFill>
            </a:endParaRPr>
          </a:p>
        </p:txBody>
      </p:sp>
    </p:spTree>
    <p:extLst>
      <p:ext uri="{BB962C8B-B14F-4D97-AF65-F5344CB8AC3E}">
        <p14:creationId xmlns:p14="http://schemas.microsoft.com/office/powerpoint/2010/main" val="2924759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40000" lnSpcReduction="20000"/>
          </a:bodyPr>
          <a:lstStyle/>
          <a:p>
            <a:pPr marL="0" indent="0">
              <a:lnSpc>
                <a:spcPct val="120000"/>
              </a:lnSpc>
              <a:buNone/>
            </a:pPr>
            <a:r>
              <a:rPr lang="ar-SA" b="1" dirty="0">
                <a:solidFill>
                  <a:schemeClr val="bg2">
                    <a:lumMod val="10000"/>
                  </a:schemeClr>
                </a:solidFill>
                <a:ea typeface="Times New Roman"/>
                <a:cs typeface="Arial Unicode MS"/>
              </a:rPr>
              <a:t>دالة الإنتاج</a:t>
            </a:r>
            <a:r>
              <a:rPr lang="en-US" b="1" dirty="0" smtClean="0">
                <a:solidFill>
                  <a:schemeClr val="bg2">
                    <a:lumMod val="10000"/>
                  </a:schemeClr>
                </a:solidFill>
                <a:effectLst/>
                <a:latin typeface="Arial Unicode MS"/>
                <a:ea typeface="Times New Roman"/>
                <a:cs typeface="Arial"/>
              </a:rPr>
              <a:t> Production Function </a:t>
            </a:r>
            <a:r>
              <a:rPr lang="en-US" dirty="0" smtClean="0">
                <a:solidFill>
                  <a:schemeClr val="bg2">
                    <a:lumMod val="10000"/>
                  </a:schemeClr>
                </a:solidFill>
                <a:effectLst/>
                <a:latin typeface="Arial Unicode MS"/>
                <a:ea typeface="Times New Roman"/>
                <a:cs typeface="Arial"/>
              </a:rPr>
              <a:t>:</a:t>
            </a:r>
            <a:endParaRPr lang="en-US" sz="2800" dirty="0">
              <a:solidFill>
                <a:schemeClr val="bg2">
                  <a:lumMod val="10000"/>
                </a:schemeClr>
              </a:solidFill>
              <a:ea typeface="Times New Roman"/>
              <a:cs typeface="Arial"/>
            </a:endParaRPr>
          </a:p>
          <a:p>
            <a:pPr marL="0" indent="0" algn="ctr">
              <a:lnSpc>
                <a:spcPct val="120000"/>
              </a:lnSpc>
              <a:buNone/>
            </a:pPr>
            <a:r>
              <a:rPr lang="en-US" sz="4000" b="1" dirty="0" smtClean="0">
                <a:solidFill>
                  <a:schemeClr val="bg2">
                    <a:lumMod val="10000"/>
                  </a:schemeClr>
                </a:solidFill>
                <a:effectLst/>
                <a:latin typeface="Arial Unicode MS"/>
                <a:ea typeface="Times New Roman"/>
                <a:cs typeface="Arial"/>
              </a:rPr>
              <a:t>Q = f ( L , K)</a:t>
            </a:r>
            <a:endParaRPr lang="en-US" sz="4000" b="1" dirty="0">
              <a:solidFill>
                <a:schemeClr val="bg2">
                  <a:lumMod val="10000"/>
                </a:schemeClr>
              </a:solidFill>
              <a:ea typeface="Times New Roman"/>
              <a:cs typeface="Arial"/>
            </a:endParaRPr>
          </a:p>
          <a:p>
            <a:pPr marL="0" indent="0">
              <a:lnSpc>
                <a:spcPct val="120000"/>
              </a:lnSpc>
              <a:spcAft>
                <a:spcPts val="1000"/>
              </a:spcAft>
              <a:buNone/>
            </a:pPr>
            <a:r>
              <a:rPr lang="en-US" sz="2800" dirty="0">
                <a:solidFill>
                  <a:schemeClr val="bg2">
                    <a:lumMod val="10000"/>
                  </a:schemeClr>
                </a:solidFill>
                <a:ea typeface="Times New Roman"/>
                <a:cs typeface="Arial"/>
              </a:rPr>
              <a:t> </a:t>
            </a:r>
          </a:p>
          <a:p>
            <a:pPr marL="0" indent="0">
              <a:lnSpc>
                <a:spcPct val="120000"/>
              </a:lnSpc>
              <a:buNone/>
            </a:pPr>
            <a:r>
              <a:rPr lang="ar-SA" dirty="0" smtClean="0">
                <a:solidFill>
                  <a:schemeClr val="bg2">
                    <a:lumMod val="10000"/>
                  </a:schemeClr>
                </a:solidFill>
                <a:effectLst/>
                <a:cs typeface="Arial Unicode MS"/>
              </a:rPr>
              <a:t>تعبر عن العلاقة بين حجم الإنتاج وكمية عناصر الإنتاج المستخدمة، ويمكن التعبير عن دالة الإنتاج كالآتي</a:t>
            </a:r>
            <a:r>
              <a:rPr lang="en-US" dirty="0" smtClean="0">
                <a:solidFill>
                  <a:schemeClr val="bg2">
                    <a:lumMod val="10000"/>
                  </a:schemeClr>
                </a:solidFill>
                <a:effectLst/>
                <a:latin typeface="Arial Unicode MS"/>
              </a:rPr>
              <a:t>: -</a:t>
            </a:r>
            <a:r>
              <a:rPr lang="ar-SA" dirty="0" smtClean="0">
                <a:solidFill>
                  <a:schemeClr val="bg2">
                    <a:lumMod val="10000"/>
                  </a:schemeClr>
                </a:solidFill>
                <a:effectLst/>
                <a:cs typeface="Arial Unicode MS"/>
              </a:rPr>
              <a:t/>
            </a:r>
            <a:br>
              <a:rPr lang="ar-SA" dirty="0" smtClean="0">
                <a:solidFill>
                  <a:schemeClr val="bg2">
                    <a:lumMod val="10000"/>
                  </a:schemeClr>
                </a:solidFill>
                <a:effectLst/>
                <a:cs typeface="Arial Unicode MS"/>
              </a:rPr>
            </a:br>
            <a:r>
              <a:rPr lang="ar-SA" dirty="0">
                <a:solidFill>
                  <a:schemeClr val="bg2">
                    <a:lumMod val="10000"/>
                  </a:schemeClr>
                </a:solidFill>
                <a:ea typeface="Times New Roman"/>
                <a:cs typeface="Arial Unicode MS"/>
              </a:rPr>
              <a:t> </a:t>
            </a:r>
            <a:endParaRPr lang="en-US" sz="2800" dirty="0">
              <a:solidFill>
                <a:schemeClr val="bg2">
                  <a:lumMod val="10000"/>
                </a:schemeClr>
              </a:solidFill>
              <a:ea typeface="Times New Roman"/>
              <a:cs typeface="Arial"/>
            </a:endParaRPr>
          </a:p>
          <a:p>
            <a:pPr marL="0" indent="0">
              <a:lnSpc>
                <a:spcPct val="120000"/>
              </a:lnSpc>
              <a:buNone/>
            </a:pPr>
            <a:r>
              <a:rPr lang="en-US" dirty="0" smtClean="0">
                <a:solidFill>
                  <a:schemeClr val="bg2">
                    <a:lumMod val="10000"/>
                  </a:schemeClr>
                </a:solidFill>
                <a:effectLst/>
                <a:latin typeface="Arial Unicode MS"/>
                <a:ea typeface="Times New Roman"/>
                <a:cs typeface="Arial"/>
              </a:rPr>
              <a:t> </a:t>
            </a:r>
            <a:endParaRPr lang="en-US" sz="2800" dirty="0">
              <a:solidFill>
                <a:schemeClr val="bg2">
                  <a:lumMod val="10000"/>
                </a:schemeClr>
              </a:solidFill>
              <a:ea typeface="Times New Roman"/>
              <a:cs typeface="Arial"/>
            </a:endParaRPr>
          </a:p>
          <a:p>
            <a:pPr marL="0" indent="0">
              <a:lnSpc>
                <a:spcPct val="120000"/>
              </a:lnSpc>
              <a:buNone/>
            </a:pPr>
            <a:r>
              <a:rPr lang="ar-SA" dirty="0">
                <a:solidFill>
                  <a:schemeClr val="bg2">
                    <a:lumMod val="10000"/>
                  </a:schemeClr>
                </a:solidFill>
                <a:ea typeface="Times New Roman"/>
                <a:cs typeface="Arial Unicode MS"/>
              </a:rPr>
              <a:t>حيث أن: </a:t>
            </a:r>
            <a:endParaRPr lang="en-US" sz="2800" dirty="0">
              <a:solidFill>
                <a:schemeClr val="bg2">
                  <a:lumMod val="10000"/>
                </a:schemeClr>
              </a:solidFill>
              <a:ea typeface="Times New Roman"/>
              <a:cs typeface="Arial"/>
            </a:endParaRPr>
          </a:p>
          <a:p>
            <a:pPr marL="0" indent="0">
              <a:lnSpc>
                <a:spcPct val="120000"/>
              </a:lnSpc>
              <a:buNone/>
            </a:pPr>
            <a:r>
              <a:rPr lang="en-US" dirty="0" smtClean="0">
                <a:solidFill>
                  <a:schemeClr val="bg2">
                    <a:lumMod val="10000"/>
                  </a:schemeClr>
                </a:solidFill>
                <a:effectLst/>
                <a:latin typeface="Arial Unicode MS"/>
                <a:ea typeface="Times New Roman"/>
                <a:cs typeface="Arial"/>
              </a:rPr>
              <a:t>Q </a:t>
            </a:r>
            <a:r>
              <a:rPr lang="ar-EG" dirty="0">
                <a:solidFill>
                  <a:schemeClr val="bg2">
                    <a:lumMod val="10000"/>
                  </a:schemeClr>
                </a:solidFill>
                <a:latin typeface="Arial Unicode MS"/>
                <a:ea typeface="Times New Roman"/>
              </a:rPr>
              <a:t> حجم الإنتاج</a:t>
            </a:r>
            <a:endParaRPr lang="en-US" sz="2800" dirty="0">
              <a:solidFill>
                <a:schemeClr val="bg2">
                  <a:lumMod val="10000"/>
                </a:schemeClr>
              </a:solidFill>
              <a:ea typeface="Times New Roman"/>
              <a:cs typeface="Arial"/>
            </a:endParaRPr>
          </a:p>
          <a:p>
            <a:pPr marL="0" indent="0">
              <a:lnSpc>
                <a:spcPct val="120000"/>
              </a:lnSpc>
              <a:buNone/>
            </a:pPr>
            <a:r>
              <a:rPr lang="en-US" dirty="0" smtClean="0">
                <a:solidFill>
                  <a:schemeClr val="bg2">
                    <a:lumMod val="10000"/>
                  </a:schemeClr>
                </a:solidFill>
                <a:effectLst/>
                <a:latin typeface="Arial Unicode MS"/>
                <a:ea typeface="Times New Roman"/>
                <a:cs typeface="Arial"/>
              </a:rPr>
              <a:t>L</a:t>
            </a:r>
            <a:r>
              <a:rPr lang="ar-EG" dirty="0">
                <a:solidFill>
                  <a:schemeClr val="bg2">
                    <a:lumMod val="10000"/>
                  </a:schemeClr>
                </a:solidFill>
                <a:ea typeface="Times New Roman"/>
                <a:cs typeface="Arial Unicode MS"/>
              </a:rPr>
              <a:t> عنصر العمل</a:t>
            </a:r>
            <a:endParaRPr lang="en-US" sz="2800" dirty="0">
              <a:solidFill>
                <a:schemeClr val="bg2">
                  <a:lumMod val="10000"/>
                </a:schemeClr>
              </a:solidFill>
              <a:ea typeface="Times New Roman"/>
              <a:cs typeface="Arial"/>
            </a:endParaRPr>
          </a:p>
          <a:p>
            <a:pPr marL="0" indent="0">
              <a:lnSpc>
                <a:spcPct val="120000"/>
              </a:lnSpc>
              <a:buNone/>
            </a:pPr>
            <a:r>
              <a:rPr lang="en-US" dirty="0" smtClean="0">
                <a:solidFill>
                  <a:schemeClr val="bg2">
                    <a:lumMod val="10000"/>
                  </a:schemeClr>
                </a:solidFill>
                <a:effectLst/>
                <a:latin typeface="Arial Unicode MS"/>
                <a:ea typeface="Times New Roman"/>
                <a:cs typeface="Arial"/>
              </a:rPr>
              <a:t>K</a:t>
            </a:r>
            <a:r>
              <a:rPr lang="ar-EG" dirty="0">
                <a:solidFill>
                  <a:schemeClr val="bg2">
                    <a:lumMod val="10000"/>
                  </a:schemeClr>
                </a:solidFill>
                <a:ea typeface="Times New Roman"/>
                <a:cs typeface="Arial Unicode MS"/>
              </a:rPr>
              <a:t> رأس المال</a:t>
            </a:r>
            <a:endParaRPr lang="en-US" sz="2800" dirty="0">
              <a:solidFill>
                <a:schemeClr val="bg2">
                  <a:lumMod val="10000"/>
                </a:schemeClr>
              </a:solidFill>
              <a:ea typeface="Times New Roman"/>
              <a:cs typeface="Arial"/>
            </a:endParaRPr>
          </a:p>
          <a:p>
            <a:pPr marL="0" indent="0">
              <a:lnSpc>
                <a:spcPct val="120000"/>
              </a:lnSpc>
              <a:buNone/>
            </a:pPr>
            <a:endParaRPr lang="en-US" sz="2800" dirty="0">
              <a:solidFill>
                <a:schemeClr val="bg2">
                  <a:lumMod val="10000"/>
                </a:schemeClr>
              </a:solidFill>
              <a:ea typeface="Times New Roman"/>
              <a:cs typeface="Arial"/>
            </a:endParaRPr>
          </a:p>
          <a:p>
            <a:pPr marL="0" indent="0">
              <a:lnSpc>
                <a:spcPct val="120000"/>
              </a:lnSpc>
              <a:buNone/>
            </a:pPr>
            <a:r>
              <a:rPr lang="ar-EG" dirty="0">
                <a:solidFill>
                  <a:schemeClr val="bg2">
                    <a:lumMod val="10000"/>
                  </a:schemeClr>
                </a:solidFill>
                <a:ea typeface="Times New Roman"/>
                <a:cs typeface="Arial Unicode MS"/>
              </a:rPr>
              <a:t>و</a:t>
            </a:r>
            <a:r>
              <a:rPr lang="ar-SA" dirty="0">
                <a:solidFill>
                  <a:schemeClr val="bg2">
                    <a:lumMod val="10000"/>
                  </a:schemeClr>
                </a:solidFill>
                <a:ea typeface="Times New Roman"/>
                <a:cs typeface="Arial Unicode MS"/>
              </a:rPr>
              <a:t>هذا يعني أن حجم الإنتاج من السلعة التي ينتجها المشروع يتوقف على الكمية أو عدد الوحدات من عناصر الإنتاج المستخدمة</a:t>
            </a:r>
            <a:r>
              <a:rPr lang="en-US" dirty="0" smtClean="0">
                <a:solidFill>
                  <a:schemeClr val="bg2">
                    <a:lumMod val="10000"/>
                  </a:schemeClr>
                </a:solidFill>
                <a:effectLst/>
                <a:latin typeface="Arial Unicode MS"/>
                <a:ea typeface="Times New Roman"/>
                <a:cs typeface="Arial"/>
              </a:rPr>
              <a:t>.</a:t>
            </a:r>
            <a:endParaRPr lang="en-US" sz="2800" dirty="0">
              <a:solidFill>
                <a:schemeClr val="bg2">
                  <a:lumMod val="10000"/>
                </a:schemeClr>
              </a:solidFill>
              <a:ea typeface="Times New Roman"/>
              <a:cs typeface="Arial"/>
            </a:endParaRPr>
          </a:p>
          <a:p>
            <a:pPr marL="0" indent="0">
              <a:lnSpc>
                <a:spcPct val="120000"/>
              </a:lnSpc>
              <a:buNone/>
            </a:pPr>
            <a:r>
              <a:rPr lang="ar-EG" dirty="0">
                <a:solidFill>
                  <a:schemeClr val="bg2">
                    <a:lumMod val="10000"/>
                  </a:schemeClr>
                </a:solidFill>
                <a:ea typeface="Times New Roman"/>
                <a:cs typeface="Arial Unicode MS"/>
              </a:rPr>
              <a:t>حيث يقوم المنتج بزيادة حجم الإنتاج من السلعة التي ينتجها المشروع  وذلك من خلال زيادة المستخدم   ( كمية _ عدد ) من أحد عناصر الإنتاج ( أو بعضها) مع ثبات عناصر الإنتاج الأخرى</a:t>
            </a:r>
            <a:endParaRPr lang="en-US" sz="2800" dirty="0">
              <a:solidFill>
                <a:schemeClr val="bg2">
                  <a:lumMod val="10000"/>
                </a:schemeClr>
              </a:solidFill>
              <a:ea typeface="Times New Roman"/>
              <a:cs typeface="Arial"/>
            </a:endParaRPr>
          </a:p>
          <a:p>
            <a:pPr marL="0" indent="0">
              <a:lnSpc>
                <a:spcPct val="120000"/>
              </a:lnSpc>
              <a:buNone/>
            </a:pPr>
            <a:r>
              <a:rPr lang="ar-EG" dirty="0">
                <a:solidFill>
                  <a:schemeClr val="bg2">
                    <a:lumMod val="10000"/>
                  </a:schemeClr>
                </a:solidFill>
                <a:ea typeface="Times New Roman"/>
                <a:cs typeface="Arial Unicode MS"/>
              </a:rPr>
              <a:t/>
            </a:r>
            <a:br>
              <a:rPr lang="ar-EG" dirty="0">
                <a:solidFill>
                  <a:schemeClr val="bg2">
                    <a:lumMod val="10000"/>
                  </a:schemeClr>
                </a:solidFill>
                <a:ea typeface="Times New Roman"/>
                <a:cs typeface="Arial Unicode MS"/>
              </a:rPr>
            </a:br>
            <a:r>
              <a:rPr lang="ar-SA" dirty="0">
                <a:solidFill>
                  <a:schemeClr val="bg2">
                    <a:lumMod val="10000"/>
                  </a:schemeClr>
                </a:solidFill>
                <a:ea typeface="Times New Roman"/>
                <a:cs typeface="Arial Unicode MS"/>
              </a:rPr>
              <a:t>ويمكن زيادة حجم الإنتاج في المشروع أو المنشأة على المدى القصير والطويل كما يلي</a:t>
            </a:r>
            <a:r>
              <a:rPr lang="en-US" dirty="0" smtClean="0">
                <a:solidFill>
                  <a:schemeClr val="bg2">
                    <a:lumMod val="10000"/>
                  </a:schemeClr>
                </a:solidFill>
                <a:effectLst/>
                <a:latin typeface="Arial Unicode MS"/>
                <a:ea typeface="Times New Roman"/>
                <a:cs typeface="Arial"/>
              </a:rPr>
              <a:t> :</a:t>
            </a:r>
            <a:endParaRPr lang="en-US" sz="2800" dirty="0">
              <a:solidFill>
                <a:schemeClr val="bg2">
                  <a:lumMod val="10000"/>
                </a:schemeClr>
              </a:solidFill>
              <a:ea typeface="Times New Roman"/>
              <a:cs typeface="Arial"/>
            </a:endParaRPr>
          </a:p>
          <a:p>
            <a:pPr marL="0" indent="0">
              <a:lnSpc>
                <a:spcPct val="120000"/>
              </a:lnSpc>
              <a:buNone/>
            </a:pPr>
            <a:r>
              <a:rPr lang="ar-SA" dirty="0">
                <a:solidFill>
                  <a:schemeClr val="bg2">
                    <a:lumMod val="10000"/>
                  </a:schemeClr>
                </a:solidFill>
                <a:ea typeface="Times New Roman"/>
                <a:cs typeface="Arial Unicode MS"/>
              </a:rPr>
              <a:t/>
            </a:r>
            <a:br>
              <a:rPr lang="ar-SA" dirty="0">
                <a:solidFill>
                  <a:schemeClr val="bg2">
                    <a:lumMod val="10000"/>
                  </a:schemeClr>
                </a:solidFill>
                <a:ea typeface="Times New Roman"/>
                <a:cs typeface="Arial Unicode MS"/>
              </a:rPr>
            </a:br>
            <a:r>
              <a:rPr lang="ar-SA" b="1" dirty="0">
                <a:solidFill>
                  <a:schemeClr val="bg2">
                    <a:lumMod val="10000"/>
                  </a:schemeClr>
                </a:solidFill>
                <a:ea typeface="Times New Roman"/>
                <a:cs typeface="Arial Unicode MS"/>
              </a:rPr>
              <a:t>زيادة حجم الإنتاج في المدى القصير</a:t>
            </a:r>
            <a:r>
              <a:rPr lang="en-US" b="1" dirty="0" smtClean="0">
                <a:solidFill>
                  <a:schemeClr val="bg2">
                    <a:lumMod val="10000"/>
                  </a:schemeClr>
                </a:solidFill>
                <a:effectLst/>
                <a:latin typeface="Arial Unicode MS"/>
                <a:ea typeface="Times New Roman"/>
                <a:cs typeface="Arial"/>
              </a:rPr>
              <a:t> Short Run :</a:t>
            </a:r>
            <a:endParaRPr lang="en-US" sz="2800" dirty="0">
              <a:solidFill>
                <a:schemeClr val="bg2">
                  <a:lumMod val="10000"/>
                </a:schemeClr>
              </a:solidFill>
              <a:ea typeface="Times New Roman"/>
              <a:cs typeface="Arial"/>
            </a:endParaRPr>
          </a:p>
          <a:p>
            <a:pPr marL="0" indent="0">
              <a:lnSpc>
                <a:spcPct val="120000"/>
              </a:lnSpc>
              <a:buNone/>
            </a:pPr>
            <a:r>
              <a:rPr lang="ar-SA" dirty="0">
                <a:solidFill>
                  <a:schemeClr val="bg2">
                    <a:lumMod val="10000"/>
                  </a:schemeClr>
                </a:solidFill>
                <a:ea typeface="Times New Roman"/>
                <a:cs typeface="Arial Unicode MS"/>
              </a:rPr>
              <a:t>ويحدث ذلك في المدى القصير وهو الفترة الزمنية التي لا يتمكن فيها المشروع من تغيير جميع عناصر الإنتاج المستخدمة وانما يتمكن من تغيير بعضها فقط ، بحيث إذا أراد زيادة حجم ما ينتج من السلعة فإنه يلجأ إلى زيادة كمية المستخدم من بعض عناصر الإنتاج مثل عنصر العمل أو كمية المستخدم من المواد الأولية بينما يبقى حجم المشروع ثابتاً تبقى عناصر الإنتاج الأخرى مثل</a:t>
            </a:r>
            <a:r>
              <a:rPr lang="ar-EG" dirty="0">
                <a:solidFill>
                  <a:schemeClr val="bg2">
                    <a:lumMod val="10000"/>
                  </a:schemeClr>
                </a:solidFill>
                <a:ea typeface="Times New Roman"/>
                <a:cs typeface="Arial Unicode MS"/>
              </a:rPr>
              <a:t> رأ</a:t>
            </a:r>
            <a:r>
              <a:rPr lang="ar-SA" dirty="0">
                <a:solidFill>
                  <a:schemeClr val="bg2">
                    <a:lumMod val="10000"/>
                  </a:schemeClr>
                </a:solidFill>
                <a:ea typeface="Times New Roman"/>
                <a:cs typeface="Arial Unicode MS"/>
              </a:rPr>
              <a:t>س المال الثابت من آلات و معدات ومباني ثابتة</a:t>
            </a:r>
            <a:r>
              <a:rPr lang="en-US" dirty="0" smtClean="0">
                <a:solidFill>
                  <a:schemeClr val="bg2">
                    <a:lumMod val="10000"/>
                  </a:schemeClr>
                </a:solidFill>
                <a:effectLst/>
                <a:latin typeface="Arial Unicode MS"/>
                <a:ea typeface="Times New Roman"/>
                <a:cs typeface="Arial"/>
              </a:rPr>
              <a:t>.</a:t>
            </a:r>
            <a:endParaRPr lang="en-US" sz="2800" dirty="0">
              <a:solidFill>
                <a:schemeClr val="bg2">
                  <a:lumMod val="10000"/>
                </a:schemeClr>
              </a:solidFill>
              <a:ea typeface="Times New Roman"/>
              <a:cs typeface="Arial"/>
            </a:endParaRPr>
          </a:p>
          <a:p>
            <a:pPr marL="0" indent="0">
              <a:lnSpc>
                <a:spcPct val="120000"/>
              </a:lnSpc>
              <a:buNone/>
            </a:pPr>
            <a:r>
              <a:rPr lang="ar-SA" dirty="0">
                <a:solidFill>
                  <a:schemeClr val="bg2">
                    <a:lumMod val="10000"/>
                  </a:schemeClr>
                </a:solidFill>
                <a:ea typeface="Times New Roman"/>
                <a:cs typeface="Arial Unicode MS"/>
              </a:rPr>
              <a:t> </a:t>
            </a:r>
            <a:endParaRPr lang="en-US" sz="2800" dirty="0">
              <a:solidFill>
                <a:schemeClr val="bg2">
                  <a:lumMod val="10000"/>
                </a:schemeClr>
              </a:solidFill>
              <a:ea typeface="Times New Roman"/>
              <a:cs typeface="Arial"/>
            </a:endParaRPr>
          </a:p>
          <a:p>
            <a:pPr marL="0" indent="0">
              <a:lnSpc>
                <a:spcPct val="120000"/>
              </a:lnSpc>
              <a:buNone/>
            </a:pPr>
            <a:r>
              <a:rPr lang="ar-SA" b="1" dirty="0">
                <a:solidFill>
                  <a:schemeClr val="bg2">
                    <a:lumMod val="10000"/>
                  </a:schemeClr>
                </a:solidFill>
                <a:ea typeface="Times New Roman"/>
                <a:cs typeface="Arial Unicode MS"/>
              </a:rPr>
              <a:t>زيادة حجم الإنتاج في المدى الطويل</a:t>
            </a:r>
            <a:r>
              <a:rPr lang="en-US" b="1" dirty="0" smtClean="0">
                <a:solidFill>
                  <a:schemeClr val="bg2">
                    <a:lumMod val="10000"/>
                  </a:schemeClr>
                </a:solidFill>
                <a:effectLst/>
                <a:latin typeface="Arial Unicode MS"/>
                <a:ea typeface="Times New Roman"/>
                <a:cs typeface="Arial"/>
              </a:rPr>
              <a:t> Long Run :</a:t>
            </a:r>
            <a:endParaRPr lang="en-US" sz="2800" dirty="0">
              <a:solidFill>
                <a:schemeClr val="bg2">
                  <a:lumMod val="10000"/>
                </a:schemeClr>
              </a:solidFill>
              <a:ea typeface="Times New Roman"/>
              <a:cs typeface="Arial"/>
            </a:endParaRPr>
          </a:p>
          <a:p>
            <a:pPr marL="0" indent="0">
              <a:lnSpc>
                <a:spcPct val="120000"/>
              </a:lnSpc>
              <a:buNone/>
            </a:pPr>
            <a:r>
              <a:rPr lang="ar-SA" dirty="0">
                <a:solidFill>
                  <a:schemeClr val="bg2">
                    <a:lumMod val="10000"/>
                  </a:schemeClr>
                </a:solidFill>
                <a:ea typeface="Times New Roman"/>
                <a:cs typeface="Arial Unicode MS"/>
              </a:rPr>
              <a:t>حيث يقوم المنتج بزيادة أو التوسع في الإنتاج وذلك عن طريق زيادة حجم المشروع بالكامل بحيث يتم زيادة جميع عناصر الإنتاج المستخدمة بنفس النسبة</a:t>
            </a:r>
            <a:r>
              <a:rPr lang="en-US" dirty="0" smtClean="0">
                <a:solidFill>
                  <a:schemeClr val="bg2">
                    <a:lumMod val="10000"/>
                  </a:schemeClr>
                </a:solidFill>
                <a:effectLst/>
                <a:latin typeface="Arial Unicode MS"/>
                <a:ea typeface="Times New Roman"/>
                <a:cs typeface="Arial"/>
              </a:rPr>
              <a:t>. </a:t>
            </a:r>
            <a:r>
              <a:rPr lang="ar-SA" dirty="0">
                <a:solidFill>
                  <a:schemeClr val="bg2">
                    <a:lumMod val="10000"/>
                  </a:schemeClr>
                </a:solidFill>
                <a:ea typeface="Times New Roman"/>
                <a:cs typeface="Arial Unicode MS"/>
              </a:rPr>
              <a:t>و يحدث ذلك في المدى الطويل</a:t>
            </a:r>
            <a:r>
              <a:rPr lang="en-US" dirty="0" smtClean="0">
                <a:solidFill>
                  <a:schemeClr val="bg2">
                    <a:lumMod val="10000"/>
                  </a:schemeClr>
                </a:solidFill>
                <a:effectLst/>
                <a:latin typeface="Arial Unicode MS"/>
                <a:ea typeface="Times New Roman"/>
                <a:cs typeface="Arial"/>
              </a:rPr>
              <a:t> Long Run </a:t>
            </a:r>
            <a:r>
              <a:rPr lang="ar-SA" dirty="0">
                <a:solidFill>
                  <a:schemeClr val="bg2">
                    <a:lumMod val="10000"/>
                  </a:schemeClr>
                </a:solidFill>
                <a:ea typeface="Times New Roman"/>
                <a:cs typeface="Arial Unicode MS"/>
              </a:rPr>
              <a:t>وهو الفترة الزمنية التي تكفي لتغيير جميع عناصر الإنتاج المستخدمة في المشروع وبالتالي تغيير الطاقة الإنتاجية وحجم المشروع بالكامل</a:t>
            </a:r>
            <a:endParaRPr lang="en-US" sz="2800" dirty="0">
              <a:solidFill>
                <a:schemeClr val="bg2">
                  <a:lumMod val="10000"/>
                </a:schemeClr>
              </a:solidFill>
              <a:ea typeface="Times New Roman"/>
              <a:cs typeface="Arial"/>
            </a:endParaRPr>
          </a:p>
          <a:p>
            <a:pPr marL="0" indent="0">
              <a:lnSpc>
                <a:spcPct val="120000"/>
              </a:lnSpc>
              <a:buNone/>
            </a:pPr>
            <a:r>
              <a:rPr lang="ar-SA" dirty="0">
                <a:solidFill>
                  <a:schemeClr val="bg2">
                    <a:lumMod val="10000"/>
                  </a:schemeClr>
                </a:solidFill>
                <a:ea typeface="Times New Roman"/>
                <a:cs typeface="Arial Unicode MS"/>
              </a:rPr>
              <a:t> </a:t>
            </a:r>
            <a:endParaRPr lang="en-US" sz="2800" dirty="0">
              <a:solidFill>
                <a:schemeClr val="bg2">
                  <a:lumMod val="10000"/>
                </a:schemeClr>
              </a:solidFill>
              <a:ea typeface="Times New Roman"/>
              <a:cs typeface="Arial"/>
            </a:endParaRPr>
          </a:p>
          <a:p>
            <a:pPr marL="0" indent="0">
              <a:lnSpc>
                <a:spcPct val="120000"/>
              </a:lnSpc>
              <a:buNone/>
            </a:pPr>
            <a:endParaRPr lang="ar-IQ" dirty="0">
              <a:solidFill>
                <a:schemeClr val="bg2">
                  <a:lumMod val="10000"/>
                </a:schemeClr>
              </a:solidFill>
            </a:endParaRPr>
          </a:p>
        </p:txBody>
      </p:sp>
    </p:spTree>
    <p:extLst>
      <p:ext uri="{BB962C8B-B14F-4D97-AF65-F5344CB8AC3E}">
        <p14:creationId xmlns:p14="http://schemas.microsoft.com/office/powerpoint/2010/main" val="2887091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marL="0" indent="0" algn="just">
              <a:lnSpc>
                <a:spcPct val="115000"/>
              </a:lnSpc>
              <a:buNone/>
            </a:pPr>
            <a:r>
              <a:rPr lang="ar-SA" sz="1800" b="1" dirty="0">
                <a:solidFill>
                  <a:schemeClr val="bg2">
                    <a:lumMod val="10000"/>
                  </a:schemeClr>
                </a:solidFill>
                <a:ea typeface="Times New Roman"/>
                <a:cs typeface="Arial Unicode MS"/>
              </a:rPr>
              <a:t>أولاً</a:t>
            </a:r>
            <a:r>
              <a:rPr lang="en-US" sz="1800" b="1" dirty="0" smtClean="0">
                <a:solidFill>
                  <a:schemeClr val="bg2">
                    <a:lumMod val="10000"/>
                  </a:schemeClr>
                </a:solidFill>
                <a:effectLst/>
                <a:latin typeface="Arial Unicode MS"/>
                <a:ea typeface="Times New Roman"/>
                <a:cs typeface="Arial"/>
              </a:rPr>
              <a:t> : </a:t>
            </a:r>
            <a:r>
              <a:rPr lang="ar-SA" sz="1800" b="1" dirty="0">
                <a:solidFill>
                  <a:schemeClr val="bg2">
                    <a:lumMod val="10000"/>
                  </a:schemeClr>
                </a:solidFill>
                <a:ea typeface="Times New Roman"/>
                <a:cs typeface="Arial Unicode MS"/>
              </a:rPr>
              <a:t>الإنتاج في المدى القصير</a:t>
            </a:r>
            <a:r>
              <a:rPr lang="en-US" sz="1800" b="1" dirty="0" smtClean="0">
                <a:solidFill>
                  <a:schemeClr val="bg2">
                    <a:lumMod val="10000"/>
                  </a:schemeClr>
                </a:solidFill>
                <a:effectLst/>
                <a:latin typeface="Arial Unicode MS"/>
                <a:ea typeface="Times New Roman"/>
                <a:cs typeface="Arial"/>
              </a:rPr>
              <a:t>:</a:t>
            </a:r>
            <a:endParaRPr lang="en-US" sz="1800" dirty="0">
              <a:solidFill>
                <a:schemeClr val="bg2">
                  <a:lumMod val="10000"/>
                </a:schemeClr>
              </a:solidFill>
              <a:ea typeface="Times New Roman"/>
              <a:cs typeface="Arial"/>
            </a:endParaRPr>
          </a:p>
          <a:p>
            <a:pPr marL="0" indent="0" algn="just">
              <a:lnSpc>
                <a:spcPct val="115000"/>
              </a:lnSpc>
              <a:buNone/>
            </a:pPr>
            <a:r>
              <a:rPr lang="ar-SA" sz="1800" dirty="0">
                <a:solidFill>
                  <a:schemeClr val="bg2">
                    <a:lumMod val="10000"/>
                  </a:schemeClr>
                </a:solidFill>
                <a:ea typeface="Times New Roman"/>
                <a:cs typeface="Arial Unicode MS"/>
              </a:rPr>
              <a:t>يقوم الإنتاج في المدى القصير على الافتراضات التالية</a:t>
            </a:r>
            <a:r>
              <a:rPr lang="en-US" sz="1800" dirty="0" smtClean="0">
                <a:solidFill>
                  <a:schemeClr val="bg2">
                    <a:lumMod val="10000"/>
                  </a:schemeClr>
                </a:solidFill>
                <a:effectLst/>
                <a:latin typeface="Arial Unicode MS"/>
                <a:ea typeface="Times New Roman"/>
                <a:cs typeface="Arial"/>
              </a:rPr>
              <a:t>:</a:t>
            </a:r>
            <a:endParaRPr lang="en-US" sz="1800" dirty="0">
              <a:solidFill>
                <a:schemeClr val="bg2">
                  <a:lumMod val="10000"/>
                </a:schemeClr>
              </a:solidFill>
              <a:ea typeface="Times New Roman"/>
              <a:cs typeface="Arial"/>
            </a:endParaRPr>
          </a:p>
          <a:p>
            <a:pPr marL="171450" indent="0" algn="just">
              <a:lnSpc>
                <a:spcPct val="115000"/>
              </a:lnSpc>
              <a:buNone/>
            </a:pPr>
            <a:r>
              <a:rPr lang="en-US" sz="1800" dirty="0" smtClean="0">
                <a:solidFill>
                  <a:schemeClr val="bg2">
                    <a:lumMod val="10000"/>
                  </a:schemeClr>
                </a:solidFill>
                <a:effectLst/>
                <a:latin typeface="Arial Unicode MS"/>
                <a:ea typeface="Times New Roman"/>
                <a:cs typeface="Arial"/>
              </a:rPr>
              <a:t>1 </a:t>
            </a:r>
            <a:r>
              <a:rPr lang="ar-SA" sz="1800" dirty="0">
                <a:solidFill>
                  <a:schemeClr val="bg2">
                    <a:lumMod val="10000"/>
                  </a:schemeClr>
                </a:solidFill>
                <a:ea typeface="Times New Roman"/>
                <a:cs typeface="Arial Unicode MS"/>
              </a:rPr>
              <a:t>. أستخدام المنشأة لعنصرين فقط من عناصر الإنتاج، وهما عنصر العمل وعنصر رأس المال </a:t>
            </a:r>
            <a:endParaRPr lang="en-US" sz="1800" dirty="0">
              <a:solidFill>
                <a:schemeClr val="bg2">
                  <a:lumMod val="10000"/>
                </a:schemeClr>
              </a:solidFill>
              <a:ea typeface="Times New Roman"/>
              <a:cs typeface="Arial"/>
            </a:endParaRPr>
          </a:p>
          <a:p>
            <a:pPr marL="171450" indent="0" algn="just">
              <a:lnSpc>
                <a:spcPct val="115000"/>
              </a:lnSpc>
              <a:buNone/>
            </a:pPr>
            <a:r>
              <a:rPr lang="en-US" sz="1800" dirty="0" smtClean="0">
                <a:solidFill>
                  <a:schemeClr val="bg2">
                    <a:lumMod val="10000"/>
                  </a:schemeClr>
                </a:solidFill>
                <a:effectLst/>
                <a:latin typeface="Arial Unicode MS"/>
                <a:ea typeface="Times New Roman"/>
                <a:cs typeface="Arial"/>
              </a:rPr>
              <a:t>2 </a:t>
            </a:r>
            <a:r>
              <a:rPr lang="ar-SA" sz="1800" dirty="0">
                <a:solidFill>
                  <a:schemeClr val="bg2">
                    <a:lumMod val="10000"/>
                  </a:schemeClr>
                </a:solidFill>
                <a:ea typeface="Times New Roman"/>
                <a:cs typeface="Arial Unicode MS"/>
              </a:rPr>
              <a:t>. يعتبر عنصر العمل العنصر الإنتاجي المتغير، بينما يعتبر راس المال العنصر الإنتاجي الثابت</a:t>
            </a:r>
            <a:r>
              <a:rPr lang="en-US" sz="1800" dirty="0" smtClean="0">
                <a:solidFill>
                  <a:schemeClr val="bg2">
                    <a:lumMod val="10000"/>
                  </a:schemeClr>
                </a:solidFill>
                <a:effectLst/>
                <a:latin typeface="Arial Unicode MS"/>
                <a:ea typeface="Times New Roman"/>
                <a:cs typeface="Arial"/>
              </a:rPr>
              <a:t>.</a:t>
            </a:r>
            <a:endParaRPr lang="en-US" sz="1800" dirty="0">
              <a:solidFill>
                <a:schemeClr val="bg2">
                  <a:lumMod val="10000"/>
                </a:schemeClr>
              </a:solidFill>
              <a:ea typeface="Times New Roman"/>
              <a:cs typeface="Arial"/>
            </a:endParaRPr>
          </a:p>
          <a:p>
            <a:pPr marL="171450" indent="0" algn="just">
              <a:lnSpc>
                <a:spcPct val="115000"/>
              </a:lnSpc>
              <a:buNone/>
            </a:pPr>
            <a:r>
              <a:rPr lang="en-US" sz="1800" dirty="0" smtClean="0">
                <a:solidFill>
                  <a:schemeClr val="bg2">
                    <a:lumMod val="10000"/>
                  </a:schemeClr>
                </a:solidFill>
                <a:effectLst/>
                <a:latin typeface="Arial Unicode MS"/>
                <a:ea typeface="Times New Roman"/>
                <a:cs typeface="Arial"/>
              </a:rPr>
              <a:t>3 </a:t>
            </a:r>
            <a:r>
              <a:rPr lang="ar-SA" sz="1800" dirty="0">
                <a:solidFill>
                  <a:schemeClr val="bg2">
                    <a:lumMod val="10000"/>
                  </a:schemeClr>
                </a:solidFill>
                <a:ea typeface="Times New Roman"/>
                <a:cs typeface="Arial Unicode MS"/>
              </a:rPr>
              <a:t>. ثبات المستوى التقني المستخدم في عملية الإنتاج</a:t>
            </a:r>
            <a:r>
              <a:rPr lang="en-US" sz="1800" dirty="0" smtClean="0">
                <a:solidFill>
                  <a:schemeClr val="bg2">
                    <a:lumMod val="10000"/>
                  </a:schemeClr>
                </a:solidFill>
                <a:effectLst/>
                <a:latin typeface="Arial Unicode MS"/>
                <a:ea typeface="Times New Roman"/>
                <a:cs typeface="Arial"/>
              </a:rPr>
              <a:t> -</a:t>
            </a:r>
            <a:endParaRPr lang="en-US" sz="1800" dirty="0">
              <a:solidFill>
                <a:schemeClr val="bg2">
                  <a:lumMod val="10000"/>
                </a:schemeClr>
              </a:solidFill>
              <a:ea typeface="Times New Roman"/>
              <a:cs typeface="Arial"/>
            </a:endParaRPr>
          </a:p>
          <a:p>
            <a:pPr marL="171450" indent="0" algn="just">
              <a:lnSpc>
                <a:spcPct val="115000"/>
              </a:lnSpc>
              <a:buNone/>
            </a:pPr>
            <a:r>
              <a:rPr lang="en-US" sz="1800" dirty="0" smtClean="0">
                <a:solidFill>
                  <a:schemeClr val="bg2">
                    <a:lumMod val="10000"/>
                  </a:schemeClr>
                </a:solidFill>
                <a:effectLst/>
                <a:latin typeface="Arial Unicode MS"/>
                <a:ea typeface="Times New Roman"/>
                <a:cs typeface="Arial"/>
              </a:rPr>
              <a:t>4 </a:t>
            </a:r>
            <a:r>
              <a:rPr lang="ar-SA" sz="1800" dirty="0">
                <a:solidFill>
                  <a:schemeClr val="bg2">
                    <a:lumMod val="10000"/>
                  </a:schemeClr>
                </a:solidFill>
                <a:ea typeface="Times New Roman"/>
                <a:cs typeface="Arial Unicode MS"/>
              </a:rPr>
              <a:t>. إذا أردات المنشأة زيادة الكمية المنتجة، فإن ذلك يتطلب استخدام المزيد من العنصر الإنتاجي المتغير، مقابل استخدام حجم محدد من العنصر الإنتاجي </a:t>
            </a:r>
            <a:r>
              <a:rPr lang="ar-SA" sz="1800" dirty="0" smtClean="0">
                <a:solidFill>
                  <a:schemeClr val="bg2">
                    <a:lumMod val="10000"/>
                  </a:schemeClr>
                </a:solidFill>
                <a:ea typeface="Times New Roman"/>
                <a:cs typeface="Arial Unicode MS"/>
              </a:rPr>
              <a:t>الثابت</a:t>
            </a:r>
            <a:r>
              <a:rPr lang="ar-SA" sz="1800" dirty="0">
                <a:solidFill>
                  <a:schemeClr val="bg2">
                    <a:lumMod val="10000"/>
                  </a:schemeClr>
                </a:solidFill>
                <a:ea typeface="Times New Roman"/>
                <a:cs typeface="Arial Unicode MS"/>
              </a:rPr>
              <a:t/>
            </a:r>
            <a:br>
              <a:rPr lang="ar-SA" sz="1800" dirty="0">
                <a:solidFill>
                  <a:schemeClr val="bg2">
                    <a:lumMod val="10000"/>
                  </a:schemeClr>
                </a:solidFill>
                <a:ea typeface="Times New Roman"/>
                <a:cs typeface="Arial Unicode MS"/>
              </a:rPr>
            </a:br>
            <a:r>
              <a:rPr lang="ar-SA" sz="1800" dirty="0" smtClean="0">
                <a:solidFill>
                  <a:schemeClr val="bg2">
                    <a:lumMod val="10000"/>
                  </a:schemeClr>
                </a:solidFill>
                <a:ea typeface="Times New Roman"/>
                <a:cs typeface="Arial Unicode MS"/>
              </a:rPr>
              <a:t>ويمكن </a:t>
            </a:r>
            <a:r>
              <a:rPr lang="ar-SA" sz="1800" dirty="0">
                <a:solidFill>
                  <a:schemeClr val="bg2">
                    <a:lumMod val="10000"/>
                  </a:schemeClr>
                </a:solidFill>
                <a:ea typeface="Times New Roman"/>
                <a:cs typeface="Arial Unicode MS"/>
              </a:rPr>
              <a:t>تقسيم الناتج بين ثلاثة أنواع :</a:t>
            </a:r>
            <a:endParaRPr lang="en-US" sz="1800" dirty="0">
              <a:solidFill>
                <a:schemeClr val="bg2">
                  <a:lumMod val="10000"/>
                </a:schemeClr>
              </a:solidFill>
              <a:ea typeface="Times New Roman"/>
              <a:cs typeface="Arial"/>
            </a:endParaRPr>
          </a:p>
          <a:p>
            <a:pPr marL="0" lvl="0" indent="0" algn="just">
              <a:lnSpc>
                <a:spcPct val="115000"/>
              </a:lnSpc>
              <a:buNone/>
            </a:pPr>
            <a:r>
              <a:rPr lang="ar-SA" sz="1800" b="1" dirty="0" smtClean="0">
                <a:solidFill>
                  <a:schemeClr val="bg2">
                    <a:lumMod val="10000"/>
                  </a:schemeClr>
                </a:solidFill>
                <a:effectLst/>
                <a:latin typeface="Simplified Arabic"/>
                <a:ea typeface="Calibri"/>
                <a:cs typeface="Arial Unicode MS"/>
              </a:rPr>
              <a:t>الناتج الكلى</a:t>
            </a:r>
            <a:r>
              <a:rPr lang="ar-SA" sz="1800" dirty="0" smtClean="0">
                <a:solidFill>
                  <a:schemeClr val="bg2">
                    <a:lumMod val="10000"/>
                  </a:schemeClr>
                </a:solidFill>
                <a:effectLst/>
                <a:latin typeface="Simplified Arabic"/>
                <a:ea typeface="Calibri"/>
                <a:cs typeface="Arial Unicode MS"/>
              </a:rPr>
              <a:t> : وهو إجمالى ما تم إنتاجه من السلعة بإستخدام عناصر الانتاج المتاحة سوء الثابتة أو المتغيرة وتكون قيمته صفر فى حال أن عنصر العمل = صفر</a:t>
            </a:r>
            <a:endParaRPr lang="en-US" sz="1800" dirty="0" smtClean="0">
              <a:solidFill>
                <a:schemeClr val="bg2">
                  <a:lumMod val="10000"/>
                </a:schemeClr>
              </a:solidFill>
              <a:effectLst/>
              <a:latin typeface="Simplified Arabic"/>
              <a:ea typeface="Calibri"/>
              <a:cs typeface="Arial"/>
            </a:endParaRPr>
          </a:p>
          <a:p>
            <a:pPr marL="0" lvl="0" indent="0" algn="just">
              <a:lnSpc>
                <a:spcPct val="115000"/>
              </a:lnSpc>
              <a:spcAft>
                <a:spcPts val="1000"/>
              </a:spcAft>
              <a:buNone/>
            </a:pPr>
            <a:r>
              <a:rPr lang="ar-SA" sz="1800" b="1" dirty="0" smtClean="0">
                <a:solidFill>
                  <a:schemeClr val="bg2">
                    <a:lumMod val="10000"/>
                  </a:schemeClr>
                </a:solidFill>
                <a:effectLst/>
                <a:latin typeface="Simplified Arabic"/>
                <a:ea typeface="Calibri"/>
                <a:cs typeface="Arial Unicode MS"/>
              </a:rPr>
              <a:t>الناتج الحدى</a:t>
            </a:r>
            <a:r>
              <a:rPr lang="ar-SA" sz="1800" dirty="0" smtClean="0">
                <a:solidFill>
                  <a:schemeClr val="bg2">
                    <a:lumMod val="10000"/>
                  </a:schemeClr>
                </a:solidFill>
                <a:effectLst/>
                <a:latin typeface="Simplified Arabic"/>
                <a:ea typeface="Calibri"/>
                <a:cs typeface="Arial Unicode MS"/>
              </a:rPr>
              <a:t> : ( ويعبر عن إنتاجية العامل ) ويمثل مقار الناتج الإضافى الذى ينتج عن زيادة عدد وحدات عنصر الإنتاج ( العمل ) بوحدة واحدة </a:t>
            </a:r>
            <a:endParaRPr lang="en-US" sz="1800" dirty="0" smtClean="0">
              <a:solidFill>
                <a:schemeClr val="bg2">
                  <a:lumMod val="10000"/>
                </a:schemeClr>
              </a:solidFill>
              <a:effectLst/>
              <a:latin typeface="Simplified Arabic"/>
              <a:ea typeface="Calibri"/>
              <a:cs typeface="Arial"/>
            </a:endParaRPr>
          </a:p>
          <a:p>
            <a:pPr marL="114300" indent="0">
              <a:lnSpc>
                <a:spcPct val="115000"/>
              </a:lnSpc>
              <a:spcAft>
                <a:spcPts val="1000"/>
              </a:spcAft>
              <a:buNone/>
            </a:pPr>
            <a:r>
              <a:rPr lang="ar-SA" sz="1800" b="1" dirty="0">
                <a:solidFill>
                  <a:schemeClr val="bg2">
                    <a:lumMod val="10000"/>
                  </a:schemeClr>
                </a:solidFill>
                <a:ea typeface="Calibri"/>
                <a:cs typeface="Arial Unicode MS"/>
              </a:rPr>
              <a:t>الناتج الحدي = ∆ الناتج الكلى / ∆ عدد وحدات العمل</a:t>
            </a:r>
            <a:endParaRPr lang="en-US" sz="1800" dirty="0">
              <a:solidFill>
                <a:schemeClr val="bg2">
                  <a:lumMod val="10000"/>
                </a:schemeClr>
              </a:solidFill>
              <a:ea typeface="Calibri"/>
              <a:cs typeface="Arial"/>
            </a:endParaRPr>
          </a:p>
          <a:p>
            <a:pPr marL="0" indent="0">
              <a:lnSpc>
                <a:spcPct val="115000"/>
              </a:lnSpc>
              <a:spcAft>
                <a:spcPts val="1000"/>
              </a:spcAft>
              <a:buNone/>
            </a:pPr>
            <a:r>
              <a:rPr lang="en-US" sz="1800" dirty="0">
                <a:solidFill>
                  <a:schemeClr val="bg2">
                    <a:lumMod val="10000"/>
                  </a:schemeClr>
                </a:solidFill>
                <a:ea typeface="Times New Roman"/>
                <a:cs typeface="Arial"/>
              </a:rPr>
              <a:t> </a:t>
            </a:r>
            <a:r>
              <a:rPr lang="ar-SA" sz="1800" dirty="0" smtClean="0">
                <a:solidFill>
                  <a:schemeClr val="bg2">
                    <a:lumMod val="10000"/>
                  </a:schemeClr>
                </a:solidFill>
                <a:ea typeface="Times New Roman"/>
                <a:cs typeface="Arial Unicode MS"/>
              </a:rPr>
              <a:t>- </a:t>
            </a:r>
            <a:r>
              <a:rPr lang="ar-SA" sz="1800" b="1" dirty="0">
                <a:solidFill>
                  <a:schemeClr val="bg2">
                    <a:lumMod val="10000"/>
                  </a:schemeClr>
                </a:solidFill>
                <a:ea typeface="Times New Roman"/>
                <a:cs typeface="Arial Unicode MS"/>
              </a:rPr>
              <a:t>الناتج المتوسط</a:t>
            </a:r>
            <a:r>
              <a:rPr lang="ar-SA" sz="1800" dirty="0">
                <a:solidFill>
                  <a:schemeClr val="bg2">
                    <a:lumMod val="10000"/>
                  </a:schemeClr>
                </a:solidFill>
                <a:ea typeface="Times New Roman"/>
                <a:cs typeface="Arial Unicode MS"/>
              </a:rPr>
              <a:t>: ويمثل متوسط نصيب عنصر الانتاج ( العمل) بالنسبة لإجمالى الانتاج </a:t>
            </a:r>
            <a:endParaRPr lang="en-US" sz="1800" dirty="0">
              <a:solidFill>
                <a:schemeClr val="bg2">
                  <a:lumMod val="10000"/>
                </a:schemeClr>
              </a:solidFill>
              <a:ea typeface="Times New Roman"/>
              <a:cs typeface="Arial"/>
            </a:endParaRPr>
          </a:p>
          <a:p>
            <a:pPr marL="0" indent="0" algn="ctr">
              <a:lnSpc>
                <a:spcPct val="115000"/>
              </a:lnSpc>
              <a:spcAft>
                <a:spcPts val="1000"/>
              </a:spcAft>
              <a:buNone/>
            </a:pPr>
            <a:r>
              <a:rPr lang="ar-SA" sz="1800" b="1" dirty="0">
                <a:solidFill>
                  <a:schemeClr val="bg2">
                    <a:lumMod val="10000"/>
                  </a:schemeClr>
                </a:solidFill>
                <a:ea typeface="Times New Roman"/>
                <a:cs typeface="Arial Unicode MS"/>
              </a:rPr>
              <a:t>الناتج المتوسط = الناتج الكلي / عدد العمال</a:t>
            </a:r>
            <a:endParaRPr lang="en-US" sz="1800" b="1" dirty="0">
              <a:solidFill>
                <a:schemeClr val="bg2">
                  <a:lumMod val="10000"/>
                </a:schemeClr>
              </a:solidFill>
              <a:ea typeface="Times New Roman"/>
              <a:cs typeface="Arial"/>
            </a:endParaRPr>
          </a:p>
          <a:p>
            <a:pPr marL="0" indent="0">
              <a:lnSpc>
                <a:spcPct val="115000"/>
              </a:lnSpc>
              <a:spcAft>
                <a:spcPts val="1000"/>
              </a:spcAft>
              <a:buNone/>
            </a:pPr>
            <a:r>
              <a:rPr lang="en-US" sz="1800" dirty="0">
                <a:solidFill>
                  <a:schemeClr val="bg2">
                    <a:lumMod val="10000"/>
                  </a:schemeClr>
                </a:solidFill>
                <a:ea typeface="Times New Roman"/>
                <a:cs typeface="Arial"/>
              </a:rPr>
              <a:t> </a:t>
            </a:r>
          </a:p>
          <a:p>
            <a:pPr marL="171450" indent="0" algn="just">
              <a:lnSpc>
                <a:spcPct val="115000"/>
              </a:lnSpc>
              <a:buNone/>
            </a:pPr>
            <a:r>
              <a:rPr lang="ar-SA" sz="1800" dirty="0" smtClean="0">
                <a:solidFill>
                  <a:schemeClr val="bg2">
                    <a:lumMod val="10000"/>
                  </a:schemeClr>
                </a:solidFill>
                <a:effectLst/>
                <a:cs typeface="Arial Unicode MS"/>
              </a:rPr>
              <a:t> </a:t>
            </a:r>
            <a:r>
              <a:rPr lang="en-US" sz="1800" dirty="0" smtClean="0">
                <a:solidFill>
                  <a:schemeClr val="bg2">
                    <a:lumMod val="10000"/>
                  </a:schemeClr>
                </a:solidFill>
                <a:effectLst/>
              </a:rPr>
              <a:t> </a:t>
            </a:r>
            <a:r>
              <a:rPr lang="ar-SA" sz="1800" dirty="0">
                <a:solidFill>
                  <a:schemeClr val="bg2">
                    <a:lumMod val="10000"/>
                  </a:schemeClr>
                </a:solidFill>
                <a:ea typeface="Times New Roman"/>
                <a:cs typeface="Arial Unicode MS"/>
              </a:rPr>
              <a:t> </a:t>
            </a:r>
            <a:endParaRPr lang="en-US" sz="1800" dirty="0">
              <a:solidFill>
                <a:schemeClr val="bg2">
                  <a:lumMod val="10000"/>
                </a:schemeClr>
              </a:solidFill>
              <a:ea typeface="Times New Roman"/>
              <a:cs typeface="Arial"/>
            </a:endParaRPr>
          </a:p>
          <a:p>
            <a:pPr marL="171450" indent="0" algn="just">
              <a:lnSpc>
                <a:spcPct val="115000"/>
              </a:lnSpc>
              <a:buNone/>
            </a:pPr>
            <a:r>
              <a:rPr lang="ar-SA" sz="1800" dirty="0">
                <a:solidFill>
                  <a:schemeClr val="bg2">
                    <a:lumMod val="10000"/>
                  </a:schemeClr>
                </a:solidFill>
                <a:ea typeface="Times New Roman"/>
                <a:cs typeface="Arial Unicode MS"/>
              </a:rPr>
              <a:t> </a:t>
            </a:r>
            <a:endParaRPr lang="en-US" sz="1800" dirty="0">
              <a:solidFill>
                <a:schemeClr val="bg2">
                  <a:lumMod val="10000"/>
                </a:schemeClr>
              </a:solidFill>
              <a:ea typeface="Times New Roman"/>
              <a:cs typeface="Arial"/>
            </a:endParaRPr>
          </a:p>
          <a:p>
            <a:pPr marL="171450" indent="0" algn="just">
              <a:lnSpc>
                <a:spcPct val="115000"/>
              </a:lnSpc>
              <a:buNone/>
            </a:pPr>
            <a:r>
              <a:rPr lang="ar-SA" sz="1800" dirty="0">
                <a:solidFill>
                  <a:schemeClr val="bg2">
                    <a:lumMod val="10000"/>
                  </a:schemeClr>
                </a:solidFill>
                <a:ea typeface="Times New Roman"/>
                <a:cs typeface="Arial Unicode MS"/>
              </a:rPr>
              <a:t> </a:t>
            </a:r>
            <a:endParaRPr lang="en-US" sz="1800" dirty="0">
              <a:solidFill>
                <a:schemeClr val="bg2">
                  <a:lumMod val="10000"/>
                </a:schemeClr>
              </a:solidFill>
              <a:ea typeface="Times New Roman"/>
              <a:cs typeface="Arial"/>
            </a:endParaRPr>
          </a:p>
          <a:p>
            <a:pPr marL="171450" indent="0" algn="just">
              <a:lnSpc>
                <a:spcPct val="115000"/>
              </a:lnSpc>
              <a:buNone/>
            </a:pPr>
            <a:r>
              <a:rPr lang="ar-SA" sz="1800" dirty="0">
                <a:solidFill>
                  <a:schemeClr val="bg2">
                    <a:lumMod val="10000"/>
                  </a:schemeClr>
                </a:solidFill>
                <a:ea typeface="Times New Roman"/>
                <a:cs typeface="Arial Unicode MS"/>
              </a:rPr>
              <a:t> </a:t>
            </a:r>
            <a:endParaRPr lang="en-US" sz="1800" dirty="0">
              <a:solidFill>
                <a:schemeClr val="bg2">
                  <a:lumMod val="10000"/>
                </a:schemeClr>
              </a:solidFill>
              <a:ea typeface="Times New Roman"/>
              <a:cs typeface="Arial"/>
            </a:endParaRPr>
          </a:p>
          <a:p>
            <a:pPr marL="171450" indent="0" algn="just">
              <a:lnSpc>
                <a:spcPct val="115000"/>
              </a:lnSpc>
              <a:buNone/>
            </a:pPr>
            <a:r>
              <a:rPr lang="ar-SA" sz="1800" dirty="0">
                <a:solidFill>
                  <a:schemeClr val="bg2">
                    <a:lumMod val="10000"/>
                  </a:schemeClr>
                </a:solidFill>
                <a:ea typeface="Times New Roman"/>
                <a:cs typeface="Arial Unicode MS"/>
              </a:rPr>
              <a:t> </a:t>
            </a:r>
            <a:endParaRPr lang="en-US" sz="1800" dirty="0">
              <a:solidFill>
                <a:schemeClr val="bg2">
                  <a:lumMod val="10000"/>
                </a:schemeClr>
              </a:solidFill>
              <a:ea typeface="Times New Roman"/>
              <a:cs typeface="Arial"/>
            </a:endParaRPr>
          </a:p>
          <a:p>
            <a:pPr marL="171450" indent="0" algn="just">
              <a:lnSpc>
                <a:spcPct val="115000"/>
              </a:lnSpc>
              <a:buNone/>
            </a:pPr>
            <a:r>
              <a:rPr lang="ar-SA" sz="1800" dirty="0">
                <a:solidFill>
                  <a:schemeClr val="bg2">
                    <a:lumMod val="10000"/>
                  </a:schemeClr>
                </a:solidFill>
                <a:ea typeface="Times New Roman"/>
                <a:cs typeface="Arial Unicode MS"/>
              </a:rPr>
              <a:t> </a:t>
            </a:r>
            <a:endParaRPr lang="en-US" sz="1800" dirty="0">
              <a:solidFill>
                <a:schemeClr val="bg2">
                  <a:lumMod val="10000"/>
                </a:schemeClr>
              </a:solidFill>
              <a:ea typeface="Times New Roman"/>
              <a:cs typeface="Arial"/>
            </a:endParaRPr>
          </a:p>
          <a:p>
            <a:pPr marL="171450" indent="0" algn="just">
              <a:lnSpc>
                <a:spcPct val="115000"/>
              </a:lnSpc>
              <a:buNone/>
            </a:pPr>
            <a:r>
              <a:rPr lang="ar-SA" sz="1800" dirty="0">
                <a:solidFill>
                  <a:schemeClr val="bg2">
                    <a:lumMod val="10000"/>
                  </a:schemeClr>
                </a:solidFill>
                <a:ea typeface="Times New Roman"/>
                <a:cs typeface="Arial Unicode MS"/>
              </a:rPr>
              <a:t> </a:t>
            </a:r>
            <a:endParaRPr lang="en-US" sz="1800" dirty="0">
              <a:solidFill>
                <a:schemeClr val="bg2">
                  <a:lumMod val="10000"/>
                </a:schemeClr>
              </a:solidFill>
              <a:ea typeface="Times New Roman"/>
              <a:cs typeface="Arial"/>
            </a:endParaRPr>
          </a:p>
          <a:p>
            <a:pPr marL="171450" indent="0" algn="just">
              <a:lnSpc>
                <a:spcPct val="115000"/>
              </a:lnSpc>
              <a:buNone/>
            </a:pPr>
            <a:r>
              <a:rPr lang="ar-SA" sz="1800" dirty="0">
                <a:solidFill>
                  <a:schemeClr val="bg2">
                    <a:lumMod val="10000"/>
                  </a:schemeClr>
                </a:solidFill>
                <a:ea typeface="Times New Roman"/>
                <a:cs typeface="Arial Unicode MS"/>
              </a:rPr>
              <a:t> </a:t>
            </a:r>
            <a:endParaRPr lang="en-US" sz="1800" dirty="0">
              <a:solidFill>
                <a:schemeClr val="bg2">
                  <a:lumMod val="10000"/>
                </a:schemeClr>
              </a:solidFill>
              <a:ea typeface="Times New Roman"/>
              <a:cs typeface="Arial"/>
            </a:endParaRPr>
          </a:p>
          <a:p>
            <a:pPr marL="171450" indent="0" algn="just">
              <a:lnSpc>
                <a:spcPct val="115000"/>
              </a:lnSpc>
              <a:buNone/>
            </a:pPr>
            <a:r>
              <a:rPr lang="ar-SA" sz="1800" dirty="0">
                <a:solidFill>
                  <a:schemeClr val="bg2">
                    <a:lumMod val="10000"/>
                  </a:schemeClr>
                </a:solidFill>
                <a:ea typeface="Times New Roman"/>
                <a:cs typeface="Arial Unicode MS"/>
              </a:rPr>
              <a:t> </a:t>
            </a:r>
            <a:endParaRPr lang="en-US" sz="1800" dirty="0">
              <a:solidFill>
                <a:schemeClr val="bg2">
                  <a:lumMod val="10000"/>
                </a:schemeClr>
              </a:solidFill>
              <a:ea typeface="Times New Roman"/>
              <a:cs typeface="Arial"/>
            </a:endParaRPr>
          </a:p>
          <a:p>
            <a:pPr marL="171450" indent="0" algn="just">
              <a:lnSpc>
                <a:spcPct val="115000"/>
              </a:lnSpc>
              <a:buNone/>
            </a:pPr>
            <a:r>
              <a:rPr lang="ar-SA" sz="1800" dirty="0">
                <a:solidFill>
                  <a:schemeClr val="bg2">
                    <a:lumMod val="10000"/>
                  </a:schemeClr>
                </a:solidFill>
                <a:ea typeface="Times New Roman"/>
                <a:cs typeface="Arial Unicode MS"/>
              </a:rPr>
              <a:t> </a:t>
            </a:r>
            <a:endParaRPr lang="en-US" sz="1800" dirty="0">
              <a:solidFill>
                <a:schemeClr val="bg2">
                  <a:lumMod val="10000"/>
                </a:schemeClr>
              </a:solidFill>
              <a:ea typeface="Times New Roman"/>
              <a:cs typeface="Arial"/>
            </a:endParaRPr>
          </a:p>
          <a:p>
            <a:pPr marL="171450" indent="0" algn="just">
              <a:lnSpc>
                <a:spcPct val="115000"/>
              </a:lnSpc>
              <a:buNone/>
            </a:pPr>
            <a:r>
              <a:rPr lang="ar-SA" sz="1800" dirty="0">
                <a:solidFill>
                  <a:schemeClr val="bg2">
                    <a:lumMod val="10000"/>
                  </a:schemeClr>
                </a:solidFill>
                <a:ea typeface="Times New Roman"/>
                <a:cs typeface="Arial Unicode MS"/>
              </a:rPr>
              <a:t> </a:t>
            </a:r>
            <a:endParaRPr lang="en-US" sz="1800" dirty="0">
              <a:solidFill>
                <a:schemeClr val="bg2">
                  <a:lumMod val="10000"/>
                </a:schemeClr>
              </a:solidFill>
              <a:ea typeface="Times New Roman"/>
              <a:cs typeface="Arial"/>
            </a:endParaRPr>
          </a:p>
          <a:p>
            <a:pPr marL="171450" indent="0" algn="just">
              <a:lnSpc>
                <a:spcPct val="115000"/>
              </a:lnSpc>
              <a:buNone/>
            </a:pPr>
            <a:r>
              <a:rPr lang="ar-SA" sz="1800" dirty="0">
                <a:solidFill>
                  <a:schemeClr val="bg2">
                    <a:lumMod val="10000"/>
                  </a:schemeClr>
                </a:solidFill>
                <a:ea typeface="Times New Roman"/>
                <a:cs typeface="Arial Unicode MS"/>
              </a:rPr>
              <a:t> </a:t>
            </a:r>
            <a:endParaRPr lang="en-US" sz="1800" dirty="0">
              <a:solidFill>
                <a:schemeClr val="bg2">
                  <a:lumMod val="10000"/>
                </a:schemeClr>
              </a:solidFill>
              <a:ea typeface="Times New Roman"/>
              <a:cs typeface="Arial"/>
            </a:endParaRPr>
          </a:p>
          <a:p>
            <a:pPr marL="171450" indent="0" algn="just">
              <a:lnSpc>
                <a:spcPct val="115000"/>
              </a:lnSpc>
              <a:buNone/>
            </a:pPr>
            <a:r>
              <a:rPr lang="ar-SA" sz="1800" dirty="0">
                <a:solidFill>
                  <a:schemeClr val="bg2">
                    <a:lumMod val="10000"/>
                  </a:schemeClr>
                </a:solidFill>
                <a:ea typeface="Times New Roman"/>
                <a:cs typeface="Arial Unicode MS"/>
              </a:rPr>
              <a:t> </a:t>
            </a:r>
            <a:endParaRPr lang="en-US" sz="1800" dirty="0">
              <a:solidFill>
                <a:schemeClr val="bg2">
                  <a:lumMod val="10000"/>
                </a:schemeClr>
              </a:solidFill>
              <a:ea typeface="Times New Roman"/>
              <a:cs typeface="Arial"/>
            </a:endParaRPr>
          </a:p>
          <a:p>
            <a:pPr marL="171450" indent="0" algn="just">
              <a:lnSpc>
                <a:spcPct val="115000"/>
              </a:lnSpc>
              <a:buNone/>
            </a:pPr>
            <a:r>
              <a:rPr lang="ar-SA" sz="1800" dirty="0">
                <a:solidFill>
                  <a:schemeClr val="bg2">
                    <a:lumMod val="10000"/>
                  </a:schemeClr>
                </a:solidFill>
                <a:ea typeface="Times New Roman"/>
                <a:cs typeface="Arial Unicode MS"/>
              </a:rPr>
              <a:t> </a:t>
            </a:r>
            <a:endParaRPr lang="en-US" sz="1800" dirty="0">
              <a:solidFill>
                <a:schemeClr val="bg2">
                  <a:lumMod val="10000"/>
                </a:schemeClr>
              </a:solidFill>
              <a:ea typeface="Times New Roman"/>
              <a:cs typeface="Arial"/>
            </a:endParaRPr>
          </a:p>
          <a:p>
            <a:pPr marL="0" indent="0">
              <a:buNone/>
            </a:pPr>
            <a:endParaRPr lang="ar-IQ" sz="1800" dirty="0">
              <a:solidFill>
                <a:schemeClr val="bg2">
                  <a:lumMod val="10000"/>
                </a:schemeClr>
              </a:solidFill>
            </a:endParaRPr>
          </a:p>
        </p:txBody>
      </p:sp>
    </p:spTree>
    <p:extLst>
      <p:ext uri="{BB962C8B-B14F-4D97-AF65-F5344CB8AC3E}">
        <p14:creationId xmlns:p14="http://schemas.microsoft.com/office/powerpoint/2010/main" val="3814546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94238259"/>
              </p:ext>
            </p:extLst>
          </p:nvPr>
        </p:nvGraphicFramePr>
        <p:xfrm>
          <a:off x="2" y="188644"/>
          <a:ext cx="9036494" cy="6669355"/>
        </p:xfrm>
        <a:graphic>
          <a:graphicData uri="http://schemas.openxmlformats.org/drawingml/2006/table">
            <a:tbl>
              <a:tblPr rtl="1" firstRow="1" firstCol="1" bandRow="1"/>
              <a:tblGrid>
                <a:gridCol w="300841"/>
                <a:gridCol w="2242843"/>
                <a:gridCol w="300841"/>
                <a:gridCol w="300841"/>
                <a:gridCol w="736391"/>
                <a:gridCol w="736391"/>
                <a:gridCol w="736391"/>
                <a:gridCol w="736391"/>
                <a:gridCol w="736391"/>
                <a:gridCol w="736391"/>
                <a:gridCol w="736391"/>
                <a:gridCol w="736391"/>
              </a:tblGrid>
              <a:tr h="926424">
                <a:tc gridSpan="3">
                  <a:txBody>
                    <a:bodyPr/>
                    <a:lstStyle/>
                    <a:p>
                      <a:pPr algn="ctr" rtl="1">
                        <a:lnSpc>
                          <a:spcPct val="115000"/>
                        </a:lnSpc>
                        <a:spcAft>
                          <a:spcPts val="0"/>
                        </a:spcAft>
                      </a:pPr>
                      <a:r>
                        <a:rPr lang="ar-SA" sz="900" b="1">
                          <a:effectLst/>
                          <a:latin typeface="Calibri"/>
                          <a:ea typeface="Times New Roman"/>
                          <a:cs typeface="Arial Unicode MS"/>
                        </a:rPr>
                        <a:t>(1) عناصر الإنتاج</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ar-IQ"/>
                    </a:p>
                  </a:txBody>
                  <a:tcPr/>
                </a:tc>
                <a:tc hMerge="1">
                  <a:txBody>
                    <a:bodyPr/>
                    <a:lstStyle/>
                    <a:p>
                      <a:pPr rtl="1"/>
                      <a:endParaRPr lang="ar-IQ"/>
                    </a:p>
                  </a:txBody>
                  <a:tcPr/>
                </a:tc>
                <a:tc gridSpan="2">
                  <a:txBody>
                    <a:bodyPr/>
                    <a:lstStyle/>
                    <a:p>
                      <a:pPr algn="ctr" rtl="1">
                        <a:lnSpc>
                          <a:spcPct val="115000"/>
                        </a:lnSpc>
                        <a:spcAft>
                          <a:spcPts val="0"/>
                        </a:spcAft>
                      </a:pPr>
                      <a:r>
                        <a:rPr lang="ar-SA" sz="900" b="1">
                          <a:effectLst/>
                          <a:latin typeface="Calibri"/>
                          <a:ea typeface="Times New Roman"/>
                          <a:cs typeface="Arial Unicode MS"/>
                        </a:rPr>
                        <a:t>(2) الناتج الكلي</a:t>
                      </a:r>
                      <a:endParaRPr lang="en-US" sz="1100">
                        <a:effectLst/>
                        <a:latin typeface="Calibri"/>
                        <a:ea typeface="Times New Roman"/>
                        <a:cs typeface="Arial"/>
                      </a:endParaRPr>
                    </a:p>
                    <a:p>
                      <a:pPr algn="ctr" rtl="1">
                        <a:lnSpc>
                          <a:spcPct val="115000"/>
                        </a:lnSpc>
                        <a:spcAft>
                          <a:spcPts val="0"/>
                        </a:spcAft>
                      </a:pPr>
                      <a:r>
                        <a:rPr lang="en-US" sz="900" b="1">
                          <a:effectLst/>
                          <a:latin typeface="Arial Unicode MS"/>
                          <a:ea typeface="Times New Roman"/>
                          <a:cs typeface="Arial"/>
                        </a:rPr>
                        <a:t>TP = Q</a:t>
                      </a:r>
                      <a:endParaRPr lang="en-US" sz="1100">
                        <a:effectLst/>
                        <a:latin typeface="Calibri"/>
                        <a:ea typeface="Times New Roman"/>
                        <a:cs typeface="Arial"/>
                      </a:endParaRPr>
                    </a:p>
                  </a:txBody>
                  <a:tcPr marL="57551" marR="57551" marT="8571"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hMerge="1">
                  <a:txBody>
                    <a:bodyPr/>
                    <a:lstStyle/>
                    <a:p>
                      <a:pPr rtl="1"/>
                      <a:endParaRPr lang="ar-IQ"/>
                    </a:p>
                  </a:txBody>
                  <a:tcPr/>
                </a:tc>
                <a:tc gridSpan="2">
                  <a:txBody>
                    <a:bodyPr/>
                    <a:lstStyle/>
                    <a:p>
                      <a:pPr algn="ctr" rtl="1">
                        <a:lnSpc>
                          <a:spcPct val="115000"/>
                        </a:lnSpc>
                        <a:spcAft>
                          <a:spcPts val="0"/>
                        </a:spcAft>
                      </a:pPr>
                      <a:r>
                        <a:rPr lang="ar-SA" sz="900" b="1">
                          <a:effectLst/>
                          <a:latin typeface="Calibri"/>
                          <a:ea typeface="Times New Roman"/>
                          <a:cs typeface="Arial Unicode MS"/>
                        </a:rPr>
                        <a:t>(3) الناتج الحدي</a:t>
                      </a:r>
                      <a:endParaRPr lang="en-US" sz="1100">
                        <a:effectLst/>
                        <a:latin typeface="Calibri"/>
                        <a:ea typeface="Times New Roman"/>
                        <a:cs typeface="Arial"/>
                      </a:endParaRPr>
                    </a:p>
                    <a:p>
                      <a:pPr algn="ctr" rtl="1">
                        <a:lnSpc>
                          <a:spcPct val="115000"/>
                        </a:lnSpc>
                        <a:spcAft>
                          <a:spcPts val="0"/>
                        </a:spcAft>
                      </a:pPr>
                      <a:r>
                        <a:rPr lang="en-US" sz="900" b="1">
                          <a:effectLst/>
                          <a:latin typeface="Arial Unicode MS"/>
                          <a:ea typeface="Times New Roman"/>
                          <a:cs typeface="Arial"/>
                        </a:rPr>
                        <a:t>MP =</a:t>
                      </a:r>
                      <a:endParaRPr lang="en-US" sz="1100">
                        <a:effectLst/>
                        <a:latin typeface="Calibri"/>
                        <a:ea typeface="Times New Roman"/>
                        <a:cs typeface="Arial"/>
                      </a:endParaRPr>
                    </a:p>
                    <a:p>
                      <a:pPr algn="ctr" rtl="1">
                        <a:lnSpc>
                          <a:spcPct val="115000"/>
                        </a:lnSpc>
                        <a:spcAft>
                          <a:spcPts val="0"/>
                        </a:spcAft>
                      </a:pPr>
                      <a:r>
                        <a:rPr lang="en-US" sz="900" b="1">
                          <a:effectLst/>
                          <a:latin typeface="Arial Unicode MS"/>
                          <a:ea typeface="Times New Roman"/>
                          <a:cs typeface="Arial"/>
                        </a:rPr>
                        <a:t>∆ TP / ∆ L</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hMerge="1">
                  <a:txBody>
                    <a:bodyPr/>
                    <a:lstStyle/>
                    <a:p>
                      <a:pPr rtl="1"/>
                      <a:endParaRPr lang="ar-IQ"/>
                    </a:p>
                  </a:txBody>
                  <a:tcPr/>
                </a:tc>
                <a:tc gridSpan="2">
                  <a:txBody>
                    <a:bodyPr/>
                    <a:lstStyle/>
                    <a:p>
                      <a:pPr algn="ctr" rtl="1">
                        <a:lnSpc>
                          <a:spcPct val="115000"/>
                        </a:lnSpc>
                        <a:spcAft>
                          <a:spcPts val="0"/>
                        </a:spcAft>
                      </a:pPr>
                      <a:r>
                        <a:rPr lang="ar-SA" sz="900" b="1">
                          <a:effectLst/>
                          <a:latin typeface="Calibri"/>
                          <a:ea typeface="Times New Roman"/>
                          <a:cs typeface="Arial Unicode MS"/>
                        </a:rPr>
                        <a:t>(4) الناتج المتوسط</a:t>
                      </a:r>
                      <a:endParaRPr lang="en-US" sz="1100">
                        <a:effectLst/>
                        <a:latin typeface="Calibri"/>
                        <a:ea typeface="Times New Roman"/>
                        <a:cs typeface="Arial"/>
                      </a:endParaRPr>
                    </a:p>
                    <a:p>
                      <a:pPr algn="ctr" rtl="1">
                        <a:lnSpc>
                          <a:spcPct val="115000"/>
                        </a:lnSpc>
                        <a:spcAft>
                          <a:spcPts val="0"/>
                        </a:spcAft>
                      </a:pPr>
                      <a:r>
                        <a:rPr lang="en-US" sz="900" b="1">
                          <a:effectLst/>
                          <a:latin typeface="Arial Unicode MS"/>
                          <a:ea typeface="Times New Roman"/>
                          <a:cs typeface="Arial"/>
                        </a:rPr>
                        <a:t>AP =</a:t>
                      </a:r>
                      <a:endParaRPr lang="en-US" sz="1100">
                        <a:effectLst/>
                        <a:latin typeface="Calibri"/>
                        <a:ea typeface="Times New Roman"/>
                        <a:cs typeface="Arial"/>
                      </a:endParaRPr>
                    </a:p>
                    <a:p>
                      <a:pPr algn="ctr" rtl="1">
                        <a:lnSpc>
                          <a:spcPct val="115000"/>
                        </a:lnSpc>
                        <a:spcAft>
                          <a:spcPts val="0"/>
                        </a:spcAft>
                      </a:pPr>
                      <a:r>
                        <a:rPr lang="en-US" sz="900" b="1">
                          <a:effectLst/>
                          <a:latin typeface="Arial Unicode MS"/>
                          <a:ea typeface="Times New Roman"/>
                          <a:cs typeface="Arial"/>
                        </a:rPr>
                        <a:t>TP / L</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hMerge="1">
                  <a:txBody>
                    <a:bodyPr/>
                    <a:lstStyle/>
                    <a:p>
                      <a:pPr rtl="1"/>
                      <a:endParaRPr lang="ar-IQ"/>
                    </a:p>
                  </a:txBody>
                  <a:tcPr/>
                </a:tc>
                <a:tc gridSpan="2">
                  <a:txBody>
                    <a:bodyPr/>
                    <a:lstStyle/>
                    <a:p>
                      <a:pPr algn="ctr" rtl="1">
                        <a:lnSpc>
                          <a:spcPct val="115000"/>
                        </a:lnSpc>
                        <a:spcAft>
                          <a:spcPts val="0"/>
                        </a:spcAft>
                      </a:pPr>
                      <a:r>
                        <a:rPr lang="ar-SA" sz="900" b="1">
                          <a:effectLst/>
                          <a:latin typeface="Calibri"/>
                          <a:ea typeface="Times New Roman"/>
                          <a:cs typeface="Arial Unicode MS"/>
                        </a:rPr>
                        <a:t>مراحل الإنتاج</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hMerge="1">
                  <a:txBody>
                    <a:bodyPr/>
                    <a:lstStyle/>
                    <a:p>
                      <a:pPr rtl="1"/>
                      <a:endParaRPr lang="ar-IQ"/>
                    </a:p>
                  </a:txBody>
                  <a:tcPr/>
                </a:tc>
                <a:tc>
                  <a:txBody>
                    <a:bodyPr/>
                    <a:lstStyle/>
                    <a:p>
                      <a:pPr rtl="1">
                        <a:lnSpc>
                          <a:spcPct val="115000"/>
                        </a:lnSpc>
                        <a:spcAft>
                          <a:spcPts val="1000"/>
                        </a:spcAft>
                      </a:pPr>
                      <a:r>
                        <a:rPr lang="en-US" sz="1100">
                          <a:effectLst/>
                          <a:latin typeface="Calibri"/>
                          <a:ea typeface="Times New Roman"/>
                          <a:cs typeface="Arial"/>
                        </a:rPr>
                        <a:t> </a:t>
                      </a:r>
                    </a:p>
                  </a:txBody>
                  <a:tcPr marL="0" marR="0" marT="0" marB="0" anchor="ctr">
                    <a:lnL w="12700"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tcPr>
                </a:tc>
              </a:tr>
              <a:tr h="723735">
                <a:tc>
                  <a:txBody>
                    <a:bodyPr/>
                    <a:lstStyle/>
                    <a:p>
                      <a:pPr rtl="1">
                        <a:lnSpc>
                          <a:spcPct val="115000"/>
                        </a:lnSpc>
                        <a:spcAft>
                          <a:spcPts val="1000"/>
                        </a:spcAft>
                      </a:pPr>
                      <a:r>
                        <a:rPr lang="en-US" sz="1100">
                          <a:effectLst/>
                          <a:latin typeface="Calibri"/>
                          <a:ea typeface="Times New Roman"/>
                          <a:cs typeface="Arial"/>
                        </a:rPr>
                        <a:t> </a:t>
                      </a:r>
                    </a:p>
                  </a:txBody>
                  <a:tcPr marL="0" marR="0" marT="0" marB="0" anchor="ctr">
                    <a:lnL>
                      <a:noFill/>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algn="ctr" rtl="1">
                        <a:lnSpc>
                          <a:spcPct val="115000"/>
                        </a:lnSpc>
                        <a:spcAft>
                          <a:spcPts val="0"/>
                        </a:spcAft>
                      </a:pPr>
                      <a:r>
                        <a:rPr lang="ar-EG" sz="900" b="1">
                          <a:effectLst/>
                          <a:latin typeface="Calibri"/>
                          <a:ea typeface="Times New Roman"/>
                          <a:cs typeface="Arial Unicode MS"/>
                        </a:rPr>
                        <a:t>رأس المال</a:t>
                      </a:r>
                      <a:endParaRPr lang="en-US" sz="1100">
                        <a:effectLst/>
                        <a:latin typeface="Calibri"/>
                        <a:ea typeface="Times New Roman"/>
                        <a:cs typeface="Arial"/>
                      </a:endParaRPr>
                    </a:p>
                    <a:p>
                      <a:pPr algn="ctr" rtl="1">
                        <a:lnSpc>
                          <a:spcPct val="115000"/>
                        </a:lnSpc>
                        <a:spcAft>
                          <a:spcPts val="0"/>
                        </a:spcAft>
                      </a:pPr>
                      <a:r>
                        <a:rPr lang="en-US" sz="900" b="1">
                          <a:effectLst/>
                          <a:latin typeface="Arial Unicode MS"/>
                          <a:ea typeface="Times New Roman"/>
                          <a:cs typeface="Arial"/>
                        </a:rPr>
                        <a:t>K</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15000"/>
                        </a:lnSpc>
                        <a:spcAft>
                          <a:spcPts val="0"/>
                        </a:spcAft>
                      </a:pPr>
                      <a:r>
                        <a:rPr lang="ar-EG" sz="900" b="1">
                          <a:effectLst/>
                          <a:latin typeface="Calibri"/>
                          <a:ea typeface="Times New Roman"/>
                          <a:cs typeface="Arial Unicode MS"/>
                        </a:rPr>
                        <a:t>العمل</a:t>
                      </a:r>
                      <a:endParaRPr lang="en-US" sz="1100">
                        <a:effectLst/>
                        <a:latin typeface="Calibri"/>
                        <a:ea typeface="Times New Roman"/>
                        <a:cs typeface="Arial"/>
                      </a:endParaRPr>
                    </a:p>
                    <a:p>
                      <a:pPr algn="ctr" rtl="1">
                        <a:lnSpc>
                          <a:spcPct val="115000"/>
                        </a:lnSpc>
                        <a:spcAft>
                          <a:spcPts val="0"/>
                        </a:spcAft>
                      </a:pPr>
                      <a:r>
                        <a:rPr lang="en-US" sz="900" b="1">
                          <a:effectLst/>
                          <a:latin typeface="Arial Unicode MS"/>
                          <a:ea typeface="Times New Roman"/>
                          <a:cs typeface="Arial"/>
                        </a:rPr>
                        <a:t>L</a:t>
                      </a:r>
                      <a:endParaRPr lang="en-US" sz="1100">
                        <a:effectLst/>
                        <a:latin typeface="Calibri"/>
                        <a:ea typeface="Times New Roman"/>
                        <a:cs typeface="Arial"/>
                      </a:endParaRPr>
                    </a:p>
                  </a:txBody>
                  <a:tcPr marL="57551" marR="57551" marT="8571"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a:txBody>
                    <a:bodyPr/>
                    <a:lstStyle/>
                    <a:p>
                      <a:pPr rtl="1"/>
                      <a:endParaRPr lang="ar-IQ" sz="1700"/>
                    </a:p>
                  </a:txBody>
                  <a:tcPr marL="88163" marR="88163" marT="44082" marB="44082">
                    <a:lnL w="12700" cap="flat" cmpd="sng" algn="ctr">
                      <a:solidFill>
                        <a:srgbClr val="000000"/>
                      </a:solidFill>
                      <a:prstDash val="solid"/>
                      <a:round/>
                      <a:headEnd type="none" w="med" len="med"/>
                      <a:tailEnd type="none" w="med" len="med"/>
                    </a:lnL>
                    <a:lnT>
                      <a:noFill/>
                    </a:lnT>
                  </a:tcPr>
                </a:tc>
                <a:tc>
                  <a:txBody>
                    <a:bodyPr/>
                    <a:lstStyle/>
                    <a:p>
                      <a:pPr rtl="1"/>
                      <a:endParaRPr lang="ar-IQ" sz="1700"/>
                    </a:p>
                  </a:txBody>
                  <a:tcPr marL="88163" marR="88163" marT="44082" marB="44082">
                    <a:lnT>
                      <a:noFill/>
                    </a:lnT>
                  </a:tcPr>
                </a:tc>
                <a:tc>
                  <a:txBody>
                    <a:bodyPr/>
                    <a:lstStyle/>
                    <a:p>
                      <a:pPr rtl="1"/>
                      <a:endParaRPr lang="ar-IQ" sz="1700"/>
                    </a:p>
                  </a:txBody>
                  <a:tcPr marL="88163" marR="88163" marT="44082" marB="44082">
                    <a:lnT>
                      <a:noFill/>
                    </a:lnT>
                  </a:tcPr>
                </a:tc>
                <a:tc>
                  <a:txBody>
                    <a:bodyPr/>
                    <a:lstStyle/>
                    <a:p>
                      <a:pPr rtl="1"/>
                      <a:endParaRPr lang="ar-IQ" sz="1700"/>
                    </a:p>
                  </a:txBody>
                  <a:tcPr marL="88163" marR="88163" marT="44082" marB="44082">
                    <a:lnT>
                      <a:noFill/>
                    </a:lnT>
                  </a:tcPr>
                </a:tc>
                <a:tc>
                  <a:txBody>
                    <a:bodyPr/>
                    <a:lstStyle/>
                    <a:p>
                      <a:pPr rtl="1"/>
                      <a:endParaRPr lang="ar-IQ" sz="1700"/>
                    </a:p>
                  </a:txBody>
                  <a:tcPr marL="88163" marR="88163" marT="44082" marB="44082">
                    <a:lnT>
                      <a:noFill/>
                    </a:lnT>
                  </a:tcPr>
                </a:tc>
                <a:tc>
                  <a:txBody>
                    <a:bodyPr/>
                    <a:lstStyle/>
                    <a:p>
                      <a:pPr rtl="1"/>
                      <a:endParaRPr lang="ar-IQ" sz="1700"/>
                    </a:p>
                  </a:txBody>
                  <a:tcPr marL="88163" marR="88163" marT="44082" marB="44082">
                    <a:lnT>
                      <a:noFill/>
                    </a:lnT>
                  </a:tcPr>
                </a:tc>
                <a:tc>
                  <a:txBody>
                    <a:bodyPr/>
                    <a:lstStyle/>
                    <a:p>
                      <a:pPr rtl="1"/>
                      <a:endParaRPr lang="ar-IQ" sz="1700"/>
                    </a:p>
                  </a:txBody>
                  <a:tcPr marL="88163" marR="88163" marT="44082" marB="44082">
                    <a:lnT>
                      <a:noFill/>
                    </a:lnT>
                  </a:tcPr>
                </a:tc>
                <a:tc>
                  <a:txBody>
                    <a:bodyPr/>
                    <a:lstStyle/>
                    <a:p>
                      <a:pPr rtl="1"/>
                      <a:endParaRPr lang="ar-IQ" sz="1700"/>
                    </a:p>
                  </a:txBody>
                  <a:tcPr marL="88163" marR="88163" marT="44082" marB="44082">
                    <a:lnT w="19050" cap="flat" cmpd="sng" algn="ctr">
                      <a:solidFill>
                        <a:srgbClr val="000000"/>
                      </a:solidFill>
                      <a:prstDash val="solid"/>
                      <a:round/>
                      <a:headEnd type="none" w="med" len="med"/>
                      <a:tailEnd type="none" w="med" len="med"/>
                    </a:lnT>
                  </a:tcPr>
                </a:tc>
              </a:tr>
              <a:tr h="279279">
                <a:tc>
                  <a:txBody>
                    <a:bodyPr/>
                    <a:lstStyle/>
                    <a:p>
                      <a:pPr rtl="1">
                        <a:lnSpc>
                          <a:spcPct val="115000"/>
                        </a:lnSpc>
                        <a:spcAft>
                          <a:spcPts val="1000"/>
                        </a:spcAft>
                      </a:pPr>
                      <a:r>
                        <a:rPr lang="en-US" sz="1100">
                          <a:effectLst/>
                          <a:latin typeface="Calibri"/>
                          <a:ea typeface="Times New Roman"/>
                          <a:cs typeface="Arial"/>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rtl="1">
                        <a:lnSpc>
                          <a:spcPct val="115000"/>
                        </a:lnSpc>
                        <a:spcAft>
                          <a:spcPts val="0"/>
                        </a:spcAft>
                      </a:pPr>
                      <a:r>
                        <a:rPr lang="en-US" sz="900" b="1">
                          <a:effectLst/>
                          <a:latin typeface="Arial Unicode MS"/>
                          <a:ea typeface="Times New Roman"/>
                          <a:cs typeface="Arial"/>
                        </a:rPr>
                        <a:t>5</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15000"/>
                        </a:lnSpc>
                        <a:spcAft>
                          <a:spcPts val="0"/>
                        </a:spcAft>
                      </a:pPr>
                      <a:r>
                        <a:rPr lang="en-US" sz="900" b="1">
                          <a:effectLst/>
                          <a:latin typeface="Arial Unicode MS"/>
                          <a:ea typeface="Times New Roman"/>
                          <a:cs typeface="Arial"/>
                        </a:rPr>
                        <a:t>0</a:t>
                      </a:r>
                      <a:endParaRPr lang="en-US" sz="1100">
                        <a:effectLst/>
                        <a:latin typeface="Calibri"/>
                        <a:ea typeface="Times New Roman"/>
                        <a:cs typeface="Arial"/>
                      </a:endParaRPr>
                    </a:p>
                  </a:txBody>
                  <a:tcPr marL="57551" marR="57551" marT="8571"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a:txBody>
                    <a:bodyPr/>
                    <a:lstStyle/>
                    <a:p>
                      <a:pPr algn="ctr" rtl="1">
                        <a:lnSpc>
                          <a:spcPct val="115000"/>
                        </a:lnSpc>
                        <a:spcAft>
                          <a:spcPts val="0"/>
                        </a:spcAft>
                      </a:pPr>
                      <a:r>
                        <a:rPr lang="en-US" sz="900" b="1">
                          <a:effectLst/>
                          <a:latin typeface="Arial Unicode MS"/>
                          <a:ea typeface="Times New Roman"/>
                          <a:cs typeface="Arial"/>
                        </a:rPr>
                        <a:t>0</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a:txBody>
                    <a:bodyPr/>
                    <a:lstStyle/>
                    <a:p>
                      <a:pPr algn="ctr" rtl="1">
                        <a:lnSpc>
                          <a:spcPct val="115000"/>
                        </a:lnSpc>
                        <a:spcAft>
                          <a:spcPts val="0"/>
                        </a:spcAft>
                      </a:pPr>
                      <a:r>
                        <a:rPr lang="en-US" sz="900" b="1">
                          <a:effectLst/>
                          <a:latin typeface="Arial Unicode MS"/>
                          <a:ea typeface="Times New Roman"/>
                          <a:cs typeface="Arial"/>
                        </a:rPr>
                        <a:t>--</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a:txBody>
                    <a:bodyPr/>
                    <a:lstStyle/>
                    <a:p>
                      <a:pPr algn="ctr" rtl="1">
                        <a:lnSpc>
                          <a:spcPct val="115000"/>
                        </a:lnSpc>
                        <a:spcAft>
                          <a:spcPts val="0"/>
                        </a:spcAft>
                      </a:pPr>
                      <a:r>
                        <a:rPr lang="en-US" sz="900" b="1">
                          <a:effectLst/>
                          <a:latin typeface="Arial Unicode MS"/>
                          <a:ea typeface="Times New Roman"/>
                          <a:cs typeface="Arial"/>
                        </a:rPr>
                        <a:t>0</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hMerge="1">
                  <a:txBody>
                    <a:bodyPr/>
                    <a:lstStyle/>
                    <a:p>
                      <a:pPr rtl="1"/>
                      <a:endParaRPr lang="ar-IQ"/>
                    </a:p>
                  </a:txBody>
                  <a:tcPr/>
                </a:tc>
                <a:tc rowSpan="3" gridSpan="2">
                  <a:txBody>
                    <a:bodyPr/>
                    <a:lstStyle/>
                    <a:p>
                      <a:pPr algn="ctr" rtl="1">
                        <a:lnSpc>
                          <a:spcPct val="115000"/>
                        </a:lnSpc>
                        <a:spcAft>
                          <a:spcPts val="0"/>
                        </a:spcAft>
                      </a:pPr>
                      <a:r>
                        <a:rPr lang="ar-SA" sz="900" b="1">
                          <a:effectLst/>
                          <a:latin typeface="Calibri"/>
                          <a:ea typeface="Times New Roman"/>
                          <a:cs typeface="Arial Unicode MS"/>
                        </a:rPr>
                        <a:t>المرحلة الأولى</a:t>
                      </a:r>
                      <a:endParaRPr lang="en-US" sz="1100">
                        <a:effectLst/>
                        <a:latin typeface="Calibri"/>
                        <a:ea typeface="Times New Roman"/>
                        <a:cs typeface="Arial"/>
                      </a:endParaRPr>
                    </a:p>
                    <a:p>
                      <a:pPr algn="ctr" rtl="1">
                        <a:lnSpc>
                          <a:spcPct val="115000"/>
                        </a:lnSpc>
                        <a:spcAft>
                          <a:spcPts val="0"/>
                        </a:spcAft>
                      </a:pPr>
                      <a:r>
                        <a:rPr lang="ar-SA" sz="900" b="1">
                          <a:effectLst/>
                          <a:latin typeface="Calibri"/>
                          <a:ea typeface="Times New Roman"/>
                          <a:cs typeface="Arial Unicode MS"/>
                        </a:rPr>
                        <a:t>(تزايد</a:t>
                      </a:r>
                      <a:r>
                        <a:rPr lang="en-US" sz="900" b="1">
                          <a:effectLst/>
                          <a:latin typeface="Arial Unicode MS"/>
                          <a:ea typeface="Times New Roman"/>
                          <a:cs typeface="Arial"/>
                        </a:rPr>
                        <a:t> AP</a:t>
                      </a:r>
                      <a:r>
                        <a:rPr lang="ar-SA" sz="900" b="1">
                          <a:effectLst/>
                          <a:latin typeface="Calibri"/>
                          <a:ea typeface="Times New Roman"/>
                          <a:cs typeface="Arial Unicode MS"/>
                        </a:rPr>
                        <a:t>)</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rowSpan="3" hMerge="1">
                  <a:txBody>
                    <a:bodyPr/>
                    <a:lstStyle/>
                    <a:p>
                      <a:pPr rtl="1"/>
                      <a:endParaRPr lang="ar-IQ"/>
                    </a:p>
                  </a:txBody>
                  <a:tcPr/>
                </a:tc>
              </a:tr>
              <a:tr h="279279">
                <a:tc>
                  <a:txBody>
                    <a:bodyPr/>
                    <a:lstStyle/>
                    <a:p>
                      <a:pPr rtl="1">
                        <a:lnSpc>
                          <a:spcPct val="115000"/>
                        </a:lnSpc>
                        <a:spcAft>
                          <a:spcPts val="1000"/>
                        </a:spcAft>
                      </a:pPr>
                      <a:r>
                        <a:rPr lang="en-US" sz="1100">
                          <a:effectLst/>
                          <a:latin typeface="Calibri"/>
                          <a:ea typeface="Times New Roman"/>
                          <a:cs typeface="Arial"/>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rtl="1">
                        <a:lnSpc>
                          <a:spcPct val="115000"/>
                        </a:lnSpc>
                        <a:spcAft>
                          <a:spcPts val="0"/>
                        </a:spcAft>
                      </a:pPr>
                      <a:r>
                        <a:rPr lang="en-US" sz="900" b="1">
                          <a:effectLst/>
                          <a:latin typeface="Arial Unicode MS"/>
                          <a:ea typeface="Times New Roman"/>
                          <a:cs typeface="Arial"/>
                        </a:rPr>
                        <a:t>5</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15000"/>
                        </a:lnSpc>
                        <a:spcAft>
                          <a:spcPts val="0"/>
                        </a:spcAft>
                      </a:pPr>
                      <a:r>
                        <a:rPr lang="en-US" sz="900" b="1">
                          <a:effectLst/>
                          <a:latin typeface="Arial Unicode MS"/>
                          <a:ea typeface="Times New Roman"/>
                          <a:cs typeface="Arial"/>
                        </a:rPr>
                        <a:t>1</a:t>
                      </a:r>
                      <a:endParaRPr lang="en-US" sz="1100">
                        <a:effectLst/>
                        <a:latin typeface="Calibri"/>
                        <a:ea typeface="Times New Roman"/>
                        <a:cs typeface="Arial"/>
                      </a:endParaRPr>
                    </a:p>
                  </a:txBody>
                  <a:tcPr marL="57551" marR="57551" marT="8571"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a:txBody>
                    <a:bodyPr/>
                    <a:lstStyle/>
                    <a:p>
                      <a:pPr algn="ctr" rtl="1">
                        <a:lnSpc>
                          <a:spcPct val="115000"/>
                        </a:lnSpc>
                        <a:spcAft>
                          <a:spcPts val="0"/>
                        </a:spcAft>
                      </a:pPr>
                      <a:r>
                        <a:rPr lang="en-US" sz="900" b="1">
                          <a:effectLst/>
                          <a:latin typeface="Arial Unicode MS"/>
                          <a:ea typeface="Times New Roman"/>
                          <a:cs typeface="Arial"/>
                        </a:rPr>
                        <a:t>500</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a:txBody>
                    <a:bodyPr/>
                    <a:lstStyle/>
                    <a:p>
                      <a:pPr algn="ctr" rtl="1">
                        <a:lnSpc>
                          <a:spcPct val="115000"/>
                        </a:lnSpc>
                        <a:spcAft>
                          <a:spcPts val="0"/>
                        </a:spcAft>
                      </a:pPr>
                      <a:r>
                        <a:rPr lang="en-US" sz="900" b="1">
                          <a:effectLst/>
                          <a:latin typeface="Arial Unicode MS"/>
                          <a:ea typeface="Times New Roman"/>
                          <a:cs typeface="Arial"/>
                        </a:rPr>
                        <a:t>500</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a:txBody>
                    <a:bodyPr/>
                    <a:lstStyle/>
                    <a:p>
                      <a:pPr algn="ctr" rtl="1">
                        <a:lnSpc>
                          <a:spcPct val="115000"/>
                        </a:lnSpc>
                        <a:spcAft>
                          <a:spcPts val="0"/>
                        </a:spcAft>
                      </a:pPr>
                      <a:r>
                        <a:rPr lang="en-US" sz="900" b="1">
                          <a:effectLst/>
                          <a:latin typeface="Arial Unicode MS"/>
                          <a:ea typeface="Times New Roman"/>
                          <a:cs typeface="Arial"/>
                        </a:rPr>
                        <a:t>500</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vMerge="1">
                  <a:txBody>
                    <a:bodyPr/>
                    <a:lstStyle/>
                    <a:p>
                      <a:pPr rtl="1"/>
                      <a:endParaRPr lang="ar-IQ"/>
                    </a:p>
                  </a:txBody>
                  <a:tcPr/>
                </a:tc>
                <a:tc hMerge="1" vMerge="1">
                  <a:txBody>
                    <a:bodyPr/>
                    <a:lstStyle/>
                    <a:p>
                      <a:pPr rtl="1"/>
                      <a:endParaRPr lang="ar-IQ"/>
                    </a:p>
                  </a:txBody>
                  <a:tcPr/>
                </a:tc>
              </a:tr>
              <a:tr h="603113">
                <a:tc>
                  <a:txBody>
                    <a:bodyPr/>
                    <a:lstStyle/>
                    <a:p>
                      <a:pPr rtl="1">
                        <a:lnSpc>
                          <a:spcPct val="115000"/>
                        </a:lnSpc>
                        <a:spcAft>
                          <a:spcPts val="1000"/>
                        </a:spcAft>
                      </a:pPr>
                      <a:r>
                        <a:rPr lang="en-US" sz="1100">
                          <a:effectLst/>
                          <a:latin typeface="Calibri"/>
                          <a:ea typeface="Times New Roman"/>
                          <a:cs typeface="Arial"/>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rtl="1">
                        <a:lnSpc>
                          <a:spcPct val="115000"/>
                        </a:lnSpc>
                        <a:spcAft>
                          <a:spcPts val="0"/>
                        </a:spcAft>
                      </a:pPr>
                      <a:r>
                        <a:rPr lang="en-US" sz="900" b="1">
                          <a:effectLst/>
                          <a:latin typeface="Arial Unicode MS"/>
                          <a:ea typeface="Times New Roman"/>
                          <a:cs typeface="Arial"/>
                        </a:rPr>
                        <a:t>5</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15000"/>
                        </a:lnSpc>
                        <a:spcAft>
                          <a:spcPts val="0"/>
                        </a:spcAft>
                      </a:pPr>
                      <a:r>
                        <a:rPr lang="en-US" sz="900" b="1">
                          <a:effectLst/>
                          <a:latin typeface="Arial Unicode MS"/>
                          <a:ea typeface="Times New Roman"/>
                          <a:cs typeface="Arial"/>
                        </a:rPr>
                        <a:t>2</a:t>
                      </a:r>
                      <a:endParaRPr lang="en-US" sz="1100">
                        <a:effectLst/>
                        <a:latin typeface="Calibri"/>
                        <a:ea typeface="Times New Roman"/>
                        <a:cs typeface="Arial"/>
                      </a:endParaRPr>
                    </a:p>
                  </a:txBody>
                  <a:tcPr marL="57551" marR="57551" marT="8571"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a:txBody>
                    <a:bodyPr/>
                    <a:lstStyle/>
                    <a:p>
                      <a:pPr algn="ctr" rtl="1">
                        <a:lnSpc>
                          <a:spcPct val="115000"/>
                        </a:lnSpc>
                        <a:spcAft>
                          <a:spcPts val="0"/>
                        </a:spcAft>
                      </a:pPr>
                      <a:r>
                        <a:rPr lang="en-US" sz="900" b="1">
                          <a:effectLst/>
                          <a:latin typeface="Arial Unicode MS"/>
                          <a:ea typeface="Times New Roman"/>
                          <a:cs typeface="Arial"/>
                        </a:rPr>
                        <a:t>1200</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a:txBody>
                    <a:bodyPr/>
                    <a:lstStyle/>
                    <a:p>
                      <a:pPr algn="ctr" rtl="1">
                        <a:lnSpc>
                          <a:spcPct val="115000"/>
                        </a:lnSpc>
                        <a:spcAft>
                          <a:spcPts val="0"/>
                        </a:spcAft>
                      </a:pPr>
                      <a:r>
                        <a:rPr lang="en-US" sz="900" b="1">
                          <a:effectLst/>
                          <a:latin typeface="Arial Unicode MS"/>
                          <a:ea typeface="Times New Roman"/>
                          <a:cs typeface="Arial"/>
                        </a:rPr>
                        <a:t>700</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a:txBody>
                    <a:bodyPr/>
                    <a:lstStyle/>
                    <a:p>
                      <a:pPr algn="ctr" rtl="1">
                        <a:lnSpc>
                          <a:spcPct val="115000"/>
                        </a:lnSpc>
                        <a:spcAft>
                          <a:spcPts val="0"/>
                        </a:spcAft>
                      </a:pPr>
                      <a:r>
                        <a:rPr lang="en-US" sz="900" b="1">
                          <a:effectLst/>
                          <a:latin typeface="Arial Unicode MS"/>
                          <a:ea typeface="Times New Roman"/>
                          <a:cs typeface="Arial"/>
                        </a:rPr>
                        <a:t>600</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vMerge="1">
                  <a:txBody>
                    <a:bodyPr/>
                    <a:lstStyle/>
                    <a:p>
                      <a:pPr rtl="1"/>
                      <a:endParaRPr lang="ar-IQ"/>
                    </a:p>
                  </a:txBody>
                  <a:tcPr/>
                </a:tc>
                <a:tc hMerge="1" vMerge="1">
                  <a:txBody>
                    <a:bodyPr/>
                    <a:lstStyle/>
                    <a:p>
                      <a:pPr rtl="1"/>
                      <a:endParaRPr lang="ar-IQ"/>
                    </a:p>
                  </a:txBody>
                  <a:tcPr/>
                </a:tc>
              </a:tr>
              <a:tr h="279279">
                <a:tc>
                  <a:txBody>
                    <a:bodyPr/>
                    <a:lstStyle/>
                    <a:p>
                      <a:pPr rtl="1">
                        <a:lnSpc>
                          <a:spcPct val="115000"/>
                        </a:lnSpc>
                        <a:spcAft>
                          <a:spcPts val="1000"/>
                        </a:spcAft>
                      </a:pPr>
                      <a:r>
                        <a:rPr lang="en-US" sz="1100">
                          <a:effectLst/>
                          <a:latin typeface="Calibri"/>
                          <a:ea typeface="Times New Roman"/>
                          <a:cs typeface="Arial"/>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rtl="1">
                        <a:lnSpc>
                          <a:spcPct val="115000"/>
                        </a:lnSpc>
                        <a:spcAft>
                          <a:spcPts val="0"/>
                        </a:spcAft>
                      </a:pPr>
                      <a:r>
                        <a:rPr lang="en-US" sz="900" b="1">
                          <a:effectLst/>
                          <a:latin typeface="Arial Unicode MS"/>
                          <a:ea typeface="Times New Roman"/>
                          <a:cs typeface="Arial"/>
                        </a:rPr>
                        <a:t>5</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15000"/>
                        </a:lnSpc>
                        <a:spcAft>
                          <a:spcPts val="0"/>
                        </a:spcAft>
                      </a:pPr>
                      <a:r>
                        <a:rPr lang="en-US" sz="900" b="1">
                          <a:effectLst/>
                          <a:latin typeface="Arial Unicode MS"/>
                          <a:ea typeface="Times New Roman"/>
                          <a:cs typeface="Arial"/>
                        </a:rPr>
                        <a:t>3</a:t>
                      </a:r>
                      <a:endParaRPr lang="en-US" sz="1100">
                        <a:effectLst/>
                        <a:latin typeface="Calibri"/>
                        <a:ea typeface="Times New Roman"/>
                        <a:cs typeface="Arial"/>
                      </a:endParaRPr>
                    </a:p>
                  </a:txBody>
                  <a:tcPr marL="57551" marR="57551" marT="8571"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a:txBody>
                    <a:bodyPr/>
                    <a:lstStyle/>
                    <a:p>
                      <a:pPr algn="ctr" rtl="1">
                        <a:lnSpc>
                          <a:spcPct val="115000"/>
                        </a:lnSpc>
                        <a:spcAft>
                          <a:spcPts val="0"/>
                        </a:spcAft>
                      </a:pPr>
                      <a:r>
                        <a:rPr lang="en-US" sz="900" b="1">
                          <a:effectLst/>
                          <a:latin typeface="Arial Unicode MS"/>
                          <a:ea typeface="Times New Roman"/>
                          <a:cs typeface="Arial"/>
                        </a:rPr>
                        <a:t>1800</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a:txBody>
                    <a:bodyPr/>
                    <a:lstStyle/>
                    <a:p>
                      <a:pPr algn="ctr" rtl="1">
                        <a:lnSpc>
                          <a:spcPct val="115000"/>
                        </a:lnSpc>
                        <a:spcAft>
                          <a:spcPts val="0"/>
                        </a:spcAft>
                      </a:pPr>
                      <a:r>
                        <a:rPr lang="en-US" sz="900" b="1">
                          <a:effectLst/>
                          <a:latin typeface="Arial Unicode MS"/>
                          <a:ea typeface="Times New Roman"/>
                          <a:cs typeface="Arial"/>
                        </a:rPr>
                        <a:t>600</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a:txBody>
                    <a:bodyPr/>
                    <a:lstStyle/>
                    <a:p>
                      <a:pPr algn="ctr" rtl="1">
                        <a:lnSpc>
                          <a:spcPct val="115000"/>
                        </a:lnSpc>
                        <a:spcAft>
                          <a:spcPts val="0"/>
                        </a:spcAft>
                      </a:pPr>
                      <a:r>
                        <a:rPr lang="en-US" sz="900" b="1">
                          <a:effectLst/>
                          <a:latin typeface="Arial Unicode MS"/>
                          <a:ea typeface="Times New Roman"/>
                          <a:cs typeface="Arial"/>
                        </a:rPr>
                        <a:t>600</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rowSpan="5" gridSpan="2">
                  <a:txBody>
                    <a:bodyPr/>
                    <a:lstStyle/>
                    <a:p>
                      <a:pPr algn="ctr" rtl="1">
                        <a:lnSpc>
                          <a:spcPct val="115000"/>
                        </a:lnSpc>
                        <a:spcAft>
                          <a:spcPts val="0"/>
                        </a:spcAft>
                      </a:pPr>
                      <a:r>
                        <a:rPr lang="ar-EG" sz="900" b="1">
                          <a:effectLst/>
                          <a:latin typeface="Calibri"/>
                          <a:ea typeface="Times New Roman"/>
                          <a:cs typeface="Arial Unicode MS"/>
                        </a:rPr>
                        <a:t>المرحلة الثانية</a:t>
                      </a:r>
                      <a:endParaRPr lang="en-US" sz="1100">
                        <a:effectLst/>
                        <a:latin typeface="Calibri"/>
                        <a:ea typeface="Times New Roman"/>
                        <a:cs typeface="Arial"/>
                      </a:endParaRPr>
                    </a:p>
                    <a:p>
                      <a:pPr algn="ctr" rtl="1">
                        <a:lnSpc>
                          <a:spcPct val="115000"/>
                        </a:lnSpc>
                        <a:spcAft>
                          <a:spcPts val="0"/>
                        </a:spcAft>
                      </a:pPr>
                      <a:r>
                        <a:rPr lang="ar-EG" sz="900" b="1">
                          <a:effectLst/>
                          <a:latin typeface="Calibri"/>
                          <a:ea typeface="Times New Roman"/>
                          <a:cs typeface="Arial Unicode MS"/>
                        </a:rPr>
                        <a:t>( تناقص</a:t>
                      </a:r>
                      <a:r>
                        <a:rPr lang="en-US" sz="900" b="1">
                          <a:effectLst/>
                          <a:latin typeface="Arial Unicode MS"/>
                          <a:ea typeface="Times New Roman"/>
                          <a:cs typeface="Arial"/>
                        </a:rPr>
                        <a:t> AP</a:t>
                      </a:r>
                      <a:r>
                        <a:rPr lang="ar-EG" sz="900" b="1">
                          <a:effectLst/>
                          <a:latin typeface="Calibri"/>
                          <a:ea typeface="Times New Roman"/>
                          <a:cs typeface="Arial Unicode MS"/>
                        </a:rPr>
                        <a:t>) وأعلى </a:t>
                      </a:r>
                      <a:r>
                        <a:rPr lang="en-US" sz="900" b="1">
                          <a:effectLst/>
                          <a:latin typeface="Arial Unicode MS"/>
                          <a:ea typeface="Times New Roman"/>
                          <a:cs typeface="Arial"/>
                        </a:rPr>
                        <a:t>TP</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hMerge="1">
                  <a:txBody>
                    <a:bodyPr/>
                    <a:lstStyle/>
                    <a:p>
                      <a:pPr rtl="1"/>
                      <a:endParaRPr lang="ar-IQ"/>
                    </a:p>
                  </a:txBody>
                  <a:tcPr/>
                </a:tc>
              </a:tr>
              <a:tr h="279279">
                <a:tc>
                  <a:txBody>
                    <a:bodyPr/>
                    <a:lstStyle/>
                    <a:p>
                      <a:pPr rtl="1">
                        <a:lnSpc>
                          <a:spcPct val="115000"/>
                        </a:lnSpc>
                        <a:spcAft>
                          <a:spcPts val="1000"/>
                        </a:spcAft>
                      </a:pPr>
                      <a:r>
                        <a:rPr lang="en-US" sz="1100">
                          <a:effectLst/>
                          <a:latin typeface="Calibri"/>
                          <a:ea typeface="Times New Roman"/>
                          <a:cs typeface="Arial"/>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rtl="1">
                        <a:lnSpc>
                          <a:spcPct val="115000"/>
                        </a:lnSpc>
                        <a:spcAft>
                          <a:spcPts val="0"/>
                        </a:spcAft>
                      </a:pPr>
                      <a:r>
                        <a:rPr lang="en-US" sz="900" b="1">
                          <a:effectLst/>
                          <a:latin typeface="Arial Unicode MS"/>
                          <a:ea typeface="Times New Roman"/>
                          <a:cs typeface="Arial"/>
                        </a:rPr>
                        <a:t>5</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15000"/>
                        </a:lnSpc>
                        <a:spcAft>
                          <a:spcPts val="0"/>
                        </a:spcAft>
                      </a:pPr>
                      <a:r>
                        <a:rPr lang="en-US" sz="900" b="1">
                          <a:effectLst/>
                          <a:latin typeface="Arial Unicode MS"/>
                          <a:ea typeface="Times New Roman"/>
                          <a:cs typeface="Arial"/>
                        </a:rPr>
                        <a:t>4</a:t>
                      </a:r>
                      <a:endParaRPr lang="en-US" sz="1100">
                        <a:effectLst/>
                        <a:latin typeface="Calibri"/>
                        <a:ea typeface="Times New Roman"/>
                        <a:cs typeface="Arial"/>
                      </a:endParaRPr>
                    </a:p>
                  </a:txBody>
                  <a:tcPr marL="57551" marR="57551" marT="8571"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a:txBody>
                    <a:bodyPr/>
                    <a:lstStyle/>
                    <a:p>
                      <a:pPr algn="ctr" rtl="1">
                        <a:lnSpc>
                          <a:spcPct val="115000"/>
                        </a:lnSpc>
                        <a:spcAft>
                          <a:spcPts val="0"/>
                        </a:spcAft>
                      </a:pPr>
                      <a:r>
                        <a:rPr lang="en-US" sz="900" b="1">
                          <a:effectLst/>
                          <a:latin typeface="Arial Unicode MS"/>
                          <a:ea typeface="Times New Roman"/>
                          <a:cs typeface="Arial"/>
                        </a:rPr>
                        <a:t>2200</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a:txBody>
                    <a:bodyPr/>
                    <a:lstStyle/>
                    <a:p>
                      <a:pPr algn="ctr" rtl="1">
                        <a:lnSpc>
                          <a:spcPct val="115000"/>
                        </a:lnSpc>
                        <a:spcAft>
                          <a:spcPts val="0"/>
                        </a:spcAft>
                      </a:pPr>
                      <a:r>
                        <a:rPr lang="en-US" sz="900" b="1">
                          <a:effectLst/>
                          <a:latin typeface="Arial Unicode MS"/>
                          <a:ea typeface="Times New Roman"/>
                          <a:cs typeface="Arial"/>
                        </a:rPr>
                        <a:t>400</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a:txBody>
                    <a:bodyPr/>
                    <a:lstStyle/>
                    <a:p>
                      <a:pPr algn="ctr" rtl="1">
                        <a:lnSpc>
                          <a:spcPct val="115000"/>
                        </a:lnSpc>
                        <a:spcAft>
                          <a:spcPts val="0"/>
                        </a:spcAft>
                      </a:pPr>
                      <a:r>
                        <a:rPr lang="en-US" sz="900" b="1">
                          <a:effectLst/>
                          <a:latin typeface="Arial Unicode MS"/>
                          <a:ea typeface="Times New Roman"/>
                          <a:cs typeface="Arial"/>
                        </a:rPr>
                        <a:t>550</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vMerge="1">
                  <a:txBody>
                    <a:bodyPr/>
                    <a:lstStyle/>
                    <a:p>
                      <a:pPr rtl="1"/>
                      <a:endParaRPr lang="ar-IQ"/>
                    </a:p>
                  </a:txBody>
                  <a:tcPr/>
                </a:tc>
                <a:tc hMerge="1" vMerge="1">
                  <a:txBody>
                    <a:bodyPr/>
                    <a:lstStyle/>
                    <a:p>
                      <a:pPr rtl="1"/>
                      <a:endParaRPr lang="ar-IQ"/>
                    </a:p>
                  </a:txBody>
                  <a:tcPr/>
                </a:tc>
              </a:tr>
              <a:tr h="279279">
                <a:tc>
                  <a:txBody>
                    <a:bodyPr/>
                    <a:lstStyle/>
                    <a:p>
                      <a:pPr rtl="1">
                        <a:lnSpc>
                          <a:spcPct val="115000"/>
                        </a:lnSpc>
                        <a:spcAft>
                          <a:spcPts val="1000"/>
                        </a:spcAft>
                      </a:pPr>
                      <a:r>
                        <a:rPr lang="en-US" sz="1100">
                          <a:effectLst/>
                          <a:latin typeface="Calibri"/>
                          <a:ea typeface="Times New Roman"/>
                          <a:cs typeface="Arial"/>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rtl="1">
                        <a:lnSpc>
                          <a:spcPct val="115000"/>
                        </a:lnSpc>
                        <a:spcAft>
                          <a:spcPts val="0"/>
                        </a:spcAft>
                      </a:pPr>
                      <a:r>
                        <a:rPr lang="en-US" sz="900" b="1">
                          <a:effectLst/>
                          <a:latin typeface="Arial Unicode MS"/>
                          <a:ea typeface="Times New Roman"/>
                          <a:cs typeface="Arial"/>
                        </a:rPr>
                        <a:t>5</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15000"/>
                        </a:lnSpc>
                        <a:spcAft>
                          <a:spcPts val="0"/>
                        </a:spcAft>
                      </a:pPr>
                      <a:r>
                        <a:rPr lang="en-US" sz="900" b="1">
                          <a:effectLst/>
                          <a:latin typeface="Arial Unicode MS"/>
                          <a:ea typeface="Times New Roman"/>
                          <a:cs typeface="Arial"/>
                        </a:rPr>
                        <a:t>5</a:t>
                      </a:r>
                      <a:endParaRPr lang="en-US" sz="1100">
                        <a:effectLst/>
                        <a:latin typeface="Calibri"/>
                        <a:ea typeface="Times New Roman"/>
                        <a:cs typeface="Arial"/>
                      </a:endParaRPr>
                    </a:p>
                  </a:txBody>
                  <a:tcPr marL="57551" marR="57551" marT="8571"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a:txBody>
                    <a:bodyPr/>
                    <a:lstStyle/>
                    <a:p>
                      <a:pPr algn="ctr" rtl="1">
                        <a:lnSpc>
                          <a:spcPct val="115000"/>
                        </a:lnSpc>
                        <a:spcAft>
                          <a:spcPts val="0"/>
                        </a:spcAft>
                      </a:pPr>
                      <a:r>
                        <a:rPr lang="en-US" sz="900" b="1">
                          <a:effectLst/>
                          <a:latin typeface="Arial Unicode MS"/>
                          <a:ea typeface="Times New Roman"/>
                          <a:cs typeface="Arial"/>
                        </a:rPr>
                        <a:t>2500</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a:txBody>
                    <a:bodyPr/>
                    <a:lstStyle/>
                    <a:p>
                      <a:pPr algn="ctr" rtl="1">
                        <a:lnSpc>
                          <a:spcPct val="115000"/>
                        </a:lnSpc>
                        <a:spcAft>
                          <a:spcPts val="0"/>
                        </a:spcAft>
                      </a:pPr>
                      <a:r>
                        <a:rPr lang="en-US" sz="900" b="1">
                          <a:effectLst/>
                          <a:latin typeface="Arial Unicode MS"/>
                          <a:ea typeface="Times New Roman"/>
                          <a:cs typeface="Arial"/>
                        </a:rPr>
                        <a:t>300</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a:txBody>
                    <a:bodyPr/>
                    <a:lstStyle/>
                    <a:p>
                      <a:pPr algn="ctr" rtl="1">
                        <a:lnSpc>
                          <a:spcPct val="115000"/>
                        </a:lnSpc>
                        <a:spcAft>
                          <a:spcPts val="0"/>
                        </a:spcAft>
                      </a:pPr>
                      <a:r>
                        <a:rPr lang="en-US" sz="900" b="1">
                          <a:effectLst/>
                          <a:latin typeface="Arial Unicode MS"/>
                          <a:ea typeface="Times New Roman"/>
                          <a:cs typeface="Arial"/>
                        </a:rPr>
                        <a:t>500</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vMerge="1">
                  <a:txBody>
                    <a:bodyPr/>
                    <a:lstStyle/>
                    <a:p>
                      <a:pPr rtl="1"/>
                      <a:endParaRPr lang="ar-IQ"/>
                    </a:p>
                  </a:txBody>
                  <a:tcPr/>
                </a:tc>
                <a:tc hMerge="1" vMerge="1">
                  <a:txBody>
                    <a:bodyPr/>
                    <a:lstStyle/>
                    <a:p>
                      <a:pPr rtl="1"/>
                      <a:endParaRPr lang="ar-IQ"/>
                    </a:p>
                  </a:txBody>
                  <a:tcPr/>
                </a:tc>
              </a:tr>
              <a:tr h="279279">
                <a:tc>
                  <a:txBody>
                    <a:bodyPr/>
                    <a:lstStyle/>
                    <a:p>
                      <a:pPr rtl="1">
                        <a:lnSpc>
                          <a:spcPct val="115000"/>
                        </a:lnSpc>
                        <a:spcAft>
                          <a:spcPts val="1000"/>
                        </a:spcAft>
                      </a:pPr>
                      <a:r>
                        <a:rPr lang="en-US" sz="1100">
                          <a:effectLst/>
                          <a:latin typeface="Calibri"/>
                          <a:ea typeface="Times New Roman"/>
                          <a:cs typeface="Arial"/>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rtl="1">
                        <a:lnSpc>
                          <a:spcPct val="115000"/>
                        </a:lnSpc>
                        <a:spcAft>
                          <a:spcPts val="0"/>
                        </a:spcAft>
                      </a:pPr>
                      <a:r>
                        <a:rPr lang="en-US" sz="900" b="1">
                          <a:effectLst/>
                          <a:latin typeface="Arial Unicode MS"/>
                          <a:ea typeface="Times New Roman"/>
                          <a:cs typeface="Arial"/>
                        </a:rPr>
                        <a:t>5</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15000"/>
                        </a:lnSpc>
                        <a:spcAft>
                          <a:spcPts val="0"/>
                        </a:spcAft>
                      </a:pPr>
                      <a:r>
                        <a:rPr lang="en-US" sz="900" b="1">
                          <a:effectLst/>
                          <a:latin typeface="Arial Unicode MS"/>
                          <a:ea typeface="Times New Roman"/>
                          <a:cs typeface="Arial"/>
                        </a:rPr>
                        <a:t>6</a:t>
                      </a:r>
                      <a:endParaRPr lang="en-US" sz="1100">
                        <a:effectLst/>
                        <a:latin typeface="Calibri"/>
                        <a:ea typeface="Times New Roman"/>
                        <a:cs typeface="Arial"/>
                      </a:endParaRPr>
                    </a:p>
                  </a:txBody>
                  <a:tcPr marL="57551" marR="57551" marT="8571"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a:txBody>
                    <a:bodyPr/>
                    <a:lstStyle/>
                    <a:p>
                      <a:pPr algn="ctr" rtl="1">
                        <a:lnSpc>
                          <a:spcPct val="115000"/>
                        </a:lnSpc>
                        <a:spcAft>
                          <a:spcPts val="0"/>
                        </a:spcAft>
                      </a:pPr>
                      <a:r>
                        <a:rPr lang="en-US" sz="900" b="1">
                          <a:effectLst/>
                          <a:latin typeface="Arial Unicode MS"/>
                          <a:ea typeface="Times New Roman"/>
                          <a:cs typeface="Arial"/>
                        </a:rPr>
                        <a:t>2700</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a:txBody>
                    <a:bodyPr/>
                    <a:lstStyle/>
                    <a:p>
                      <a:pPr algn="ctr" rtl="1">
                        <a:lnSpc>
                          <a:spcPct val="115000"/>
                        </a:lnSpc>
                        <a:spcAft>
                          <a:spcPts val="0"/>
                        </a:spcAft>
                      </a:pPr>
                      <a:r>
                        <a:rPr lang="en-US" sz="900" b="1">
                          <a:effectLst/>
                          <a:latin typeface="Arial Unicode MS"/>
                          <a:ea typeface="Times New Roman"/>
                          <a:cs typeface="Arial"/>
                        </a:rPr>
                        <a:t>200</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a:txBody>
                    <a:bodyPr/>
                    <a:lstStyle/>
                    <a:p>
                      <a:pPr algn="ctr" rtl="1">
                        <a:lnSpc>
                          <a:spcPct val="115000"/>
                        </a:lnSpc>
                        <a:spcAft>
                          <a:spcPts val="0"/>
                        </a:spcAft>
                      </a:pPr>
                      <a:r>
                        <a:rPr lang="en-US" sz="900" b="1">
                          <a:effectLst/>
                          <a:latin typeface="Arial Unicode MS"/>
                          <a:ea typeface="Times New Roman"/>
                          <a:cs typeface="Arial"/>
                        </a:rPr>
                        <a:t>450</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vMerge="1">
                  <a:txBody>
                    <a:bodyPr/>
                    <a:lstStyle/>
                    <a:p>
                      <a:pPr rtl="1"/>
                      <a:endParaRPr lang="ar-IQ"/>
                    </a:p>
                  </a:txBody>
                  <a:tcPr/>
                </a:tc>
                <a:tc hMerge="1" vMerge="1">
                  <a:txBody>
                    <a:bodyPr/>
                    <a:lstStyle/>
                    <a:p>
                      <a:pPr rtl="1"/>
                      <a:endParaRPr lang="ar-IQ"/>
                    </a:p>
                  </a:txBody>
                  <a:tcPr/>
                </a:tc>
              </a:tr>
              <a:tr h="518856">
                <a:tc>
                  <a:txBody>
                    <a:bodyPr/>
                    <a:lstStyle/>
                    <a:p>
                      <a:pPr rtl="1">
                        <a:lnSpc>
                          <a:spcPct val="115000"/>
                        </a:lnSpc>
                        <a:spcAft>
                          <a:spcPts val="1000"/>
                        </a:spcAft>
                      </a:pPr>
                      <a:r>
                        <a:rPr lang="en-US" sz="1100">
                          <a:effectLst/>
                          <a:latin typeface="Calibri"/>
                          <a:ea typeface="Times New Roman"/>
                          <a:cs typeface="Arial"/>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rtl="1">
                        <a:lnSpc>
                          <a:spcPct val="115000"/>
                        </a:lnSpc>
                        <a:spcAft>
                          <a:spcPts val="0"/>
                        </a:spcAft>
                      </a:pPr>
                      <a:r>
                        <a:rPr lang="en-US" sz="900" b="1">
                          <a:effectLst/>
                          <a:latin typeface="Arial Unicode MS"/>
                          <a:ea typeface="Times New Roman"/>
                          <a:cs typeface="Arial"/>
                        </a:rPr>
                        <a:t>5</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15000"/>
                        </a:lnSpc>
                        <a:spcAft>
                          <a:spcPts val="0"/>
                        </a:spcAft>
                      </a:pPr>
                      <a:r>
                        <a:rPr lang="en-US" sz="900" b="1">
                          <a:effectLst/>
                          <a:latin typeface="Arial Unicode MS"/>
                          <a:ea typeface="Times New Roman"/>
                          <a:cs typeface="Arial"/>
                        </a:rPr>
                        <a:t>7</a:t>
                      </a:r>
                      <a:endParaRPr lang="en-US" sz="1100">
                        <a:effectLst/>
                        <a:latin typeface="Calibri"/>
                        <a:ea typeface="Times New Roman"/>
                        <a:cs typeface="Arial"/>
                      </a:endParaRPr>
                    </a:p>
                  </a:txBody>
                  <a:tcPr marL="57551" marR="57551" marT="8571"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a:txBody>
                    <a:bodyPr/>
                    <a:lstStyle/>
                    <a:p>
                      <a:pPr algn="ctr" rtl="1">
                        <a:lnSpc>
                          <a:spcPct val="115000"/>
                        </a:lnSpc>
                        <a:spcAft>
                          <a:spcPts val="0"/>
                        </a:spcAft>
                      </a:pPr>
                      <a:r>
                        <a:rPr lang="en-US" sz="900" b="1">
                          <a:effectLst/>
                          <a:latin typeface="Arial Unicode MS"/>
                          <a:ea typeface="Times New Roman"/>
                          <a:cs typeface="Arial"/>
                        </a:rPr>
                        <a:t>2800</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a:txBody>
                    <a:bodyPr/>
                    <a:lstStyle/>
                    <a:p>
                      <a:pPr algn="ctr" rtl="1">
                        <a:lnSpc>
                          <a:spcPct val="115000"/>
                        </a:lnSpc>
                        <a:spcAft>
                          <a:spcPts val="0"/>
                        </a:spcAft>
                      </a:pPr>
                      <a:r>
                        <a:rPr lang="en-US" sz="900" b="1">
                          <a:effectLst/>
                          <a:latin typeface="Arial Unicode MS"/>
                          <a:ea typeface="Times New Roman"/>
                          <a:cs typeface="Arial"/>
                        </a:rPr>
                        <a:t>100</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a:txBody>
                    <a:bodyPr/>
                    <a:lstStyle/>
                    <a:p>
                      <a:pPr algn="ctr" rtl="1">
                        <a:lnSpc>
                          <a:spcPct val="115000"/>
                        </a:lnSpc>
                        <a:spcAft>
                          <a:spcPts val="0"/>
                        </a:spcAft>
                      </a:pPr>
                      <a:r>
                        <a:rPr lang="en-US" sz="900" b="1">
                          <a:effectLst/>
                          <a:latin typeface="Arial Unicode MS"/>
                          <a:ea typeface="Times New Roman"/>
                          <a:cs typeface="Arial"/>
                        </a:rPr>
                        <a:t>400</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vMerge="1">
                  <a:txBody>
                    <a:bodyPr/>
                    <a:lstStyle/>
                    <a:p>
                      <a:pPr rtl="1"/>
                      <a:endParaRPr lang="ar-IQ"/>
                    </a:p>
                  </a:txBody>
                  <a:tcPr/>
                </a:tc>
                <a:tc hMerge="1" vMerge="1">
                  <a:txBody>
                    <a:bodyPr/>
                    <a:lstStyle/>
                    <a:p>
                      <a:pPr rtl="1"/>
                      <a:endParaRPr lang="ar-IQ"/>
                    </a:p>
                  </a:txBody>
                  <a:tcPr/>
                </a:tc>
              </a:tr>
              <a:tr h="279279">
                <a:tc>
                  <a:txBody>
                    <a:bodyPr/>
                    <a:lstStyle/>
                    <a:p>
                      <a:pPr rtl="1">
                        <a:lnSpc>
                          <a:spcPct val="115000"/>
                        </a:lnSpc>
                        <a:spcAft>
                          <a:spcPts val="1000"/>
                        </a:spcAft>
                      </a:pPr>
                      <a:r>
                        <a:rPr lang="en-US" sz="1100">
                          <a:effectLst/>
                          <a:latin typeface="Calibri"/>
                          <a:ea typeface="Times New Roman"/>
                          <a:cs typeface="Arial"/>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rtl="1">
                        <a:lnSpc>
                          <a:spcPct val="115000"/>
                        </a:lnSpc>
                        <a:spcAft>
                          <a:spcPts val="0"/>
                        </a:spcAft>
                      </a:pPr>
                      <a:r>
                        <a:rPr lang="en-US" sz="900" b="1">
                          <a:effectLst/>
                          <a:latin typeface="Arial Unicode MS"/>
                          <a:ea typeface="Times New Roman"/>
                          <a:cs typeface="Arial"/>
                        </a:rPr>
                        <a:t>5</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15000"/>
                        </a:lnSpc>
                        <a:spcAft>
                          <a:spcPts val="0"/>
                        </a:spcAft>
                      </a:pPr>
                      <a:r>
                        <a:rPr lang="en-US" sz="900" b="1">
                          <a:effectLst/>
                          <a:latin typeface="Arial Unicode MS"/>
                          <a:ea typeface="Times New Roman"/>
                          <a:cs typeface="Arial"/>
                        </a:rPr>
                        <a:t>8</a:t>
                      </a:r>
                      <a:endParaRPr lang="en-US" sz="1100">
                        <a:effectLst/>
                        <a:latin typeface="Calibri"/>
                        <a:ea typeface="Times New Roman"/>
                        <a:cs typeface="Arial"/>
                      </a:endParaRPr>
                    </a:p>
                  </a:txBody>
                  <a:tcPr marL="57551" marR="57551" marT="8571"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a:txBody>
                    <a:bodyPr/>
                    <a:lstStyle/>
                    <a:p>
                      <a:pPr algn="ctr" rtl="1">
                        <a:lnSpc>
                          <a:spcPct val="115000"/>
                        </a:lnSpc>
                        <a:spcAft>
                          <a:spcPts val="0"/>
                        </a:spcAft>
                      </a:pPr>
                      <a:r>
                        <a:rPr lang="en-US" sz="900" b="1">
                          <a:effectLst/>
                          <a:latin typeface="Arial Unicode MS"/>
                          <a:ea typeface="Times New Roman"/>
                          <a:cs typeface="Arial"/>
                        </a:rPr>
                        <a:t>2800</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a:txBody>
                    <a:bodyPr/>
                    <a:lstStyle/>
                    <a:p>
                      <a:pPr algn="ctr" rtl="1">
                        <a:lnSpc>
                          <a:spcPct val="115000"/>
                        </a:lnSpc>
                        <a:spcAft>
                          <a:spcPts val="0"/>
                        </a:spcAft>
                      </a:pPr>
                      <a:r>
                        <a:rPr lang="en-US" sz="900" b="1">
                          <a:effectLst/>
                          <a:latin typeface="Arial Unicode MS"/>
                          <a:ea typeface="Times New Roman"/>
                          <a:cs typeface="Arial"/>
                        </a:rPr>
                        <a:t>0</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a:txBody>
                    <a:bodyPr/>
                    <a:lstStyle/>
                    <a:p>
                      <a:pPr algn="ctr" rtl="1">
                        <a:lnSpc>
                          <a:spcPct val="115000"/>
                        </a:lnSpc>
                        <a:spcAft>
                          <a:spcPts val="0"/>
                        </a:spcAft>
                      </a:pPr>
                      <a:r>
                        <a:rPr lang="en-US" sz="900" b="1">
                          <a:effectLst/>
                          <a:latin typeface="Arial Unicode MS"/>
                          <a:ea typeface="Times New Roman"/>
                          <a:cs typeface="Arial"/>
                        </a:rPr>
                        <a:t>350</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rowSpan="3" gridSpan="2">
                  <a:txBody>
                    <a:bodyPr/>
                    <a:lstStyle/>
                    <a:p>
                      <a:pPr algn="ctr" rtl="1">
                        <a:lnSpc>
                          <a:spcPct val="115000"/>
                        </a:lnSpc>
                        <a:spcAft>
                          <a:spcPts val="0"/>
                        </a:spcAft>
                      </a:pPr>
                      <a:r>
                        <a:rPr lang="ar-EG" sz="900" b="1">
                          <a:effectLst/>
                          <a:latin typeface="Calibri"/>
                          <a:ea typeface="Times New Roman"/>
                          <a:cs typeface="Arial Unicode MS"/>
                        </a:rPr>
                        <a:t>المرحلة الثالثة</a:t>
                      </a:r>
                      <a:endParaRPr lang="en-US" sz="1100">
                        <a:effectLst/>
                        <a:latin typeface="Calibri"/>
                        <a:ea typeface="Times New Roman"/>
                        <a:cs typeface="Arial"/>
                      </a:endParaRPr>
                    </a:p>
                    <a:p>
                      <a:pPr algn="ctr" rtl="1">
                        <a:lnSpc>
                          <a:spcPct val="115000"/>
                        </a:lnSpc>
                        <a:spcAft>
                          <a:spcPts val="0"/>
                        </a:spcAft>
                      </a:pPr>
                      <a:r>
                        <a:rPr lang="ar-EG" sz="900" b="1">
                          <a:effectLst/>
                          <a:latin typeface="Calibri"/>
                          <a:ea typeface="Times New Roman"/>
                          <a:cs typeface="Arial Unicode MS"/>
                        </a:rPr>
                        <a:t>تناقص </a:t>
                      </a:r>
                      <a:r>
                        <a:rPr lang="en-US" sz="900" b="1">
                          <a:effectLst/>
                          <a:latin typeface="Arial Unicode MS"/>
                          <a:ea typeface="Times New Roman"/>
                          <a:cs typeface="Arial"/>
                        </a:rPr>
                        <a:t>TP</a:t>
                      </a:r>
                      <a:r>
                        <a:rPr lang="ar-EG" sz="900" b="1">
                          <a:effectLst/>
                          <a:latin typeface="Calibri"/>
                          <a:ea typeface="Times New Roman"/>
                          <a:cs typeface="Arial Unicode MS"/>
                        </a:rPr>
                        <a:t>  &amp;</a:t>
                      </a:r>
                      <a:endParaRPr lang="en-US" sz="1100">
                        <a:effectLst/>
                        <a:latin typeface="Calibri"/>
                        <a:ea typeface="Times New Roman"/>
                        <a:cs typeface="Arial"/>
                      </a:endParaRPr>
                    </a:p>
                    <a:p>
                      <a:pPr algn="ctr" rtl="1">
                        <a:lnSpc>
                          <a:spcPct val="115000"/>
                        </a:lnSpc>
                        <a:spcAft>
                          <a:spcPts val="0"/>
                        </a:spcAft>
                      </a:pPr>
                      <a:r>
                        <a:rPr lang="en-US" sz="900" b="1">
                          <a:effectLst/>
                          <a:latin typeface="Arial Unicode MS"/>
                          <a:ea typeface="Times New Roman"/>
                          <a:cs typeface="Arial"/>
                        </a:rPr>
                        <a:t>MP =0</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3" hMerge="1">
                  <a:txBody>
                    <a:bodyPr/>
                    <a:lstStyle/>
                    <a:p>
                      <a:pPr rtl="1"/>
                      <a:endParaRPr lang="ar-IQ"/>
                    </a:p>
                  </a:txBody>
                  <a:tcPr/>
                </a:tc>
              </a:tr>
              <a:tr h="279279">
                <a:tc>
                  <a:txBody>
                    <a:bodyPr/>
                    <a:lstStyle/>
                    <a:p>
                      <a:pPr rtl="1">
                        <a:lnSpc>
                          <a:spcPct val="115000"/>
                        </a:lnSpc>
                        <a:spcAft>
                          <a:spcPts val="1000"/>
                        </a:spcAft>
                      </a:pPr>
                      <a:r>
                        <a:rPr lang="en-US" sz="1100">
                          <a:effectLst/>
                          <a:latin typeface="Calibri"/>
                          <a:ea typeface="Times New Roman"/>
                          <a:cs typeface="Arial"/>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rtl="1">
                        <a:lnSpc>
                          <a:spcPct val="115000"/>
                        </a:lnSpc>
                        <a:spcAft>
                          <a:spcPts val="0"/>
                        </a:spcAft>
                      </a:pPr>
                      <a:r>
                        <a:rPr lang="en-US" sz="900" b="1">
                          <a:effectLst/>
                          <a:latin typeface="Arial Unicode MS"/>
                          <a:ea typeface="Times New Roman"/>
                          <a:cs typeface="Arial"/>
                        </a:rPr>
                        <a:t>5</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15000"/>
                        </a:lnSpc>
                        <a:spcAft>
                          <a:spcPts val="0"/>
                        </a:spcAft>
                      </a:pPr>
                      <a:r>
                        <a:rPr lang="en-US" sz="900" b="1">
                          <a:effectLst/>
                          <a:latin typeface="Arial Unicode MS"/>
                          <a:ea typeface="Times New Roman"/>
                          <a:cs typeface="Arial"/>
                        </a:rPr>
                        <a:t>9</a:t>
                      </a:r>
                      <a:endParaRPr lang="en-US" sz="1100">
                        <a:effectLst/>
                        <a:latin typeface="Calibri"/>
                        <a:ea typeface="Times New Roman"/>
                        <a:cs typeface="Arial"/>
                      </a:endParaRPr>
                    </a:p>
                  </a:txBody>
                  <a:tcPr marL="57551" marR="57551" marT="8571"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a:txBody>
                    <a:bodyPr/>
                    <a:lstStyle/>
                    <a:p>
                      <a:pPr algn="ctr" rtl="1">
                        <a:lnSpc>
                          <a:spcPct val="115000"/>
                        </a:lnSpc>
                        <a:spcAft>
                          <a:spcPts val="0"/>
                        </a:spcAft>
                      </a:pPr>
                      <a:r>
                        <a:rPr lang="en-US" sz="900" b="1">
                          <a:effectLst/>
                          <a:latin typeface="Arial Unicode MS"/>
                          <a:ea typeface="Times New Roman"/>
                          <a:cs typeface="Arial"/>
                        </a:rPr>
                        <a:t>2700</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a:txBody>
                    <a:bodyPr/>
                    <a:lstStyle/>
                    <a:p>
                      <a:pPr algn="ctr" rtl="1">
                        <a:lnSpc>
                          <a:spcPct val="115000"/>
                        </a:lnSpc>
                        <a:spcAft>
                          <a:spcPts val="0"/>
                        </a:spcAft>
                      </a:pPr>
                      <a:r>
                        <a:rPr lang="en-US" sz="900" b="1">
                          <a:effectLst/>
                          <a:latin typeface="Arial Unicode MS"/>
                          <a:ea typeface="Times New Roman"/>
                          <a:cs typeface="Arial"/>
                        </a:rPr>
                        <a:t>-100</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a:txBody>
                    <a:bodyPr/>
                    <a:lstStyle/>
                    <a:p>
                      <a:pPr algn="ctr" rtl="1">
                        <a:lnSpc>
                          <a:spcPct val="115000"/>
                        </a:lnSpc>
                        <a:spcAft>
                          <a:spcPts val="0"/>
                        </a:spcAft>
                      </a:pPr>
                      <a:r>
                        <a:rPr lang="en-US" sz="900" b="1">
                          <a:effectLst/>
                          <a:latin typeface="Arial Unicode MS"/>
                          <a:ea typeface="Times New Roman"/>
                          <a:cs typeface="Arial"/>
                        </a:rPr>
                        <a:t>300</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IQ"/>
                    </a:p>
                  </a:txBody>
                  <a:tcPr/>
                </a:tc>
                <a:tc gridSpan="2" vMerge="1">
                  <a:txBody>
                    <a:bodyPr/>
                    <a:lstStyle/>
                    <a:p>
                      <a:pPr rtl="1"/>
                      <a:endParaRPr lang="ar-IQ"/>
                    </a:p>
                  </a:txBody>
                  <a:tcPr/>
                </a:tc>
                <a:tc hMerge="1" vMerge="1">
                  <a:txBody>
                    <a:bodyPr/>
                    <a:lstStyle/>
                    <a:p>
                      <a:pPr rtl="1"/>
                      <a:endParaRPr lang="ar-IQ"/>
                    </a:p>
                  </a:txBody>
                  <a:tcPr/>
                </a:tc>
              </a:tr>
              <a:tr h="1662995">
                <a:tc>
                  <a:txBody>
                    <a:bodyPr/>
                    <a:lstStyle/>
                    <a:p>
                      <a:pPr rtl="1">
                        <a:lnSpc>
                          <a:spcPct val="115000"/>
                        </a:lnSpc>
                        <a:spcAft>
                          <a:spcPts val="1000"/>
                        </a:spcAft>
                      </a:pPr>
                      <a:r>
                        <a:rPr lang="en-US" sz="1100">
                          <a:effectLst/>
                          <a:latin typeface="Calibri"/>
                          <a:ea typeface="Times New Roman"/>
                          <a:cs typeface="Arial"/>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rtl="1">
                        <a:lnSpc>
                          <a:spcPct val="115000"/>
                        </a:lnSpc>
                        <a:spcAft>
                          <a:spcPts val="0"/>
                        </a:spcAft>
                      </a:pPr>
                      <a:r>
                        <a:rPr lang="en-US" sz="900" b="1">
                          <a:effectLst/>
                          <a:latin typeface="Arial Unicode MS"/>
                          <a:ea typeface="Times New Roman"/>
                          <a:cs typeface="Arial"/>
                        </a:rPr>
                        <a:t>5</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ctr" rtl="1">
                        <a:lnSpc>
                          <a:spcPct val="115000"/>
                        </a:lnSpc>
                        <a:spcAft>
                          <a:spcPts val="0"/>
                        </a:spcAft>
                      </a:pPr>
                      <a:r>
                        <a:rPr lang="en-US" sz="900" b="1">
                          <a:effectLst/>
                          <a:latin typeface="Arial Unicode MS"/>
                          <a:ea typeface="Times New Roman"/>
                          <a:cs typeface="Arial"/>
                        </a:rPr>
                        <a:t>10</a:t>
                      </a:r>
                      <a:endParaRPr lang="en-US" sz="1100">
                        <a:effectLst/>
                        <a:latin typeface="Calibri"/>
                        <a:ea typeface="Times New Roman"/>
                        <a:cs typeface="Arial"/>
                      </a:endParaRPr>
                    </a:p>
                  </a:txBody>
                  <a:tcPr marL="57551" marR="57551" marT="8571"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ar-IQ"/>
                    </a:p>
                  </a:txBody>
                  <a:tcPr/>
                </a:tc>
                <a:tc gridSpan="2">
                  <a:txBody>
                    <a:bodyPr/>
                    <a:lstStyle/>
                    <a:p>
                      <a:pPr algn="ctr" rtl="1">
                        <a:lnSpc>
                          <a:spcPct val="115000"/>
                        </a:lnSpc>
                        <a:spcAft>
                          <a:spcPts val="0"/>
                        </a:spcAft>
                      </a:pPr>
                      <a:r>
                        <a:rPr lang="en-US" sz="900" b="1">
                          <a:effectLst/>
                          <a:latin typeface="Arial Unicode MS"/>
                          <a:ea typeface="Times New Roman"/>
                          <a:cs typeface="Arial"/>
                        </a:rPr>
                        <a:t>2500</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ar-IQ"/>
                    </a:p>
                  </a:txBody>
                  <a:tcPr/>
                </a:tc>
                <a:tc gridSpan="2">
                  <a:txBody>
                    <a:bodyPr/>
                    <a:lstStyle/>
                    <a:p>
                      <a:pPr algn="ctr" rtl="1">
                        <a:lnSpc>
                          <a:spcPct val="115000"/>
                        </a:lnSpc>
                        <a:spcAft>
                          <a:spcPts val="0"/>
                        </a:spcAft>
                      </a:pPr>
                      <a:r>
                        <a:rPr lang="en-US" sz="900" b="1">
                          <a:effectLst/>
                          <a:latin typeface="Arial Unicode MS"/>
                          <a:ea typeface="Times New Roman"/>
                          <a:cs typeface="Arial"/>
                        </a:rPr>
                        <a:t>-200</a:t>
                      </a:r>
                      <a:endParaRPr lang="en-US" sz="110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ar-IQ"/>
                    </a:p>
                  </a:txBody>
                  <a:tcPr/>
                </a:tc>
                <a:tc gridSpan="2">
                  <a:txBody>
                    <a:bodyPr/>
                    <a:lstStyle/>
                    <a:p>
                      <a:pPr algn="ctr" rtl="1">
                        <a:lnSpc>
                          <a:spcPct val="115000"/>
                        </a:lnSpc>
                        <a:spcAft>
                          <a:spcPts val="0"/>
                        </a:spcAft>
                      </a:pPr>
                      <a:r>
                        <a:rPr lang="en-US" sz="900" b="1" dirty="0">
                          <a:effectLst/>
                          <a:latin typeface="Arial Unicode MS"/>
                          <a:ea typeface="Times New Roman"/>
                          <a:cs typeface="Arial"/>
                        </a:rPr>
                        <a:t>250</a:t>
                      </a:r>
                      <a:endParaRPr lang="en-US" sz="1100" dirty="0">
                        <a:effectLst/>
                        <a:latin typeface="Calibri"/>
                        <a:ea typeface="Times New Roman"/>
                        <a:cs typeface="Arial"/>
                      </a:endParaRPr>
                    </a:p>
                  </a:txBody>
                  <a:tcPr marL="57551" marR="57551" marT="85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ar-IQ"/>
                    </a:p>
                  </a:txBody>
                  <a:tcPr/>
                </a:tc>
                <a:tc gridSpan="2" vMerge="1">
                  <a:txBody>
                    <a:bodyPr/>
                    <a:lstStyle/>
                    <a:p>
                      <a:pPr rtl="1"/>
                      <a:endParaRPr lang="ar-IQ"/>
                    </a:p>
                  </a:txBody>
                  <a:tcPr/>
                </a:tc>
                <a:tc hMerge="1" vMerge="1">
                  <a:txBody>
                    <a:bodyPr/>
                    <a:lstStyle/>
                    <a:p>
                      <a:pPr rtl="1"/>
                      <a:endParaRPr lang="ar-IQ"/>
                    </a:p>
                  </a:txBody>
                  <a:tcPr/>
                </a:tc>
              </a:tr>
            </a:tbl>
          </a:graphicData>
        </a:graphic>
      </p:graphicFrame>
      <p:sp>
        <p:nvSpPr>
          <p:cNvPr id="5" name="Rectangle 1"/>
          <p:cNvSpPr>
            <a:spLocks noChangeArrowheads="1"/>
          </p:cNvSpPr>
          <p:nvPr/>
        </p:nvSpPr>
        <p:spPr bwMode="auto">
          <a:xfrm>
            <a:off x="2254250" y="15605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SA" sz="1200" b="0" i="0" u="none" strike="noStrike" cap="none" normalizeH="0" baseline="0" smtClean="0">
                <a:ln>
                  <a:noFill/>
                </a:ln>
                <a:solidFill>
                  <a:schemeClr val="tx1"/>
                </a:solidFill>
                <a:effectLst/>
                <a:latin typeface="Arial Unicode MS" pitchFamily="34" charset="-128"/>
                <a:ea typeface="Arial Unicode MS" pitchFamily="34" charset="-128"/>
                <a:cs typeface="Arial Unicode MS" pitchFamily="34" charset="-128"/>
              </a:rPr>
              <a:t>جدول الإنتاج فى المدي القصير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089057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55000" lnSpcReduction="20000"/>
          </a:bodyPr>
          <a:lstStyle/>
          <a:p>
            <a:pPr marL="0" indent="0" algn="just">
              <a:lnSpc>
                <a:spcPct val="115000"/>
              </a:lnSpc>
              <a:buNone/>
            </a:pPr>
            <a:r>
              <a:rPr lang="ar-EG" b="1" dirty="0">
                <a:solidFill>
                  <a:schemeClr val="bg2">
                    <a:lumMod val="10000"/>
                  </a:schemeClr>
                </a:solidFill>
                <a:ea typeface="Times New Roman"/>
                <a:cs typeface="Arial Unicode MS"/>
              </a:rPr>
              <a:t>منحنى الناتج الكلي والحدي والمتوسط</a:t>
            </a:r>
            <a:endParaRPr lang="en-US" sz="2800" dirty="0">
              <a:solidFill>
                <a:schemeClr val="bg2">
                  <a:lumMod val="10000"/>
                </a:schemeClr>
              </a:solidFill>
              <a:ea typeface="Times New Roman"/>
              <a:cs typeface="Arial"/>
            </a:endParaRPr>
          </a:p>
          <a:p>
            <a:pPr marL="0" indent="0" algn="just">
              <a:lnSpc>
                <a:spcPct val="115000"/>
              </a:lnSpc>
              <a:buNone/>
            </a:pPr>
            <a:endParaRPr lang="en-US" sz="2800" dirty="0">
              <a:solidFill>
                <a:schemeClr val="bg2">
                  <a:lumMod val="10000"/>
                </a:schemeClr>
              </a:solidFill>
              <a:ea typeface="Times New Roman"/>
              <a:cs typeface="Arial"/>
            </a:endParaRPr>
          </a:p>
          <a:p>
            <a:pPr marL="0" indent="0" algn="just">
              <a:lnSpc>
                <a:spcPct val="115000"/>
              </a:lnSpc>
              <a:buNone/>
            </a:pPr>
            <a:r>
              <a:rPr lang="ar-EG" b="1" dirty="0">
                <a:solidFill>
                  <a:schemeClr val="bg2">
                    <a:lumMod val="10000"/>
                  </a:schemeClr>
                </a:solidFill>
                <a:ea typeface="Times New Roman"/>
                <a:cs typeface="Arial Unicode MS"/>
              </a:rPr>
              <a:t>مراحل الإنتاج</a:t>
            </a:r>
            <a:r>
              <a:rPr lang="ar-EG" dirty="0">
                <a:solidFill>
                  <a:schemeClr val="bg2">
                    <a:lumMod val="10000"/>
                  </a:schemeClr>
                </a:solidFill>
                <a:ea typeface="Times New Roman"/>
                <a:cs typeface="Arial Unicode MS"/>
              </a:rPr>
              <a:t>:  وفقا لما تقدم يمكن تحديد ثلاث مراحل رئيسية للإنتاج هي:-</a:t>
            </a:r>
            <a:endParaRPr lang="en-US" sz="2800" dirty="0">
              <a:solidFill>
                <a:schemeClr val="bg2">
                  <a:lumMod val="10000"/>
                </a:schemeClr>
              </a:solidFill>
              <a:ea typeface="Times New Roman"/>
              <a:cs typeface="Arial"/>
            </a:endParaRPr>
          </a:p>
          <a:p>
            <a:pPr marL="0" indent="0" algn="just">
              <a:lnSpc>
                <a:spcPct val="115000"/>
              </a:lnSpc>
              <a:buNone/>
            </a:pPr>
            <a:r>
              <a:rPr lang="ar-EG" dirty="0">
                <a:solidFill>
                  <a:schemeClr val="bg2">
                    <a:lumMod val="10000"/>
                  </a:schemeClr>
                </a:solidFill>
                <a:ea typeface="Times New Roman"/>
                <a:cs typeface="Arial Unicode MS"/>
              </a:rPr>
              <a:t/>
            </a:r>
            <a:br>
              <a:rPr lang="ar-EG" dirty="0">
                <a:solidFill>
                  <a:schemeClr val="bg2">
                    <a:lumMod val="10000"/>
                  </a:schemeClr>
                </a:solidFill>
                <a:ea typeface="Times New Roman"/>
                <a:cs typeface="Arial Unicode MS"/>
              </a:rPr>
            </a:br>
            <a:r>
              <a:rPr lang="ar-EG" b="1" dirty="0">
                <a:solidFill>
                  <a:schemeClr val="bg2">
                    <a:lumMod val="10000"/>
                  </a:schemeClr>
                </a:solidFill>
                <a:ea typeface="Times New Roman"/>
                <a:cs typeface="Arial Unicode MS"/>
              </a:rPr>
              <a:t>المرحلة الأولى</a:t>
            </a:r>
            <a:r>
              <a:rPr lang="ar-EG" dirty="0">
                <a:solidFill>
                  <a:schemeClr val="bg2">
                    <a:lumMod val="10000"/>
                  </a:schemeClr>
                </a:solidFill>
                <a:ea typeface="Times New Roman"/>
                <a:cs typeface="Arial Unicode MS"/>
              </a:rPr>
              <a:t>: وهي المرحلة التي يتزايد فيها الناتج المتوسط للعنصر المتغير وهو عنصر العمل حتى يصل إلى أعلى مستوى له.</a:t>
            </a:r>
            <a:endParaRPr lang="en-US" sz="2800" dirty="0">
              <a:solidFill>
                <a:schemeClr val="bg2">
                  <a:lumMod val="10000"/>
                </a:schemeClr>
              </a:solidFill>
              <a:ea typeface="Times New Roman"/>
              <a:cs typeface="Arial"/>
            </a:endParaRPr>
          </a:p>
          <a:p>
            <a:pPr marL="0" indent="0" algn="just">
              <a:lnSpc>
                <a:spcPct val="115000"/>
              </a:lnSpc>
              <a:buNone/>
            </a:pPr>
            <a:r>
              <a:rPr lang="ar-EG" dirty="0">
                <a:solidFill>
                  <a:schemeClr val="bg2">
                    <a:lumMod val="10000"/>
                  </a:schemeClr>
                </a:solidFill>
                <a:ea typeface="Times New Roman"/>
                <a:cs typeface="Arial Unicode MS"/>
              </a:rPr>
              <a:t/>
            </a:r>
            <a:br>
              <a:rPr lang="ar-EG" dirty="0">
                <a:solidFill>
                  <a:schemeClr val="bg2">
                    <a:lumMod val="10000"/>
                  </a:schemeClr>
                </a:solidFill>
                <a:ea typeface="Times New Roman"/>
                <a:cs typeface="Arial Unicode MS"/>
              </a:rPr>
            </a:br>
            <a:r>
              <a:rPr lang="ar-EG" b="1" dirty="0">
                <a:solidFill>
                  <a:schemeClr val="bg2">
                    <a:lumMod val="10000"/>
                  </a:schemeClr>
                </a:solidFill>
                <a:ea typeface="Times New Roman"/>
                <a:cs typeface="Arial Unicode MS"/>
              </a:rPr>
              <a:t>المرحلة الثانية</a:t>
            </a:r>
            <a:r>
              <a:rPr lang="ar-EG" dirty="0">
                <a:solidFill>
                  <a:schemeClr val="bg2">
                    <a:lumMod val="10000"/>
                  </a:schemeClr>
                </a:solidFill>
                <a:ea typeface="Times New Roman"/>
                <a:cs typeface="Arial Unicode MS"/>
              </a:rPr>
              <a:t>: تبدأ من إنتهاء المرحلة الأولى وبدء تناقص الناتج المتوسط عند تساوي الناتجين الحدي والمتوسط، حتى يصل الناتج الحدي إلى الصفر و يصل الناتج الكلي إلى أعلى مستوى.</a:t>
            </a:r>
            <a:endParaRPr lang="en-US" sz="2800" dirty="0">
              <a:solidFill>
                <a:schemeClr val="bg2">
                  <a:lumMod val="10000"/>
                </a:schemeClr>
              </a:solidFill>
              <a:ea typeface="Times New Roman"/>
              <a:cs typeface="Arial"/>
            </a:endParaRPr>
          </a:p>
          <a:p>
            <a:pPr marL="0" indent="0" algn="just">
              <a:lnSpc>
                <a:spcPct val="115000"/>
              </a:lnSpc>
              <a:buNone/>
            </a:pPr>
            <a:r>
              <a:rPr lang="ar-EG" dirty="0">
                <a:solidFill>
                  <a:schemeClr val="bg2">
                    <a:lumMod val="10000"/>
                  </a:schemeClr>
                </a:solidFill>
                <a:ea typeface="Times New Roman"/>
                <a:cs typeface="Arial Unicode MS"/>
              </a:rPr>
              <a:t/>
            </a:r>
            <a:br>
              <a:rPr lang="ar-EG" dirty="0">
                <a:solidFill>
                  <a:schemeClr val="bg2">
                    <a:lumMod val="10000"/>
                  </a:schemeClr>
                </a:solidFill>
                <a:ea typeface="Times New Roman"/>
                <a:cs typeface="Arial Unicode MS"/>
              </a:rPr>
            </a:br>
            <a:r>
              <a:rPr lang="ar-EG" b="1" dirty="0">
                <a:solidFill>
                  <a:schemeClr val="bg2">
                    <a:lumMod val="10000"/>
                  </a:schemeClr>
                </a:solidFill>
                <a:ea typeface="Times New Roman"/>
                <a:cs typeface="Arial Unicode MS"/>
              </a:rPr>
              <a:t>المرحلة الثالثة</a:t>
            </a:r>
            <a:r>
              <a:rPr lang="ar-EG" dirty="0">
                <a:solidFill>
                  <a:schemeClr val="bg2">
                    <a:lumMod val="10000"/>
                  </a:schemeClr>
                </a:solidFill>
                <a:ea typeface="Times New Roman"/>
                <a:cs typeface="Arial Unicode MS"/>
              </a:rPr>
              <a:t>: وتبدأ من نهاية المرحلة الثانية، وفيها يتناقص الناتج الكلي ويصبح الناتج الحدي سالباً.</a:t>
            </a:r>
            <a:endParaRPr lang="en-US" sz="2800" dirty="0">
              <a:solidFill>
                <a:schemeClr val="bg2">
                  <a:lumMod val="10000"/>
                </a:schemeClr>
              </a:solidFill>
              <a:ea typeface="Times New Roman"/>
              <a:cs typeface="Arial"/>
            </a:endParaRPr>
          </a:p>
          <a:p>
            <a:pPr marL="0" indent="0" algn="just">
              <a:lnSpc>
                <a:spcPct val="115000"/>
              </a:lnSpc>
              <a:buNone/>
            </a:pPr>
            <a:r>
              <a:rPr lang="ar-EG" b="1" dirty="0">
                <a:solidFill>
                  <a:schemeClr val="bg2">
                    <a:lumMod val="10000"/>
                  </a:schemeClr>
                </a:solidFill>
                <a:ea typeface="Times New Roman"/>
                <a:cs typeface="Arial Unicode MS"/>
              </a:rPr>
              <a:t> </a:t>
            </a:r>
            <a:r>
              <a:rPr lang="en-US" dirty="0" smtClean="0">
                <a:solidFill>
                  <a:schemeClr val="bg2">
                    <a:lumMod val="10000"/>
                  </a:schemeClr>
                </a:solidFill>
                <a:effectLst/>
              </a:rPr>
              <a:t/>
            </a:r>
            <a:br>
              <a:rPr lang="en-US" dirty="0" smtClean="0">
                <a:solidFill>
                  <a:schemeClr val="bg2">
                    <a:lumMod val="10000"/>
                  </a:schemeClr>
                </a:solidFill>
                <a:effectLst/>
              </a:rPr>
            </a:br>
            <a:r>
              <a:rPr lang="ar-SA" b="1" dirty="0">
                <a:solidFill>
                  <a:schemeClr val="bg2">
                    <a:lumMod val="10000"/>
                  </a:schemeClr>
                </a:solidFill>
                <a:ea typeface="Times New Roman"/>
                <a:cs typeface="Arial Unicode MS"/>
              </a:rPr>
              <a:t>قانون تناقص الغلة : </a:t>
            </a:r>
            <a:r>
              <a:rPr lang="ar-SA" dirty="0">
                <a:solidFill>
                  <a:schemeClr val="bg2">
                    <a:lumMod val="10000"/>
                  </a:schemeClr>
                </a:solidFill>
                <a:ea typeface="Times New Roman"/>
                <a:cs typeface="Arial Unicode MS"/>
              </a:rPr>
              <a:t>ويعنى تزايد الناتج الكلى بمعدلات متناقصة بسبب تزايد عنص الانتاج المتغير (العمل) مع ثبات عناصر الانتاج الأخرى حتى يصل الناتج إلى أعلى قيمة له ثم يبدء فى التناقص فى مرحلة الغلة السالبة </a:t>
            </a:r>
            <a:endParaRPr lang="en-US" sz="2800" dirty="0">
              <a:solidFill>
                <a:schemeClr val="bg2">
                  <a:lumMod val="10000"/>
                </a:schemeClr>
              </a:solidFill>
              <a:ea typeface="Times New Roman"/>
              <a:cs typeface="Arial"/>
            </a:endParaRPr>
          </a:p>
          <a:p>
            <a:pPr marL="0" indent="0">
              <a:lnSpc>
                <a:spcPct val="115000"/>
              </a:lnSpc>
              <a:spcAft>
                <a:spcPts val="1000"/>
              </a:spcAft>
              <a:buNone/>
            </a:pPr>
            <a:r>
              <a:rPr lang="ar-SA" dirty="0">
                <a:solidFill>
                  <a:schemeClr val="bg2">
                    <a:lumMod val="10000"/>
                  </a:schemeClr>
                </a:solidFill>
                <a:ea typeface="Times New Roman"/>
                <a:cs typeface="Arial Unicode MS"/>
              </a:rPr>
              <a:t>وبالتالى يمكن تقسيم مراحل الانتاج إلى ثلاثة مراحل وفقا للتغير فى الناتج الحدى :</a:t>
            </a:r>
            <a:endParaRPr lang="en-US" sz="2800" dirty="0">
              <a:solidFill>
                <a:schemeClr val="bg2">
                  <a:lumMod val="10000"/>
                </a:schemeClr>
              </a:solidFill>
              <a:ea typeface="Times New Roman"/>
              <a:cs typeface="Arial"/>
            </a:endParaRPr>
          </a:p>
          <a:p>
            <a:pPr marL="0" lvl="0" indent="0">
              <a:lnSpc>
                <a:spcPct val="115000"/>
              </a:lnSpc>
              <a:spcAft>
                <a:spcPts val="1000"/>
              </a:spcAft>
              <a:buNone/>
            </a:pPr>
            <a:r>
              <a:rPr lang="ar-SA" dirty="0" smtClean="0">
                <a:solidFill>
                  <a:schemeClr val="bg2">
                    <a:lumMod val="10000"/>
                  </a:schemeClr>
                </a:solidFill>
                <a:effectLst/>
                <a:latin typeface="Simplified Arabic"/>
                <a:ea typeface="Calibri"/>
                <a:cs typeface="Arial Unicode MS"/>
              </a:rPr>
              <a:t>مرحلة تزايد الغلة               فى حال تزايد الناتج الحدى</a:t>
            </a:r>
            <a:endParaRPr lang="en-US" sz="2800" dirty="0" smtClean="0">
              <a:solidFill>
                <a:schemeClr val="bg2">
                  <a:lumMod val="10000"/>
                </a:schemeClr>
              </a:solidFill>
              <a:effectLst/>
              <a:latin typeface="Simplified Arabic"/>
              <a:ea typeface="Calibri"/>
              <a:cs typeface="Arial"/>
            </a:endParaRPr>
          </a:p>
          <a:p>
            <a:pPr marL="0" lvl="0" indent="0">
              <a:lnSpc>
                <a:spcPct val="115000"/>
              </a:lnSpc>
              <a:spcAft>
                <a:spcPts val="1000"/>
              </a:spcAft>
              <a:buNone/>
            </a:pPr>
            <a:r>
              <a:rPr lang="ar-SA" dirty="0" smtClean="0">
                <a:solidFill>
                  <a:schemeClr val="bg2">
                    <a:lumMod val="10000"/>
                  </a:schemeClr>
                </a:solidFill>
                <a:effectLst/>
                <a:latin typeface="Simplified Arabic"/>
                <a:ea typeface="Calibri"/>
                <a:cs typeface="Arial Unicode MS"/>
              </a:rPr>
              <a:t>مرحلة تناقص الغلة            فى حال تناقص الناتج الحدى </a:t>
            </a:r>
            <a:endParaRPr lang="en-US" sz="2800" dirty="0" smtClean="0">
              <a:solidFill>
                <a:schemeClr val="bg2">
                  <a:lumMod val="10000"/>
                </a:schemeClr>
              </a:solidFill>
              <a:effectLst/>
              <a:latin typeface="Simplified Arabic"/>
              <a:ea typeface="Calibri"/>
              <a:cs typeface="Arial"/>
            </a:endParaRPr>
          </a:p>
          <a:p>
            <a:pPr marL="0" lvl="0" indent="0">
              <a:lnSpc>
                <a:spcPct val="115000"/>
              </a:lnSpc>
              <a:spcAft>
                <a:spcPts val="1000"/>
              </a:spcAft>
              <a:buNone/>
            </a:pPr>
            <a:r>
              <a:rPr lang="ar-SA" dirty="0" smtClean="0">
                <a:solidFill>
                  <a:schemeClr val="bg2">
                    <a:lumMod val="10000"/>
                  </a:schemeClr>
                </a:solidFill>
                <a:effectLst/>
                <a:latin typeface="Simplified Arabic"/>
                <a:ea typeface="Calibri"/>
                <a:cs typeface="Arial Unicode MS"/>
              </a:rPr>
              <a:t>مرحلة الغلة السالبة            فى حال الناتج الحدى سالب</a:t>
            </a:r>
            <a:endParaRPr lang="en-US" sz="2800" dirty="0" smtClean="0">
              <a:solidFill>
                <a:schemeClr val="bg2">
                  <a:lumMod val="10000"/>
                </a:schemeClr>
              </a:solidFill>
              <a:effectLst/>
              <a:latin typeface="Simplified Arabic"/>
              <a:ea typeface="Calibri"/>
              <a:cs typeface="Arial"/>
            </a:endParaRPr>
          </a:p>
          <a:p>
            <a:pPr marL="0" indent="0">
              <a:buNone/>
            </a:pPr>
            <a:endParaRPr lang="ar-IQ" dirty="0">
              <a:solidFill>
                <a:schemeClr val="bg2">
                  <a:lumMod val="10000"/>
                </a:schemeClr>
              </a:solidFill>
            </a:endParaRPr>
          </a:p>
        </p:txBody>
      </p:sp>
    </p:spTree>
    <p:extLst>
      <p:ext uri="{BB962C8B-B14F-4D97-AF65-F5344CB8AC3E}">
        <p14:creationId xmlns:p14="http://schemas.microsoft.com/office/powerpoint/2010/main" val="27495880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534</Words>
  <Application>Microsoft Office PowerPoint</Application>
  <PresentationFormat>On-screen Show (4:3)</PresentationFormat>
  <Paragraphs>162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نظرية الإنتاج</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نظرية الإنتاج</dc:title>
  <dc:creator>Ruaa</dc:creator>
  <cp:lastModifiedBy>Ruaa</cp:lastModifiedBy>
  <cp:revision>2</cp:revision>
  <dcterms:created xsi:type="dcterms:W3CDTF">2019-12-08T18:24:41Z</dcterms:created>
  <dcterms:modified xsi:type="dcterms:W3CDTF">2019-12-08T18:35:07Z</dcterms:modified>
</cp:coreProperties>
</file>