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58F5535-BACB-45E9-8EB4-EDC56BDB9970}" type="datetimeFigureOut">
              <a:rPr lang="ar-IQ" smtClean="0"/>
              <a:t>10/04/1441</a:t>
            </a:fld>
            <a:endParaRPr lang="ar-IQ"/>
          </a:p>
        </p:txBody>
      </p:sp>
      <p:sp>
        <p:nvSpPr>
          <p:cNvPr id="17" name="Footer Placeholder 16"/>
          <p:cNvSpPr>
            <a:spLocks noGrp="1"/>
          </p:cNvSpPr>
          <p:nvPr>
            <p:ph type="ftr" sz="quarter" idx="11"/>
          </p:nvPr>
        </p:nvSpPr>
        <p:spPr/>
        <p:txBody>
          <a:bodyPr/>
          <a:lstStyle/>
          <a:p>
            <a:endParaRPr lang="ar-IQ"/>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7000053-B9CA-4C75-AD09-4DEB2C5E0B3A}" type="slidenum">
              <a:rPr lang="ar-IQ" smtClean="0"/>
              <a:t>‹#›</a:t>
            </a:fld>
            <a:endParaRPr lang="ar-IQ"/>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8F5535-BACB-45E9-8EB4-EDC56BDB9970}" type="datetimeFigureOut">
              <a:rPr lang="ar-IQ" smtClean="0"/>
              <a:t>10/04/1441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000053-B9CA-4C75-AD09-4DEB2C5E0B3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8F5535-BACB-45E9-8EB4-EDC56BDB9970}" type="datetimeFigureOut">
              <a:rPr lang="ar-IQ" smtClean="0"/>
              <a:t>10/04/1441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000053-B9CA-4C75-AD09-4DEB2C5E0B3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58F5535-BACB-45E9-8EB4-EDC56BDB9970}" type="datetimeFigureOut">
              <a:rPr lang="ar-IQ" smtClean="0"/>
              <a:t>10/04/1441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7000053-B9CA-4C75-AD09-4DEB2C5E0B3A}" type="slidenum">
              <a:rPr lang="ar-IQ" smtClean="0"/>
              <a:t>‹#›</a:t>
            </a:fld>
            <a:endParaRPr lang="ar-IQ"/>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58F5535-BACB-45E9-8EB4-EDC56BDB9970}" type="datetimeFigureOut">
              <a:rPr lang="ar-IQ" smtClean="0"/>
              <a:t>10/04/1441</a:t>
            </a:fld>
            <a:endParaRPr lang="ar-IQ"/>
          </a:p>
        </p:txBody>
      </p:sp>
      <p:sp>
        <p:nvSpPr>
          <p:cNvPr id="5" name="Footer Placeholder 4"/>
          <p:cNvSpPr>
            <a:spLocks noGrp="1"/>
          </p:cNvSpPr>
          <p:nvPr>
            <p:ph type="ftr" sz="quarter" idx="11"/>
          </p:nvPr>
        </p:nvSpPr>
        <p:spPr>
          <a:xfrm>
            <a:off x="800100" y="6172200"/>
            <a:ext cx="4000500" cy="457200"/>
          </a:xfrm>
        </p:spPr>
        <p:txBody>
          <a:bodyPr/>
          <a:lstStyle/>
          <a:p>
            <a:endParaRPr lang="ar-IQ"/>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7000053-B9CA-4C75-AD09-4DEB2C5E0B3A}"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58F5535-BACB-45E9-8EB4-EDC56BDB9970}" type="datetimeFigureOut">
              <a:rPr lang="ar-IQ" smtClean="0"/>
              <a:t>10/04/1441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7000053-B9CA-4C75-AD09-4DEB2C5E0B3A}" type="slidenum">
              <a:rPr lang="ar-IQ" smtClean="0"/>
              <a:t>‹#›</a:t>
            </a:fld>
            <a:endParaRPr lang="ar-IQ"/>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58F5535-BACB-45E9-8EB4-EDC56BDB9970}" type="datetimeFigureOut">
              <a:rPr lang="ar-IQ" smtClean="0"/>
              <a:t>10/04/1441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7000053-B9CA-4C75-AD09-4DEB2C5E0B3A}" type="slidenum">
              <a:rPr lang="ar-IQ" smtClean="0"/>
              <a:t>‹#›</a:t>
            </a:fld>
            <a:endParaRPr lang="ar-IQ"/>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58F5535-BACB-45E9-8EB4-EDC56BDB9970}" type="datetimeFigureOut">
              <a:rPr lang="ar-IQ" smtClean="0"/>
              <a:t>10/04/1441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7000053-B9CA-4C75-AD09-4DEB2C5E0B3A}"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F5535-BACB-45E9-8EB4-EDC56BDB9970}" type="datetimeFigureOut">
              <a:rPr lang="ar-IQ" smtClean="0"/>
              <a:t>10/04/1441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7000053-B9CA-4C75-AD09-4DEB2C5E0B3A}"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58F5535-BACB-45E9-8EB4-EDC56BDB9970}" type="datetimeFigureOut">
              <a:rPr lang="ar-IQ" smtClean="0"/>
              <a:t>10/04/1441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7000053-B9CA-4C75-AD09-4DEB2C5E0B3A}" type="slidenum">
              <a:rPr lang="ar-IQ" smtClean="0"/>
              <a:t>‹#›</a:t>
            </a:fld>
            <a:endParaRPr lang="ar-IQ"/>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58F5535-BACB-45E9-8EB4-EDC56BDB9970}" type="datetimeFigureOut">
              <a:rPr lang="ar-IQ" smtClean="0"/>
              <a:t>10/04/1441</a:t>
            </a:fld>
            <a:endParaRPr lang="ar-IQ"/>
          </a:p>
        </p:txBody>
      </p:sp>
      <p:sp>
        <p:nvSpPr>
          <p:cNvPr id="6" name="Footer Placeholder 5"/>
          <p:cNvSpPr>
            <a:spLocks noGrp="1"/>
          </p:cNvSpPr>
          <p:nvPr>
            <p:ph type="ftr" sz="quarter" idx="11"/>
          </p:nvPr>
        </p:nvSpPr>
        <p:spPr>
          <a:xfrm>
            <a:off x="914400" y="6172200"/>
            <a:ext cx="3886200" cy="457200"/>
          </a:xfrm>
        </p:spPr>
        <p:txBody>
          <a:bodyPr/>
          <a:lstStyle/>
          <a:p>
            <a:endParaRPr lang="ar-IQ"/>
          </a:p>
        </p:txBody>
      </p:sp>
      <p:sp>
        <p:nvSpPr>
          <p:cNvPr id="7" name="Slide Number Placeholder 6"/>
          <p:cNvSpPr>
            <a:spLocks noGrp="1"/>
          </p:cNvSpPr>
          <p:nvPr>
            <p:ph type="sldNum" sz="quarter" idx="12"/>
          </p:nvPr>
        </p:nvSpPr>
        <p:spPr>
          <a:xfrm>
            <a:off x="146304" y="6208776"/>
            <a:ext cx="457200" cy="457200"/>
          </a:xfrm>
        </p:spPr>
        <p:txBody>
          <a:bodyPr/>
          <a:lstStyle/>
          <a:p>
            <a:fld id="{47000053-B9CA-4C75-AD09-4DEB2C5E0B3A}" type="slidenum">
              <a:rPr lang="ar-IQ" smtClean="0"/>
              <a:t>‹#›</a:t>
            </a:fld>
            <a:endParaRPr lang="ar-IQ"/>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58F5535-BACB-45E9-8EB4-EDC56BDB9970}" type="datetimeFigureOut">
              <a:rPr lang="ar-IQ" smtClean="0"/>
              <a:t>10/04/1441</a:t>
            </a:fld>
            <a:endParaRPr lang="ar-IQ"/>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IQ"/>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7000053-B9CA-4C75-AD09-4DEB2C5E0B3A}"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4941168"/>
            <a:ext cx="6400800" cy="804664"/>
          </a:xfrm>
        </p:spPr>
        <p:txBody>
          <a:bodyPr/>
          <a:lstStyle/>
          <a:p>
            <a:r>
              <a:rPr lang="ar-IQ" dirty="0" smtClean="0">
                <a:solidFill>
                  <a:srgbClr val="FFFF00"/>
                </a:solidFill>
              </a:rPr>
              <a:t>م.د. مها عبد الستار السامرائي</a:t>
            </a:r>
            <a:endParaRPr lang="ar-IQ" dirty="0">
              <a:solidFill>
                <a:srgbClr val="FFFF00"/>
              </a:solidFill>
            </a:endParaRPr>
          </a:p>
        </p:txBody>
      </p:sp>
      <p:sp>
        <p:nvSpPr>
          <p:cNvPr id="2" name="Title 1"/>
          <p:cNvSpPr>
            <a:spLocks noGrp="1"/>
          </p:cNvSpPr>
          <p:nvPr>
            <p:ph type="ctrTitle"/>
          </p:nvPr>
        </p:nvSpPr>
        <p:spPr/>
        <p:txBody>
          <a:bodyPr/>
          <a:lstStyle/>
          <a:p>
            <a:r>
              <a:rPr lang="ar-IQ" dirty="0" smtClean="0"/>
              <a:t>مفهوم العرض والعرض السياحي</a:t>
            </a:r>
            <a:endParaRPr lang="ar-IQ" dirty="0"/>
          </a:p>
        </p:txBody>
      </p:sp>
    </p:spTree>
    <p:extLst>
      <p:ext uri="{BB962C8B-B14F-4D97-AF65-F5344CB8AC3E}">
        <p14:creationId xmlns:p14="http://schemas.microsoft.com/office/powerpoint/2010/main" val="70220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16632"/>
            <a:ext cx="8964488" cy="6741368"/>
          </a:xfrm>
        </p:spPr>
        <p:txBody>
          <a:bodyPr>
            <a:noAutofit/>
          </a:bodyPr>
          <a:lstStyle/>
          <a:p>
            <a:pPr marL="0" lvl="0" indent="0" algn="just">
              <a:lnSpc>
                <a:spcPct val="150000"/>
              </a:lnSpc>
              <a:spcAft>
                <a:spcPts val="1000"/>
              </a:spcAft>
              <a:buNone/>
              <a:tabLst>
                <a:tab pos="-126365" algn="l"/>
              </a:tabLst>
            </a:pPr>
            <a:r>
              <a:rPr lang="ar-IQ" sz="1800" dirty="0" smtClean="0">
                <a:solidFill>
                  <a:srgbClr val="FFFF00"/>
                </a:solidFill>
                <a:ea typeface="Times New Roman"/>
                <a:cs typeface="Arial"/>
              </a:rPr>
              <a:t>مفهوم عرض </a:t>
            </a:r>
            <a:r>
              <a:rPr lang="ar-IQ" sz="1800" dirty="0">
                <a:solidFill>
                  <a:srgbClr val="FFFF00"/>
                </a:solidFill>
                <a:ea typeface="Times New Roman"/>
                <a:cs typeface="Arial"/>
              </a:rPr>
              <a:t>العمل والعوامل المؤثرة </a:t>
            </a:r>
            <a:r>
              <a:rPr lang="ar-IQ" sz="1800" dirty="0" smtClean="0">
                <a:solidFill>
                  <a:srgbClr val="FFFF00"/>
                </a:solidFill>
                <a:ea typeface="Times New Roman"/>
                <a:cs typeface="Arial"/>
              </a:rPr>
              <a:t>بالعرض</a:t>
            </a:r>
            <a:endParaRPr lang="en-US" sz="1800" dirty="0">
              <a:solidFill>
                <a:srgbClr val="FFFF00"/>
              </a:solidFill>
            </a:endParaRPr>
          </a:p>
          <a:p>
            <a:pPr marL="0" indent="0" algn="just">
              <a:lnSpc>
                <a:spcPct val="150000"/>
              </a:lnSpc>
              <a:spcAft>
                <a:spcPts val="1000"/>
              </a:spcAft>
              <a:buNone/>
            </a:pPr>
            <a:r>
              <a:rPr lang="ar-IQ" sz="1600" dirty="0">
                <a:solidFill>
                  <a:srgbClr val="FFFF00"/>
                </a:solidFill>
                <a:ea typeface="Times New Roman"/>
                <a:cs typeface="Arial"/>
              </a:rPr>
              <a:t>     ان مفهوم عرض العمل يتأثر بعوامل عديدة ومختلفة ومتداخلة في بعض الأحيان لذلك من الصعب إعطاء تعريف واضح وشامل لعرض العمل، وبالرغم من ذلك ممكن إعطاء تعريف تقريبي لعرض العمل مسنوداً الى بعض الأراء في هذه المسألة</a:t>
            </a:r>
            <a:r>
              <a:rPr lang="ar-IQ" sz="1600" dirty="0">
                <a:solidFill>
                  <a:srgbClr val="FFFF00"/>
                </a:solidFill>
                <a:latin typeface="Times New Roman"/>
                <a:ea typeface="Times New Roman"/>
              </a:rPr>
              <a:t> (عادل,</a:t>
            </a:r>
            <a:r>
              <a:rPr lang="en-US" sz="1600" dirty="0">
                <a:solidFill>
                  <a:srgbClr val="FFFF00"/>
                </a:solidFill>
                <a:latin typeface="Times New Roman"/>
                <a:ea typeface="Times New Roman"/>
                <a:cs typeface="Times New Roman"/>
              </a:rPr>
              <a:t>:1990 35</a:t>
            </a:r>
            <a:r>
              <a:rPr lang="ar-IQ" sz="1600" dirty="0">
                <a:solidFill>
                  <a:srgbClr val="FFFF00"/>
                </a:solidFill>
                <a:latin typeface="Times New Roman"/>
                <a:ea typeface="Times New Roman"/>
              </a:rPr>
              <a:t> ).</a:t>
            </a:r>
            <a:r>
              <a:rPr lang="ar-IQ" sz="1600" dirty="0">
                <a:solidFill>
                  <a:srgbClr val="FFFF00"/>
                </a:solidFill>
                <a:ea typeface="Times New Roman"/>
                <a:cs typeface="Arial"/>
              </a:rPr>
              <a:t> </a:t>
            </a:r>
            <a:endParaRPr lang="en-US" sz="1600" dirty="0">
              <a:solidFill>
                <a:srgbClr val="FFFF00"/>
              </a:solidFill>
            </a:endParaRPr>
          </a:p>
          <a:p>
            <a:pPr marL="0" indent="0" algn="just">
              <a:lnSpc>
                <a:spcPct val="150000"/>
              </a:lnSpc>
              <a:spcAft>
                <a:spcPts val="1000"/>
              </a:spcAft>
              <a:buNone/>
            </a:pPr>
            <a:r>
              <a:rPr lang="ar-IQ" sz="1600" dirty="0">
                <a:solidFill>
                  <a:srgbClr val="FFFF00"/>
                </a:solidFill>
                <a:ea typeface="Times New Roman"/>
                <a:cs typeface="Arial"/>
              </a:rPr>
              <a:t>فلقد أشار رفعت محجوب" بأن عرض العمل هو ليس فقط كمية العمل التي يقدمها العمال بل الكمية التي يقبل العمال جميعاً  حتى الذين لايشتغلون منهم أن يقدمها في لحظة معينه " </a:t>
            </a:r>
            <a:r>
              <a:rPr lang="ar-IQ" sz="1600" dirty="0">
                <a:solidFill>
                  <a:srgbClr val="FFFF00"/>
                </a:solidFill>
                <a:latin typeface="Times New Roman"/>
                <a:ea typeface="Times New Roman"/>
              </a:rPr>
              <a:t>( محجوب,</a:t>
            </a:r>
            <a:r>
              <a:rPr lang="en-US" sz="1600" dirty="0">
                <a:solidFill>
                  <a:srgbClr val="FFFF00"/>
                </a:solidFill>
                <a:latin typeface="Times New Roman"/>
                <a:ea typeface="Times New Roman"/>
                <a:cs typeface="Times New Roman"/>
              </a:rPr>
              <a:t>:1977 .(485</a:t>
            </a:r>
            <a:r>
              <a:rPr lang="en-US" sz="1600" baseline="30000" dirty="0">
                <a:solidFill>
                  <a:srgbClr val="FFFF00"/>
                </a:solidFill>
                <a:latin typeface="Arial"/>
                <a:ea typeface="Times New Roman"/>
              </a:rPr>
              <a:t> </a:t>
            </a:r>
            <a:r>
              <a:rPr lang="ar-IQ" sz="1600" dirty="0">
                <a:solidFill>
                  <a:srgbClr val="FFFF00"/>
                </a:solidFill>
                <a:ea typeface="Times New Roman"/>
                <a:cs typeface="Arial"/>
              </a:rPr>
              <a:t>            </a:t>
            </a:r>
            <a:endParaRPr lang="en-US" sz="1600" dirty="0">
              <a:solidFill>
                <a:srgbClr val="FFFF00"/>
              </a:solidFill>
            </a:endParaRPr>
          </a:p>
          <a:p>
            <a:pPr marL="0" indent="0" algn="just">
              <a:lnSpc>
                <a:spcPct val="150000"/>
              </a:lnSpc>
              <a:spcAft>
                <a:spcPts val="1000"/>
              </a:spcAft>
              <a:buNone/>
            </a:pPr>
            <a:r>
              <a:rPr lang="ar-IQ" sz="1600" dirty="0">
                <a:solidFill>
                  <a:srgbClr val="FFFF00"/>
                </a:solidFill>
                <a:ea typeface="Times New Roman"/>
                <a:cs typeface="Arial"/>
              </a:rPr>
              <a:t>كما عرف عادل فليح عرض العمل "بأنة مجموع ساعات العمل التي يرغب العاملون في تقديمها لأغراض الأنتاج لقاء أجر معين وخلال فترة زمنية معينة مع بقاء العوامل الأخرى ثابتة"</a:t>
            </a:r>
            <a:r>
              <a:rPr lang="ar-IQ" sz="1600" dirty="0">
                <a:solidFill>
                  <a:srgbClr val="FFFF00"/>
                </a:solidFill>
                <a:latin typeface="Times New Roman"/>
                <a:ea typeface="Times New Roman"/>
              </a:rPr>
              <a:t> (العلي,</a:t>
            </a:r>
            <a:r>
              <a:rPr lang="en-US" sz="1600" dirty="0">
                <a:solidFill>
                  <a:srgbClr val="FFFF00"/>
                </a:solidFill>
                <a:latin typeface="Times New Roman"/>
                <a:ea typeface="Times New Roman"/>
                <a:cs typeface="Times New Roman"/>
              </a:rPr>
              <a:t>37:1990</a:t>
            </a:r>
            <a:r>
              <a:rPr lang="ar-IQ" sz="1600" dirty="0">
                <a:solidFill>
                  <a:srgbClr val="FFFF00"/>
                </a:solidFill>
                <a:latin typeface="Times New Roman"/>
                <a:ea typeface="Times New Roman"/>
              </a:rPr>
              <a:t>).              </a:t>
            </a:r>
            <a:endParaRPr lang="en-US" sz="1600" dirty="0">
              <a:solidFill>
                <a:srgbClr val="FFFF00"/>
              </a:solidFill>
            </a:endParaRPr>
          </a:p>
          <a:p>
            <a:pPr marL="0" indent="0" algn="just">
              <a:lnSpc>
                <a:spcPct val="150000"/>
              </a:lnSpc>
              <a:spcAft>
                <a:spcPts val="1000"/>
              </a:spcAft>
              <a:buNone/>
            </a:pPr>
            <a:r>
              <a:rPr lang="ar-IQ" sz="1600" dirty="0">
                <a:solidFill>
                  <a:srgbClr val="FFFF00"/>
                </a:solidFill>
                <a:latin typeface="Times New Roman"/>
                <a:ea typeface="Times New Roman"/>
                <a:cs typeface="Arial"/>
              </a:rPr>
              <a:t>ويوجد مجموعة محددات أساسية لعرض العمل تختلف حسب المراحل الأقتصادية وتفسير بعض المدارس الأقتصادية فمثلاً المدرسة الكلاسيكية حاولت الجمع الكلي بين السكان وعرض العمل إذ ترى هذه المدرسة أن التغيرات في السكان تؤدي الى تغيرات في عرض العمل، وعليه وطبقاً لهذة النظرية يكون عرض العمل عملية طويلة المدى أي بمعنى التغيرات الاصلية في عرض العمل لاتحدث الا في المدى الطويل وذلك بسبب التغيرات التي تطرأ على السكان والأنتاج وحجم رأس المال ومايترتب على ذلك من زيادة في الأجور وتحسين مستوى المعيشة وأنعكاس ذلك على عرض العمل في المدى البعيد وترى المدرسة الكلاسيكية أن هناك علاقة طردية بين عرض العمل والأجر الحقيقي أي أن العمل تابع للأجور الحقيقية</a:t>
            </a:r>
            <a:r>
              <a:rPr lang="ar-IQ" sz="1600" dirty="0">
                <a:solidFill>
                  <a:srgbClr val="FFFF00"/>
                </a:solidFill>
                <a:latin typeface="Times New Roman"/>
                <a:ea typeface="Times New Roman"/>
              </a:rPr>
              <a:t> (طاقة ,</a:t>
            </a:r>
            <a:r>
              <a:rPr lang="en-US" sz="1600" dirty="0">
                <a:solidFill>
                  <a:srgbClr val="FFFF00"/>
                </a:solidFill>
                <a:latin typeface="Times New Roman"/>
                <a:ea typeface="Times New Roman"/>
                <a:cs typeface="Times New Roman"/>
              </a:rPr>
              <a:t>2008</a:t>
            </a:r>
            <a:r>
              <a:rPr lang="ar-IQ" sz="1600" dirty="0">
                <a:solidFill>
                  <a:srgbClr val="FFFF00"/>
                </a:solidFill>
                <a:latin typeface="Times New Roman"/>
                <a:ea typeface="Times New Roman"/>
              </a:rPr>
              <a:t> :</a:t>
            </a:r>
            <a:r>
              <a:rPr lang="en-US" sz="1600" dirty="0">
                <a:solidFill>
                  <a:srgbClr val="FFFF00"/>
                </a:solidFill>
                <a:latin typeface="Times New Roman"/>
                <a:ea typeface="Times New Roman"/>
                <a:cs typeface="Times New Roman"/>
              </a:rPr>
              <a:t>58</a:t>
            </a:r>
            <a:r>
              <a:rPr lang="ar-IQ" sz="1600" dirty="0">
                <a:solidFill>
                  <a:srgbClr val="FFFF00"/>
                </a:solidFill>
                <a:latin typeface="Times New Roman"/>
                <a:ea typeface="Times New Roman"/>
              </a:rPr>
              <a:t>).</a:t>
            </a:r>
            <a:endParaRPr lang="en-US" sz="1600" b="1" dirty="0">
              <a:solidFill>
                <a:srgbClr val="FFFF00"/>
              </a:solidFill>
              <a:latin typeface="Times New Roman"/>
              <a:ea typeface="Times New Roman"/>
              <a:cs typeface="Simplified Arabic"/>
            </a:endParaRPr>
          </a:p>
          <a:p>
            <a:pPr marL="0" indent="0" algn="just">
              <a:lnSpc>
                <a:spcPct val="150000"/>
              </a:lnSpc>
              <a:spcAft>
                <a:spcPts val="1000"/>
              </a:spcAft>
              <a:buNone/>
            </a:pPr>
            <a:r>
              <a:rPr lang="ar-IQ" sz="1600" dirty="0">
                <a:solidFill>
                  <a:srgbClr val="FFFF00"/>
                </a:solidFill>
                <a:latin typeface="Times New Roman"/>
                <a:ea typeface="Times New Roman"/>
                <a:cs typeface="Arial"/>
              </a:rPr>
              <a:t> </a:t>
            </a:r>
            <a:endParaRPr lang="en-US" sz="1600" b="1" dirty="0">
              <a:solidFill>
                <a:srgbClr val="FFFF00"/>
              </a:solidFill>
              <a:latin typeface="Times New Roman"/>
              <a:ea typeface="Times New Roman"/>
              <a:cs typeface="Simplified Arabic"/>
            </a:endParaRPr>
          </a:p>
          <a:p>
            <a:pPr marL="0" indent="0">
              <a:buNone/>
            </a:pPr>
            <a:endParaRPr lang="ar-IQ" sz="1600" dirty="0">
              <a:solidFill>
                <a:srgbClr val="FFFF00"/>
              </a:solidFill>
            </a:endParaRPr>
          </a:p>
        </p:txBody>
      </p:sp>
    </p:spTree>
    <p:extLst>
      <p:ext uri="{BB962C8B-B14F-4D97-AF65-F5344CB8AC3E}">
        <p14:creationId xmlns:p14="http://schemas.microsoft.com/office/powerpoint/2010/main" val="2888287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88640"/>
            <a:ext cx="8964488" cy="6669360"/>
          </a:xfrm>
        </p:spPr>
        <p:txBody>
          <a:bodyPr>
            <a:noAutofit/>
          </a:bodyPr>
          <a:lstStyle/>
          <a:p>
            <a:pPr marL="0" lvl="0" indent="0" algn="just">
              <a:spcAft>
                <a:spcPts val="1000"/>
              </a:spcAft>
              <a:buNone/>
            </a:pPr>
            <a:r>
              <a:rPr lang="ar-IQ" sz="1600" dirty="0">
                <a:solidFill>
                  <a:srgbClr val="FFFF00"/>
                </a:solidFill>
                <a:ea typeface="Times New Roman"/>
                <a:cs typeface="Arial"/>
              </a:rPr>
              <a:t>العوامل المؤثرة في عرض العمل:</a:t>
            </a:r>
            <a:endParaRPr lang="en-US" sz="1600" dirty="0">
              <a:solidFill>
                <a:srgbClr val="FFFF00"/>
              </a:solidFill>
            </a:endParaRPr>
          </a:p>
          <a:p>
            <a:pPr marL="93980" indent="0" algn="just">
              <a:spcAft>
                <a:spcPts val="1000"/>
              </a:spcAft>
              <a:buNone/>
            </a:pPr>
            <a:r>
              <a:rPr lang="ar-IQ" sz="1600" dirty="0" smtClean="0">
                <a:solidFill>
                  <a:srgbClr val="FFFF00"/>
                </a:solidFill>
                <a:ea typeface="Times New Roman"/>
                <a:cs typeface="Arial"/>
              </a:rPr>
              <a:t>يتأثر </a:t>
            </a:r>
            <a:r>
              <a:rPr lang="ar-IQ" sz="1600" dirty="0">
                <a:solidFill>
                  <a:srgbClr val="FFFF00"/>
                </a:solidFill>
                <a:ea typeface="Times New Roman"/>
                <a:cs typeface="Arial"/>
              </a:rPr>
              <a:t>عرض العمل بمجموعة من المتغيرات منها متغيرات اقتصادية ومتغيرات اجتماعية يمكن أن ايجازها كالأتي:</a:t>
            </a:r>
            <a:endParaRPr lang="en-US" sz="1600" dirty="0">
              <a:solidFill>
                <a:srgbClr val="FFFF00"/>
              </a:solidFill>
            </a:endParaRPr>
          </a:p>
          <a:p>
            <a:pPr marL="0" lvl="0" indent="0" algn="just">
              <a:spcAft>
                <a:spcPts val="1000"/>
              </a:spcAft>
              <a:buNone/>
            </a:pPr>
            <a:r>
              <a:rPr lang="ar-IQ" sz="1600" u="sng" dirty="0">
                <a:solidFill>
                  <a:srgbClr val="FFFF00"/>
                </a:solidFill>
                <a:ea typeface="Times New Roman"/>
                <a:cs typeface="Arial"/>
              </a:rPr>
              <a:t>السكان (العوامل الديمغرافية) :</a:t>
            </a:r>
            <a:r>
              <a:rPr lang="ar-IQ" sz="1600" dirty="0">
                <a:solidFill>
                  <a:srgbClr val="FFFF00"/>
                </a:solidFill>
                <a:ea typeface="Times New Roman"/>
                <a:cs typeface="Arial"/>
              </a:rPr>
              <a:t>  يعد من العوامل الأكثر أهمية وتأثير في تحديد الحجم الكلي لعرض العمل يفترض ثبات عوامل الهجرة الخارجية ، اذ يعد حجم السكان هو المحدد الأساسي لعرض القوة العاملة ، ولمتغيرالعوامل الديمغرافية العديد من العوامل يمكن أن تلخيصها كالأتي </a:t>
            </a:r>
            <a:r>
              <a:rPr lang="ar-IQ" sz="1600" dirty="0">
                <a:solidFill>
                  <a:srgbClr val="FFFF00"/>
                </a:solidFill>
                <a:latin typeface="Times New Roman"/>
                <a:ea typeface="Times New Roman"/>
              </a:rPr>
              <a:t>(</a:t>
            </a:r>
            <a:r>
              <a:rPr lang="ar-SA" sz="1600" dirty="0">
                <a:solidFill>
                  <a:srgbClr val="FFFF00"/>
                </a:solidFill>
                <a:latin typeface="Times New Roman"/>
                <a:ea typeface="Times New Roman"/>
              </a:rPr>
              <a:t>العلي وأخرون،</a:t>
            </a:r>
            <a:r>
              <a:rPr lang="en-US" sz="1600" dirty="0">
                <a:solidFill>
                  <a:srgbClr val="FFFF00"/>
                </a:solidFill>
                <a:latin typeface="Times New Roman"/>
                <a:ea typeface="Times New Roman"/>
                <a:cs typeface="Times New Roman"/>
              </a:rPr>
              <a:t>38:1990</a:t>
            </a:r>
            <a:r>
              <a:rPr lang="ar-SA" sz="1600" dirty="0">
                <a:solidFill>
                  <a:srgbClr val="FFFF00"/>
                </a:solidFill>
                <a:latin typeface="Times New Roman"/>
                <a:ea typeface="Times New Roman"/>
              </a:rPr>
              <a:t> -</a:t>
            </a:r>
            <a:r>
              <a:rPr lang="en-US" sz="1600" dirty="0">
                <a:solidFill>
                  <a:srgbClr val="FFFF00"/>
                </a:solidFill>
                <a:latin typeface="Times New Roman"/>
                <a:ea typeface="Times New Roman"/>
                <a:cs typeface="Times New Roman"/>
              </a:rPr>
              <a:t>39 </a:t>
            </a:r>
            <a:r>
              <a:rPr lang="ar-IQ" sz="1600" dirty="0">
                <a:solidFill>
                  <a:srgbClr val="FFFF00"/>
                </a:solidFill>
                <a:latin typeface="Times New Roman"/>
                <a:ea typeface="Times New Roman"/>
              </a:rPr>
              <a:t>) :-</a:t>
            </a:r>
            <a:endParaRPr lang="en-US" sz="1600" dirty="0">
              <a:solidFill>
                <a:srgbClr val="FFFF00"/>
              </a:solidFill>
            </a:endParaRPr>
          </a:p>
          <a:p>
            <a:pPr marL="0" lvl="0" indent="0" algn="just">
              <a:spcAft>
                <a:spcPts val="1000"/>
              </a:spcAft>
              <a:buNone/>
              <a:tabLst>
                <a:tab pos="117475" algn="l"/>
              </a:tabLst>
            </a:pPr>
            <a:r>
              <a:rPr lang="ar-IQ" sz="1600" dirty="0">
                <a:solidFill>
                  <a:srgbClr val="FFFF00"/>
                </a:solidFill>
                <a:ea typeface="Times New Roman"/>
                <a:cs typeface="Arial"/>
              </a:rPr>
              <a:t>الحجم الكلي للسكان : لهذا العنصر إهمية بالغة تظهر في حالة ضخامته الى جانب حجم أو نسبه السكان النشطين أقتصادياً.</a:t>
            </a:r>
            <a:endParaRPr lang="en-US" sz="1600" dirty="0">
              <a:solidFill>
                <a:srgbClr val="FFFF00"/>
              </a:solidFill>
            </a:endParaRPr>
          </a:p>
          <a:p>
            <a:pPr marL="0" lvl="0" indent="0" algn="just">
              <a:spcAft>
                <a:spcPts val="1000"/>
              </a:spcAft>
              <a:buNone/>
              <a:tabLst>
                <a:tab pos="207645" algn="l"/>
              </a:tabLst>
            </a:pPr>
            <a:r>
              <a:rPr lang="ar-IQ" sz="1600" dirty="0">
                <a:solidFill>
                  <a:srgbClr val="FFFF00"/>
                </a:solidFill>
                <a:ea typeface="Times New Roman"/>
                <a:cs typeface="Arial"/>
              </a:rPr>
              <a:t>معدل النمو السكاني : لهذا المتغير أهمية كبيرةعلى المدى البعيد لمستقبل عرض العمل وحجمة، فعند إرتفاع عدد فئات السكان من صغار السن قياساً الى الحجم الكلي للسكان يؤدي الى تخفيض معدل السكان النشطين أقتصادياً ومعدل المشاركة في قوة العمل.</a:t>
            </a:r>
            <a:endParaRPr lang="en-US" sz="1600" dirty="0">
              <a:solidFill>
                <a:srgbClr val="FFFF00"/>
              </a:solidFill>
            </a:endParaRPr>
          </a:p>
          <a:p>
            <a:pPr marL="0" lvl="0" indent="0" algn="just">
              <a:spcAft>
                <a:spcPts val="1000"/>
              </a:spcAft>
              <a:buNone/>
              <a:tabLst>
                <a:tab pos="207645" algn="l"/>
              </a:tabLst>
            </a:pPr>
            <a:r>
              <a:rPr lang="ar-IQ" sz="1600" dirty="0">
                <a:solidFill>
                  <a:srgbClr val="FFFF00"/>
                </a:solidFill>
                <a:ea typeface="Times New Roman"/>
                <a:cs typeface="Arial"/>
              </a:rPr>
              <a:t>الهرم السكاني : إي طبيعة الهرم وما يشكله من إعداد السكان حسب الجنس والعمر والبيئة من القوى العامله </a:t>
            </a:r>
            <a:r>
              <a:rPr lang="ar-IQ" sz="1600" dirty="0">
                <a:solidFill>
                  <a:srgbClr val="FFFF00"/>
                </a:solidFill>
                <a:latin typeface="Times New Roman"/>
                <a:ea typeface="Times New Roman"/>
              </a:rPr>
              <a:t>(</a:t>
            </a:r>
            <a:r>
              <a:rPr lang="ar-SA" sz="1600" dirty="0">
                <a:solidFill>
                  <a:srgbClr val="FFFF00"/>
                </a:solidFill>
                <a:latin typeface="Times New Roman"/>
                <a:ea typeface="Times New Roman"/>
              </a:rPr>
              <a:t>وزارة التخطيط ، </a:t>
            </a:r>
            <a:r>
              <a:rPr lang="en-US" sz="1600" dirty="0">
                <a:solidFill>
                  <a:srgbClr val="FFFF00"/>
                </a:solidFill>
                <a:latin typeface="Times New Roman"/>
                <a:ea typeface="Times New Roman"/>
                <a:cs typeface="Times New Roman"/>
              </a:rPr>
              <a:t>2010</a:t>
            </a:r>
            <a:r>
              <a:rPr lang="ar-SA" sz="1600" dirty="0">
                <a:solidFill>
                  <a:srgbClr val="FFFF00"/>
                </a:solidFill>
                <a:latin typeface="Times New Roman"/>
                <a:ea typeface="Times New Roman"/>
              </a:rPr>
              <a:t>-</a:t>
            </a:r>
            <a:r>
              <a:rPr lang="en-US" sz="1600" dirty="0">
                <a:solidFill>
                  <a:srgbClr val="FFFF00"/>
                </a:solidFill>
                <a:latin typeface="Times New Roman"/>
                <a:ea typeface="Times New Roman"/>
                <a:cs typeface="Times New Roman"/>
              </a:rPr>
              <a:t>2014 </a:t>
            </a:r>
            <a:r>
              <a:rPr lang="ar-SA" sz="1600" dirty="0">
                <a:solidFill>
                  <a:srgbClr val="FFFF00"/>
                </a:solidFill>
                <a:latin typeface="Times New Roman"/>
                <a:ea typeface="Times New Roman"/>
              </a:rPr>
              <a:t>: </a:t>
            </a:r>
            <a:r>
              <a:rPr lang="en-US" sz="1600" dirty="0">
                <a:solidFill>
                  <a:srgbClr val="FFFF00"/>
                </a:solidFill>
                <a:latin typeface="Times New Roman"/>
                <a:ea typeface="Times New Roman"/>
                <a:cs typeface="Times New Roman"/>
              </a:rPr>
              <a:t>35</a:t>
            </a:r>
            <a:r>
              <a:rPr lang="ar-IQ" sz="1600" dirty="0">
                <a:solidFill>
                  <a:srgbClr val="FFFF00"/>
                </a:solidFill>
                <a:latin typeface="Times New Roman"/>
                <a:ea typeface="Times New Roman"/>
              </a:rPr>
              <a:t>).</a:t>
            </a:r>
            <a:endParaRPr lang="en-US" sz="1600" dirty="0">
              <a:solidFill>
                <a:srgbClr val="FFFF00"/>
              </a:solidFill>
            </a:endParaRPr>
          </a:p>
          <a:p>
            <a:pPr marL="93980" indent="0" algn="just">
              <a:buNone/>
            </a:pPr>
            <a:r>
              <a:rPr lang="ar-IQ" sz="1600" b="1" dirty="0">
                <a:solidFill>
                  <a:srgbClr val="FFFF00"/>
                </a:solidFill>
                <a:latin typeface="Times New Roman"/>
                <a:ea typeface="Times New Roman"/>
                <a:cs typeface="Arial"/>
              </a:rPr>
              <a:t> 2</a:t>
            </a:r>
            <a:r>
              <a:rPr lang="ar-IQ" sz="1600" b="1" u="sng" dirty="0">
                <a:solidFill>
                  <a:srgbClr val="FFFF00"/>
                </a:solidFill>
                <a:latin typeface="Times New Roman"/>
                <a:ea typeface="Times New Roman"/>
                <a:cs typeface="Arial"/>
              </a:rPr>
              <a:t>. الهجرة السكانية:</a:t>
            </a:r>
            <a:r>
              <a:rPr lang="ar-IQ" sz="1600" dirty="0">
                <a:solidFill>
                  <a:srgbClr val="FFFF00"/>
                </a:solidFill>
                <a:latin typeface="Times New Roman"/>
                <a:ea typeface="Times New Roman"/>
                <a:cs typeface="Arial"/>
              </a:rPr>
              <a:t> يعتمد حجم الزيادة أو النقصان في عرض العمل على صافي الهجرة ويقصد بصافي الهجرة هوالفرق بين ما يخرج من البلد من السكان الأصليين ومايدخل منها، إي إذا كان الصافي موجباً فان عدد السكان يزداد وبالتالي تزداد كمية العمل المعروضة </a:t>
            </a:r>
            <a:r>
              <a:rPr lang="ar-IQ" sz="1600" dirty="0">
                <a:solidFill>
                  <a:srgbClr val="FFFF00"/>
                </a:solidFill>
                <a:latin typeface="Times New Roman"/>
                <a:ea typeface="Times New Roman"/>
              </a:rPr>
              <a:t>(القريشي , </a:t>
            </a:r>
            <a:r>
              <a:rPr lang="en-US" sz="1600" dirty="0">
                <a:solidFill>
                  <a:srgbClr val="FFFF00"/>
                </a:solidFill>
                <a:latin typeface="Times New Roman"/>
                <a:ea typeface="Times New Roman"/>
                <a:cs typeface="Times New Roman"/>
              </a:rPr>
              <a:t>2006</a:t>
            </a:r>
            <a:r>
              <a:rPr lang="ar-IQ" sz="1600" dirty="0">
                <a:solidFill>
                  <a:srgbClr val="FFFF00"/>
                </a:solidFill>
                <a:latin typeface="Times New Roman"/>
                <a:ea typeface="Times New Roman"/>
              </a:rPr>
              <a:t> : </a:t>
            </a:r>
            <a:r>
              <a:rPr lang="en-US" sz="1600" dirty="0">
                <a:solidFill>
                  <a:srgbClr val="FFFF00"/>
                </a:solidFill>
                <a:latin typeface="Times New Roman"/>
                <a:ea typeface="Times New Roman"/>
                <a:cs typeface="Times New Roman"/>
              </a:rPr>
              <a:t>102</a:t>
            </a:r>
            <a:r>
              <a:rPr lang="ar-IQ" sz="1600" dirty="0">
                <a:solidFill>
                  <a:srgbClr val="FFFF00"/>
                </a:solidFill>
                <a:latin typeface="Times New Roman"/>
                <a:ea typeface="Times New Roman"/>
              </a:rPr>
              <a:t>). </a:t>
            </a:r>
            <a:endParaRPr lang="en-US" sz="1600" b="1" dirty="0">
              <a:solidFill>
                <a:srgbClr val="FFFF00"/>
              </a:solidFill>
              <a:latin typeface="Times New Roman"/>
              <a:ea typeface="Times New Roman"/>
              <a:cs typeface="Simplified Arabic"/>
            </a:endParaRPr>
          </a:p>
          <a:p>
            <a:pPr marL="93980" indent="0" algn="just">
              <a:spcAft>
                <a:spcPts val="1000"/>
              </a:spcAft>
              <a:buNone/>
            </a:pPr>
            <a:r>
              <a:rPr lang="ar-IQ" sz="1600" b="1" dirty="0">
                <a:solidFill>
                  <a:srgbClr val="FFFF00"/>
                </a:solidFill>
                <a:latin typeface="Times New Roman"/>
                <a:ea typeface="Times New Roman"/>
                <a:cs typeface="Arial"/>
              </a:rPr>
              <a:t>3- </a:t>
            </a:r>
            <a:r>
              <a:rPr lang="ar-IQ" sz="1600" b="1" u="sng" dirty="0">
                <a:solidFill>
                  <a:srgbClr val="FFFF00"/>
                </a:solidFill>
                <a:latin typeface="Times New Roman"/>
                <a:ea typeface="Times New Roman"/>
                <a:cs typeface="Arial"/>
              </a:rPr>
              <a:t>العوامل الاجتماعية والعادات والتقاليد:</a:t>
            </a:r>
            <a:r>
              <a:rPr lang="ar-IQ" sz="1600" b="1" dirty="0">
                <a:solidFill>
                  <a:srgbClr val="FFFF00"/>
                </a:solidFill>
                <a:latin typeface="Times New Roman"/>
                <a:ea typeface="Times New Roman"/>
                <a:cs typeface="Arial"/>
              </a:rPr>
              <a:t> </a:t>
            </a:r>
            <a:r>
              <a:rPr lang="ar-IQ" sz="1600" dirty="0">
                <a:solidFill>
                  <a:srgbClr val="FFFF00"/>
                </a:solidFill>
                <a:latin typeface="Times New Roman"/>
                <a:ea typeface="Times New Roman"/>
                <a:cs typeface="Arial"/>
              </a:rPr>
              <a:t>بمعنى</a:t>
            </a:r>
            <a:r>
              <a:rPr lang="ar-IQ" sz="1600" b="1" dirty="0">
                <a:solidFill>
                  <a:srgbClr val="FFFF00"/>
                </a:solidFill>
                <a:latin typeface="Times New Roman"/>
                <a:ea typeface="Times New Roman"/>
                <a:cs typeface="Arial"/>
              </a:rPr>
              <a:t> </a:t>
            </a:r>
            <a:r>
              <a:rPr lang="ar-IQ" sz="1600" dirty="0">
                <a:solidFill>
                  <a:srgbClr val="FFFF00"/>
                </a:solidFill>
                <a:latin typeface="Times New Roman"/>
                <a:ea typeface="Times New Roman"/>
                <a:cs typeface="Arial"/>
              </a:rPr>
              <a:t>أن القيم السائدة في بلد معين والمتعلقة بعمل المرأة لها تأثير مباشر في تحديد نسبة مشاركة المرأة في سوق العمل وبالتالي على الكمية المعروضة من العمل فترتفع كمية العمل المعروضة كلما كان المجتمع متطوراً ويحفز على عمل كلا الجنسين والعكس صحيح عندما تقل كمية العمل المعروضة كلما كانت القيم والعادات تقف موقفاً سلبياً أتجاة العمل وخاصة عمل المرأة.</a:t>
            </a:r>
            <a:endParaRPr lang="en-US" sz="1600" b="1" dirty="0">
              <a:solidFill>
                <a:srgbClr val="FFFF00"/>
              </a:solidFill>
              <a:latin typeface="Times New Roman"/>
              <a:ea typeface="Times New Roman"/>
              <a:cs typeface="Simplified Arabic"/>
            </a:endParaRPr>
          </a:p>
          <a:p>
            <a:pPr marL="93980" indent="0" algn="just">
              <a:spcAft>
                <a:spcPts val="1000"/>
              </a:spcAft>
              <a:buNone/>
              <a:tabLst>
                <a:tab pos="1467485" algn="l"/>
              </a:tabLst>
            </a:pPr>
            <a:r>
              <a:rPr lang="ar-IQ" sz="1600" b="1" dirty="0">
                <a:solidFill>
                  <a:srgbClr val="FFFF00"/>
                </a:solidFill>
                <a:ea typeface="Times New Roman"/>
                <a:cs typeface="Arial"/>
              </a:rPr>
              <a:t>4-</a:t>
            </a:r>
            <a:r>
              <a:rPr lang="ar-IQ" sz="1600" b="1" u="sng" dirty="0">
                <a:solidFill>
                  <a:srgbClr val="FFFF00"/>
                </a:solidFill>
                <a:ea typeface="Times New Roman"/>
                <a:cs typeface="Arial"/>
              </a:rPr>
              <a:t> الظروف السياسية :</a:t>
            </a:r>
            <a:r>
              <a:rPr lang="ar-IQ" sz="1600" b="1" dirty="0">
                <a:solidFill>
                  <a:srgbClr val="FFFF00"/>
                </a:solidFill>
                <a:ea typeface="Times New Roman"/>
                <a:cs typeface="Arial"/>
              </a:rPr>
              <a:t> </a:t>
            </a:r>
            <a:r>
              <a:rPr lang="ar-IQ" sz="1600" dirty="0">
                <a:solidFill>
                  <a:srgbClr val="FFFF00"/>
                </a:solidFill>
                <a:ea typeface="Times New Roman"/>
                <a:cs typeface="Arial"/>
              </a:rPr>
              <a:t>تساهم الظروف السياسية وبالأخص حالات الحروب في أحداث تغيرات في تركيبة عرض العمل وبالتالي يؤدي الى نشوب الحروب وبالأخص الطويلة الأجل منها الى إخراج عدد كبير من قوة العمل المدنية وضمهم الى القوى العسكرية </a:t>
            </a:r>
            <a:r>
              <a:rPr lang="ar-IQ" sz="1600" dirty="0">
                <a:solidFill>
                  <a:srgbClr val="FFFF00"/>
                </a:solidFill>
                <a:latin typeface="Times New Roman"/>
                <a:ea typeface="Times New Roman"/>
                <a:cs typeface="Arial"/>
              </a:rPr>
              <a:t>مما يقلل من عرض العمل لذلك يستوجب الأستعانة بالأيدي العاملة الأجنبية لمعالجة الثغرة الحاصلة </a:t>
            </a:r>
            <a:r>
              <a:rPr lang="ar-IQ" sz="1600" dirty="0">
                <a:solidFill>
                  <a:srgbClr val="FFFF00"/>
                </a:solidFill>
                <a:latin typeface="Times New Roman"/>
                <a:ea typeface="Times New Roman"/>
              </a:rPr>
              <a:t>(طاقة,</a:t>
            </a:r>
            <a:r>
              <a:rPr lang="en-US" sz="1600" dirty="0">
                <a:solidFill>
                  <a:srgbClr val="FFFF00"/>
                </a:solidFill>
                <a:latin typeface="Times New Roman"/>
                <a:ea typeface="Times New Roman"/>
                <a:cs typeface="Times New Roman"/>
              </a:rPr>
              <a:t>2008</a:t>
            </a:r>
            <a:r>
              <a:rPr lang="ar-IQ" sz="1600" dirty="0">
                <a:solidFill>
                  <a:srgbClr val="FFFF00"/>
                </a:solidFill>
                <a:latin typeface="Times New Roman"/>
                <a:ea typeface="Times New Roman"/>
              </a:rPr>
              <a:t>:</a:t>
            </a:r>
            <a:r>
              <a:rPr lang="en-US" sz="1600" dirty="0">
                <a:solidFill>
                  <a:srgbClr val="FFFF00"/>
                </a:solidFill>
                <a:latin typeface="Times New Roman"/>
                <a:ea typeface="Times New Roman"/>
                <a:cs typeface="Times New Roman"/>
              </a:rPr>
              <a:t>51</a:t>
            </a:r>
            <a:r>
              <a:rPr lang="ar-IQ" sz="1600" dirty="0">
                <a:solidFill>
                  <a:srgbClr val="FFFF00"/>
                </a:solidFill>
                <a:latin typeface="Times New Roman"/>
                <a:ea typeface="Times New Roman"/>
              </a:rPr>
              <a:t>).</a:t>
            </a:r>
            <a:endParaRPr lang="en-US" sz="1600" b="1" dirty="0">
              <a:solidFill>
                <a:srgbClr val="FFFF00"/>
              </a:solidFill>
              <a:latin typeface="Times New Roman"/>
              <a:ea typeface="Times New Roman"/>
              <a:cs typeface="Simplified Arabic"/>
            </a:endParaRPr>
          </a:p>
          <a:p>
            <a:pPr marL="0" indent="0">
              <a:buNone/>
            </a:pPr>
            <a:endParaRPr lang="ar-IQ" sz="1600" dirty="0">
              <a:solidFill>
                <a:srgbClr val="FFFF00"/>
              </a:solidFill>
            </a:endParaRPr>
          </a:p>
        </p:txBody>
      </p:sp>
    </p:spTree>
    <p:extLst>
      <p:ext uri="{BB962C8B-B14F-4D97-AF65-F5344CB8AC3E}">
        <p14:creationId xmlns:p14="http://schemas.microsoft.com/office/powerpoint/2010/main" val="1976429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79512" y="116632"/>
            <a:ext cx="8964488" cy="6741368"/>
          </a:xfrm>
        </p:spPr>
        <p:txBody>
          <a:bodyPr>
            <a:normAutofit fontScale="85000" lnSpcReduction="20000"/>
          </a:bodyPr>
          <a:lstStyle/>
          <a:p>
            <a:pPr marL="0" indent="0">
              <a:buNone/>
            </a:pPr>
            <a:r>
              <a:rPr lang="ar-SA" sz="2800" b="1" dirty="0">
                <a:solidFill>
                  <a:srgbClr val="FFFF00"/>
                </a:solidFill>
                <a:latin typeface="Verdana"/>
                <a:ea typeface="+mj-ea"/>
              </a:rPr>
              <a:t>العرض السياحي</a:t>
            </a:r>
            <a:r>
              <a:rPr lang="ar-IQ" sz="2800" b="1" dirty="0">
                <a:solidFill>
                  <a:srgbClr val="FFFF00"/>
                </a:solidFill>
                <a:latin typeface="Times New Roman"/>
                <a:ea typeface="Times New Roman"/>
              </a:rPr>
              <a:t> </a:t>
            </a:r>
            <a:endParaRPr lang="en-US" sz="2000" b="1" dirty="0">
              <a:solidFill>
                <a:srgbClr val="FFFF00"/>
              </a:solidFill>
              <a:latin typeface="Times New Roman"/>
              <a:ea typeface="Times New Roman"/>
            </a:endParaRPr>
          </a:p>
          <a:p>
            <a:pPr marL="0" indent="0" algn="just" fontAlgn="base">
              <a:spcBef>
                <a:spcPts val="985"/>
              </a:spcBef>
              <a:buNone/>
            </a:pPr>
            <a:r>
              <a:rPr lang="ar-SA" sz="2800" dirty="0">
                <a:solidFill>
                  <a:srgbClr val="FFFF00"/>
                </a:solidFill>
                <a:latin typeface="Verdana"/>
              </a:rPr>
              <a:t>هو كمية السلع والخدمات السياحية التي يعرضها المنتجون في السوق السياحية بثمن معين في مدة معينة، وهو بذلك لا يختلف عن مفهوم العرض في نظرية الاقتصادية الكلية الذي ينطبق على أي سلعة أو خدمة ويتأثر مثله بالأسعار السائدة. </a:t>
            </a:r>
            <a:endParaRPr lang="en-US" sz="2000" dirty="0">
              <a:solidFill>
                <a:srgbClr val="FFFF00"/>
              </a:solidFill>
              <a:latin typeface="Times New Roman"/>
              <a:ea typeface="Times New Roman"/>
            </a:endParaRPr>
          </a:p>
          <a:p>
            <a:pPr marL="0" indent="0">
              <a:buNone/>
            </a:pPr>
            <a:r>
              <a:rPr lang="ar-SA" sz="2800" b="1" dirty="0">
                <a:solidFill>
                  <a:srgbClr val="FFFF00"/>
                </a:solidFill>
                <a:latin typeface="Verdana"/>
                <a:ea typeface="+mj-ea"/>
              </a:rPr>
              <a:t>عناصر العرض السياحي</a:t>
            </a:r>
            <a:endParaRPr lang="en-US" sz="2000" b="1" dirty="0">
              <a:solidFill>
                <a:srgbClr val="FFFF00"/>
              </a:solidFill>
              <a:latin typeface="Times New Roman"/>
              <a:ea typeface="Times New Roman"/>
            </a:endParaRPr>
          </a:p>
          <a:p>
            <a:pPr marL="0" indent="0" algn="just" fontAlgn="base">
              <a:spcBef>
                <a:spcPts val="670"/>
              </a:spcBef>
              <a:buNone/>
            </a:pPr>
            <a:r>
              <a:rPr lang="ar-SA" sz="2800" b="1" dirty="0">
                <a:solidFill>
                  <a:srgbClr val="FFFF00"/>
                </a:solidFill>
                <a:latin typeface="Verdana"/>
              </a:rPr>
              <a:t>1 – توفر سلعة أو خدمة سياحية أو أكثر: </a:t>
            </a:r>
            <a:r>
              <a:rPr lang="ar-SA" sz="2800" dirty="0">
                <a:solidFill>
                  <a:srgbClr val="FFFF00"/>
                </a:solidFill>
                <a:latin typeface="Verdana"/>
              </a:rPr>
              <a:t>قد تكون هذه السلع ذات طبيعة مجانية أي لا يدفع مقابل على الحصول عليها شيء ومباح لكافة الافراد مثل : الهواء والمناخ والمناظر الطبيعية و التنزه وغيرها أو سلعة منتجة توفر للإنسان دخل في وجودها مثل : الآثار ، المجموعات ، المنتجعات ، الينابيع المعدنية . </a:t>
            </a:r>
            <a:endParaRPr lang="en-US" sz="2000" dirty="0">
              <a:solidFill>
                <a:srgbClr val="FFFF00"/>
              </a:solidFill>
              <a:latin typeface="Times New Roman"/>
              <a:ea typeface="Times New Roman"/>
            </a:endParaRPr>
          </a:p>
          <a:p>
            <a:pPr marL="0" indent="0" algn="just" fontAlgn="base">
              <a:spcBef>
                <a:spcPts val="670"/>
              </a:spcBef>
              <a:buNone/>
            </a:pPr>
            <a:r>
              <a:rPr lang="ar-SA" sz="2800" b="1" dirty="0">
                <a:solidFill>
                  <a:srgbClr val="FFFF00"/>
                </a:solidFill>
                <a:latin typeface="Verdana"/>
              </a:rPr>
              <a:t>2 – وجود حاجة لهذه السلعة: </a:t>
            </a:r>
            <a:r>
              <a:rPr lang="ar-SA" sz="2800" dirty="0">
                <a:solidFill>
                  <a:srgbClr val="FFFF00"/>
                </a:solidFill>
                <a:latin typeface="Verdana"/>
              </a:rPr>
              <a:t>فلابد أن تتولد الحاجة إلى هذه السلعة بما يشجع على عرضها وتحديد سعر مقبول للحصول عليها خاصة السلع التي يتدخل في عرضها الإنسان . </a:t>
            </a:r>
            <a:endParaRPr lang="en-US" sz="2000" dirty="0">
              <a:solidFill>
                <a:srgbClr val="FFFF00"/>
              </a:solidFill>
              <a:latin typeface="Times New Roman"/>
              <a:ea typeface="Times New Roman"/>
            </a:endParaRPr>
          </a:p>
          <a:p>
            <a:pPr marL="0" indent="0" algn="just" fontAlgn="base">
              <a:spcBef>
                <a:spcPts val="670"/>
              </a:spcBef>
              <a:buNone/>
            </a:pPr>
            <a:r>
              <a:rPr lang="ar-SA" sz="2800" b="1" dirty="0">
                <a:solidFill>
                  <a:srgbClr val="FFFF00"/>
                </a:solidFill>
                <a:latin typeface="Verdana"/>
              </a:rPr>
              <a:t>3 – التعريف بالسلعة : </a:t>
            </a:r>
            <a:r>
              <a:rPr lang="ar-SA" sz="2800" dirty="0">
                <a:solidFill>
                  <a:srgbClr val="FFFF00"/>
                </a:solidFill>
                <a:latin typeface="Verdana"/>
              </a:rPr>
              <a:t>فمن الضروري وجود وسيلة بالتعريف بهذه الخدمات التي توجه إلى الفئات المتوقع استقطابها . </a:t>
            </a:r>
            <a:endParaRPr lang="en-US" sz="2000" dirty="0">
              <a:solidFill>
                <a:srgbClr val="FFFF00"/>
              </a:solidFill>
              <a:latin typeface="Times New Roman"/>
              <a:ea typeface="Times New Roman"/>
            </a:endParaRPr>
          </a:p>
          <a:p>
            <a:pPr marL="0" indent="0" fontAlgn="base">
              <a:spcBef>
                <a:spcPts val="790"/>
              </a:spcBef>
              <a:buNone/>
            </a:pPr>
            <a:r>
              <a:rPr lang="ar-SA" sz="2800" b="1" dirty="0">
                <a:solidFill>
                  <a:srgbClr val="FFFF00"/>
                </a:solidFill>
                <a:latin typeface="Verdana"/>
              </a:rPr>
              <a:t>يتميز العرض السياحي بمجموعة من السمات أهمها : </a:t>
            </a:r>
            <a:endParaRPr lang="en-US" sz="2000" dirty="0">
              <a:solidFill>
                <a:srgbClr val="FFFF00"/>
              </a:solidFill>
              <a:latin typeface="Times New Roman"/>
              <a:ea typeface="Times New Roman"/>
            </a:endParaRPr>
          </a:p>
          <a:p>
            <a:pPr marL="0" indent="0" algn="just" fontAlgn="base">
              <a:spcBef>
                <a:spcPts val="985"/>
              </a:spcBef>
              <a:buNone/>
            </a:pPr>
            <a:r>
              <a:rPr lang="ar-SA" sz="2800" dirty="0">
                <a:solidFill>
                  <a:srgbClr val="FFFF00"/>
                </a:solidFill>
                <a:latin typeface="Verdana"/>
              </a:rPr>
              <a:t>أ – عدم قابلية السلع السياحية للنقل .حيث ترتبط السلع والخدمات السياحية بمكان وجودها ولا يمكن  نقلها مثل غيرها من السلع والخدمات، وعلى السائخ الحضور الى هذا المكان للتمتع بهذه السلعة او الخدمة </a:t>
            </a:r>
            <a:endParaRPr lang="en-US" sz="2000" dirty="0">
              <a:solidFill>
                <a:srgbClr val="FFFF00"/>
              </a:solidFill>
              <a:latin typeface="Times New Roman"/>
              <a:ea typeface="Times New Roman"/>
            </a:endParaRPr>
          </a:p>
          <a:p>
            <a:pPr marL="0" indent="0" fontAlgn="base">
              <a:spcBef>
                <a:spcPts val="985"/>
              </a:spcBef>
              <a:buNone/>
            </a:pPr>
            <a:r>
              <a:rPr lang="ar-SA" sz="2800" dirty="0">
                <a:solidFill>
                  <a:srgbClr val="FFFF00"/>
                </a:solidFill>
                <a:latin typeface="Verdana"/>
              </a:rPr>
              <a:t>ب – عدم قابلية السلعة السياحية للقياس أو الوزن. فالعادة أن السلع يتم قياسها آو وزنها بوحدات القياس او الوزن ألمعروفه وهذا لا يتوافر في السلع السياحية.</a:t>
            </a:r>
            <a:endParaRPr lang="en-US" sz="2000" dirty="0">
              <a:solidFill>
                <a:srgbClr val="FFFF00"/>
              </a:solidFill>
              <a:latin typeface="Times New Roman"/>
              <a:ea typeface="Times New Roman"/>
            </a:endParaRPr>
          </a:p>
          <a:p>
            <a:pPr marL="0" indent="0">
              <a:buNone/>
            </a:pPr>
            <a:endParaRPr lang="ar-IQ" dirty="0">
              <a:solidFill>
                <a:srgbClr val="FFFF00"/>
              </a:solidFill>
            </a:endParaRPr>
          </a:p>
        </p:txBody>
      </p:sp>
    </p:spTree>
    <p:extLst>
      <p:ext uri="{BB962C8B-B14F-4D97-AF65-F5344CB8AC3E}">
        <p14:creationId xmlns:p14="http://schemas.microsoft.com/office/powerpoint/2010/main" val="7171714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TotalTime>
  <Words>815</Words>
  <Application>Microsoft Office PowerPoint</Application>
  <PresentationFormat>On-screen Show (4:3)</PresentationFormat>
  <Paragraphs>26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مفهوم العرض والعرض السياحي</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العرض والعرض السياحي</dc:title>
  <dc:creator>Ruaa</dc:creator>
  <cp:lastModifiedBy>Ruaa</cp:lastModifiedBy>
  <cp:revision>2</cp:revision>
  <dcterms:created xsi:type="dcterms:W3CDTF">2019-12-07T18:19:38Z</dcterms:created>
  <dcterms:modified xsi:type="dcterms:W3CDTF">2019-12-07T18:32:46Z</dcterms:modified>
</cp:coreProperties>
</file>