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1" d="100"/>
          <a:sy n="61"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8F3EDDF-C84C-46F8-BA7B-0089A0FEE8B0}"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A15CB47-82CD-4F08-9BAB-4ACFA4410CF1}" type="slidenum">
              <a:rPr lang="ar-IQ" smtClean="0"/>
              <a:t>‹#›</a:t>
            </a:fld>
            <a:endParaRPr lang="ar-IQ"/>
          </a:p>
        </p:txBody>
      </p:sp>
    </p:spTree>
    <p:extLst>
      <p:ext uri="{BB962C8B-B14F-4D97-AF65-F5344CB8AC3E}">
        <p14:creationId xmlns:p14="http://schemas.microsoft.com/office/powerpoint/2010/main" val="4232377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8F3EDDF-C84C-46F8-BA7B-0089A0FEE8B0}"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A15CB47-82CD-4F08-9BAB-4ACFA4410CF1}" type="slidenum">
              <a:rPr lang="ar-IQ" smtClean="0"/>
              <a:t>‹#›</a:t>
            </a:fld>
            <a:endParaRPr lang="ar-IQ"/>
          </a:p>
        </p:txBody>
      </p:sp>
    </p:spTree>
    <p:extLst>
      <p:ext uri="{BB962C8B-B14F-4D97-AF65-F5344CB8AC3E}">
        <p14:creationId xmlns:p14="http://schemas.microsoft.com/office/powerpoint/2010/main" val="3729763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8F3EDDF-C84C-46F8-BA7B-0089A0FEE8B0}"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A15CB47-82CD-4F08-9BAB-4ACFA4410CF1}" type="slidenum">
              <a:rPr lang="ar-IQ" smtClean="0"/>
              <a:t>‹#›</a:t>
            </a:fld>
            <a:endParaRPr lang="ar-IQ"/>
          </a:p>
        </p:txBody>
      </p:sp>
    </p:spTree>
    <p:extLst>
      <p:ext uri="{BB962C8B-B14F-4D97-AF65-F5344CB8AC3E}">
        <p14:creationId xmlns:p14="http://schemas.microsoft.com/office/powerpoint/2010/main" val="3206478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8F3EDDF-C84C-46F8-BA7B-0089A0FEE8B0}"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A15CB47-82CD-4F08-9BAB-4ACFA4410CF1}" type="slidenum">
              <a:rPr lang="ar-IQ" smtClean="0"/>
              <a:t>‹#›</a:t>
            </a:fld>
            <a:endParaRPr lang="ar-IQ"/>
          </a:p>
        </p:txBody>
      </p:sp>
    </p:spTree>
    <p:extLst>
      <p:ext uri="{BB962C8B-B14F-4D97-AF65-F5344CB8AC3E}">
        <p14:creationId xmlns:p14="http://schemas.microsoft.com/office/powerpoint/2010/main" val="4147797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F3EDDF-C84C-46F8-BA7B-0089A0FEE8B0}"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A15CB47-82CD-4F08-9BAB-4ACFA4410CF1}" type="slidenum">
              <a:rPr lang="ar-IQ" smtClean="0"/>
              <a:t>‹#›</a:t>
            </a:fld>
            <a:endParaRPr lang="ar-IQ"/>
          </a:p>
        </p:txBody>
      </p:sp>
    </p:spTree>
    <p:extLst>
      <p:ext uri="{BB962C8B-B14F-4D97-AF65-F5344CB8AC3E}">
        <p14:creationId xmlns:p14="http://schemas.microsoft.com/office/powerpoint/2010/main" val="4100120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8F3EDDF-C84C-46F8-BA7B-0089A0FEE8B0}" type="datetimeFigureOut">
              <a:rPr lang="ar-IQ" smtClean="0"/>
              <a:t>11/04/1441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A15CB47-82CD-4F08-9BAB-4ACFA4410CF1}" type="slidenum">
              <a:rPr lang="ar-IQ" smtClean="0"/>
              <a:t>‹#›</a:t>
            </a:fld>
            <a:endParaRPr lang="ar-IQ"/>
          </a:p>
        </p:txBody>
      </p:sp>
    </p:spTree>
    <p:extLst>
      <p:ext uri="{BB962C8B-B14F-4D97-AF65-F5344CB8AC3E}">
        <p14:creationId xmlns:p14="http://schemas.microsoft.com/office/powerpoint/2010/main" val="2151750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8F3EDDF-C84C-46F8-BA7B-0089A0FEE8B0}" type="datetimeFigureOut">
              <a:rPr lang="ar-IQ" smtClean="0"/>
              <a:t>11/04/1441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A15CB47-82CD-4F08-9BAB-4ACFA4410CF1}" type="slidenum">
              <a:rPr lang="ar-IQ" smtClean="0"/>
              <a:t>‹#›</a:t>
            </a:fld>
            <a:endParaRPr lang="ar-IQ"/>
          </a:p>
        </p:txBody>
      </p:sp>
    </p:spTree>
    <p:extLst>
      <p:ext uri="{BB962C8B-B14F-4D97-AF65-F5344CB8AC3E}">
        <p14:creationId xmlns:p14="http://schemas.microsoft.com/office/powerpoint/2010/main" val="1140944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8F3EDDF-C84C-46F8-BA7B-0089A0FEE8B0}" type="datetimeFigureOut">
              <a:rPr lang="ar-IQ" smtClean="0"/>
              <a:t>11/04/1441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A15CB47-82CD-4F08-9BAB-4ACFA4410CF1}" type="slidenum">
              <a:rPr lang="ar-IQ" smtClean="0"/>
              <a:t>‹#›</a:t>
            </a:fld>
            <a:endParaRPr lang="ar-IQ"/>
          </a:p>
        </p:txBody>
      </p:sp>
    </p:spTree>
    <p:extLst>
      <p:ext uri="{BB962C8B-B14F-4D97-AF65-F5344CB8AC3E}">
        <p14:creationId xmlns:p14="http://schemas.microsoft.com/office/powerpoint/2010/main" val="1114400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F3EDDF-C84C-46F8-BA7B-0089A0FEE8B0}" type="datetimeFigureOut">
              <a:rPr lang="ar-IQ" smtClean="0"/>
              <a:t>11/04/1441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A15CB47-82CD-4F08-9BAB-4ACFA4410CF1}" type="slidenum">
              <a:rPr lang="ar-IQ" smtClean="0"/>
              <a:t>‹#›</a:t>
            </a:fld>
            <a:endParaRPr lang="ar-IQ"/>
          </a:p>
        </p:txBody>
      </p:sp>
    </p:spTree>
    <p:extLst>
      <p:ext uri="{BB962C8B-B14F-4D97-AF65-F5344CB8AC3E}">
        <p14:creationId xmlns:p14="http://schemas.microsoft.com/office/powerpoint/2010/main" val="1696734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F3EDDF-C84C-46F8-BA7B-0089A0FEE8B0}" type="datetimeFigureOut">
              <a:rPr lang="ar-IQ" smtClean="0"/>
              <a:t>11/04/1441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A15CB47-82CD-4F08-9BAB-4ACFA4410CF1}" type="slidenum">
              <a:rPr lang="ar-IQ" smtClean="0"/>
              <a:t>‹#›</a:t>
            </a:fld>
            <a:endParaRPr lang="ar-IQ"/>
          </a:p>
        </p:txBody>
      </p:sp>
    </p:spTree>
    <p:extLst>
      <p:ext uri="{BB962C8B-B14F-4D97-AF65-F5344CB8AC3E}">
        <p14:creationId xmlns:p14="http://schemas.microsoft.com/office/powerpoint/2010/main" val="412449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F3EDDF-C84C-46F8-BA7B-0089A0FEE8B0}" type="datetimeFigureOut">
              <a:rPr lang="ar-IQ" smtClean="0"/>
              <a:t>11/04/1441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A15CB47-82CD-4F08-9BAB-4ACFA4410CF1}" type="slidenum">
              <a:rPr lang="ar-IQ" smtClean="0"/>
              <a:t>‹#›</a:t>
            </a:fld>
            <a:endParaRPr lang="ar-IQ"/>
          </a:p>
        </p:txBody>
      </p:sp>
    </p:spTree>
    <p:extLst>
      <p:ext uri="{BB962C8B-B14F-4D97-AF65-F5344CB8AC3E}">
        <p14:creationId xmlns:p14="http://schemas.microsoft.com/office/powerpoint/2010/main" val="796684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9000"/>
            <a:lum/>
          </a:blip>
          <a:srcRect/>
          <a:stretch>
            <a:fillRect l="-13000" t="-1000" r="-1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8F3EDDF-C84C-46F8-BA7B-0089A0FEE8B0}" type="datetimeFigureOut">
              <a:rPr lang="ar-IQ" smtClean="0"/>
              <a:t>11/04/1441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A15CB47-82CD-4F08-9BAB-4ACFA4410CF1}" type="slidenum">
              <a:rPr lang="ar-IQ" smtClean="0"/>
              <a:t>‹#›</a:t>
            </a:fld>
            <a:endParaRPr lang="ar-IQ"/>
          </a:p>
        </p:txBody>
      </p:sp>
    </p:spTree>
    <p:extLst>
      <p:ext uri="{BB962C8B-B14F-4D97-AF65-F5344CB8AC3E}">
        <p14:creationId xmlns:p14="http://schemas.microsoft.com/office/powerpoint/2010/main" val="1723870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مفاهيم اساسية في علم الاقتصاد </a:t>
            </a:r>
            <a:endParaRPr lang="ar-IQ" dirty="0"/>
          </a:p>
        </p:txBody>
      </p:sp>
      <p:sp>
        <p:nvSpPr>
          <p:cNvPr id="3" name="Subtitle 2"/>
          <p:cNvSpPr>
            <a:spLocks noGrp="1"/>
          </p:cNvSpPr>
          <p:nvPr>
            <p:ph type="subTitle" idx="1"/>
          </p:nvPr>
        </p:nvSpPr>
        <p:spPr>
          <a:xfrm>
            <a:off x="179512" y="5013176"/>
            <a:ext cx="5184576" cy="864096"/>
          </a:xfrm>
        </p:spPr>
        <p:txBody>
          <a:bodyPr/>
          <a:lstStyle/>
          <a:p>
            <a:r>
              <a:rPr lang="ar-IQ" dirty="0" smtClean="0">
                <a:solidFill>
                  <a:schemeClr val="tx1">
                    <a:lumMod val="95000"/>
                    <a:lumOff val="5000"/>
                  </a:schemeClr>
                </a:solidFill>
              </a:rPr>
              <a:t>         م.د. مها عبد الستار السامرائي</a:t>
            </a:r>
            <a:endParaRPr lang="ar-IQ" dirty="0">
              <a:solidFill>
                <a:schemeClr val="tx1">
                  <a:lumMod val="95000"/>
                  <a:lumOff val="5000"/>
                </a:schemeClr>
              </a:solidFill>
            </a:endParaRPr>
          </a:p>
        </p:txBody>
      </p:sp>
    </p:spTree>
    <p:extLst>
      <p:ext uri="{BB962C8B-B14F-4D97-AF65-F5344CB8AC3E}">
        <p14:creationId xmlns:p14="http://schemas.microsoft.com/office/powerpoint/2010/main" val="864374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justLow">
              <a:lnSpc>
                <a:spcPct val="120000"/>
              </a:lnSpc>
              <a:buNone/>
            </a:pPr>
            <a:r>
              <a:rPr lang="ar-SA" sz="2000" b="1" i="1" dirty="0" smtClean="0">
                <a:solidFill>
                  <a:srgbClr val="000000"/>
                </a:solidFill>
                <a:effectLst/>
                <a:latin typeface="Trebuchet MS"/>
                <a:ea typeface="Times New Roman"/>
                <a:cs typeface="Monotype Koufi"/>
              </a:rPr>
              <a:t>-  تعريف علم الاقتصاد :</a:t>
            </a:r>
            <a:endParaRPr lang="en-US" sz="2000" dirty="0" smtClean="0">
              <a:effectLst/>
              <a:latin typeface="Times New Roman"/>
              <a:ea typeface="Times New Roman"/>
            </a:endParaRPr>
          </a:p>
          <a:p>
            <a:pPr marL="0" indent="0" algn="justLow">
              <a:lnSpc>
                <a:spcPct val="120000"/>
              </a:lnSpc>
              <a:buNone/>
            </a:pPr>
            <a:r>
              <a:rPr lang="ar-SA" sz="2000" b="1" dirty="0" smtClean="0">
                <a:solidFill>
                  <a:srgbClr val="000000"/>
                </a:solidFill>
                <a:effectLst/>
                <a:latin typeface="Trebuchet MS"/>
                <a:ea typeface="Times New Roman"/>
                <a:cs typeface="Monotype Koufi"/>
              </a:rPr>
              <a:t> </a:t>
            </a:r>
            <a:r>
              <a:rPr lang="ar-SA" sz="2000" b="1" dirty="0" smtClean="0">
                <a:solidFill>
                  <a:srgbClr val="000000"/>
                </a:solidFill>
                <a:effectLst/>
                <a:latin typeface="Trebuchet MS"/>
                <a:ea typeface="Times New Roman"/>
                <a:cs typeface="Simplified Arabic"/>
              </a:rPr>
              <a:t>تتعد التعريفات لعلم الاقتصاد فقد عرفه آدم سميث في كتابه " ثروة الأمم " أن علم الاقتصاد هو العلم الذي يدرس الكيفية التي تمكن الأمة من أن تصبح غنية .</a:t>
            </a:r>
            <a:endParaRPr lang="en-US" sz="2000" dirty="0" smtClean="0">
              <a:effectLst/>
              <a:latin typeface="Times New Roman"/>
              <a:ea typeface="Times New Roman"/>
            </a:endParaRPr>
          </a:p>
          <a:p>
            <a:pPr marL="0" indent="0" algn="justLow">
              <a:lnSpc>
                <a:spcPct val="120000"/>
              </a:lnSpc>
              <a:buNone/>
            </a:pPr>
            <a:r>
              <a:rPr lang="ar-SA" sz="2000" b="1" dirty="0" smtClean="0">
                <a:solidFill>
                  <a:srgbClr val="000000"/>
                </a:solidFill>
                <a:effectLst/>
                <a:latin typeface="Trebuchet MS"/>
                <a:ea typeface="Times New Roman"/>
                <a:cs typeface="Simplified Arabic"/>
              </a:rPr>
              <a:t>أما الاقتصادي بيجو فقد عرفه بأنه العلم " الذي يدرس الرفاهية الاقتصادية " وهذه الاقتصادية تبحث في كيفية تحقيق الإشباع لشخص معين دون المساس بمستوى إشباع الأفراد الآخرين . وعرف أيضاً بأنه علم اجتماعي يدرس كيف ينخرط أفراد ومنظمات المجتمع في عمـليات الإنتاج والتوزيــع والاستهلاك للسـلع والخدامـات . والبعض عرفه على أن علم الاقتصاد هو احد العلوم الإنسانية ،ولهذا فان علماء الاقتصاد وفلاسفته لم يجمعوا على تعريف واحد ولذا نستطيع القول أن سبب عدم الإجماع على تعريف واحد لعلم الاقتصاد يعود إلى عاملين :</a:t>
            </a:r>
            <a:endParaRPr lang="en-US" sz="2000" dirty="0" smtClean="0">
              <a:effectLst/>
              <a:latin typeface="Times New Roman"/>
              <a:ea typeface="Times New Roman"/>
            </a:endParaRPr>
          </a:p>
          <a:p>
            <a:pPr marL="0" indent="0" algn="justLow">
              <a:lnSpc>
                <a:spcPct val="120000"/>
              </a:lnSpc>
              <a:buNone/>
            </a:pPr>
            <a:r>
              <a:rPr lang="ar-SA" sz="2000" b="1" dirty="0" smtClean="0">
                <a:solidFill>
                  <a:srgbClr val="000000"/>
                </a:solidFill>
                <a:effectLst/>
                <a:latin typeface="Trebuchet MS"/>
                <a:ea typeface="Times New Roman"/>
                <a:cs typeface="Simplified Arabic"/>
              </a:rPr>
              <a:t>1-علاقة علم الاقتصاد بالسلوك الإنساني غير المستقر </a:t>
            </a:r>
            <a:endParaRPr lang="en-US" sz="2000" dirty="0" smtClean="0">
              <a:effectLst/>
              <a:latin typeface="Times New Roman"/>
              <a:ea typeface="Times New Roman"/>
            </a:endParaRPr>
          </a:p>
          <a:p>
            <a:pPr marL="0" indent="0" algn="justLow">
              <a:lnSpc>
                <a:spcPct val="120000"/>
              </a:lnSpc>
              <a:buNone/>
            </a:pPr>
            <a:r>
              <a:rPr lang="ar-SA" sz="2000" b="1" dirty="0" smtClean="0">
                <a:solidFill>
                  <a:srgbClr val="000000"/>
                </a:solidFill>
                <a:effectLst/>
                <a:latin typeface="Trebuchet MS"/>
                <a:ea typeface="Times New Roman"/>
                <a:cs typeface="Simplified Arabic"/>
              </a:rPr>
              <a:t>2-تطور الأوضاع المعيشية والظروف الاجتماعية. </a:t>
            </a:r>
            <a:endParaRPr lang="en-US" sz="2000" dirty="0" smtClean="0">
              <a:effectLst/>
              <a:latin typeface="Times New Roman"/>
              <a:ea typeface="Times New Roman"/>
            </a:endParaRPr>
          </a:p>
          <a:p>
            <a:pPr marL="0" indent="0">
              <a:buNone/>
            </a:pPr>
            <a:endParaRPr lang="ar-IQ" sz="2000" dirty="0"/>
          </a:p>
        </p:txBody>
      </p:sp>
    </p:spTree>
    <p:extLst>
      <p:ext uri="{BB962C8B-B14F-4D97-AF65-F5344CB8AC3E}">
        <p14:creationId xmlns:p14="http://schemas.microsoft.com/office/powerpoint/2010/main" val="755587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justLow">
              <a:lnSpc>
                <a:spcPct val="120000"/>
              </a:lnSpc>
              <a:buNone/>
            </a:pPr>
            <a:r>
              <a:rPr lang="ar-SA" sz="2000" b="1" i="1" dirty="0" smtClean="0">
                <a:solidFill>
                  <a:srgbClr val="000000"/>
                </a:solidFill>
                <a:effectLst/>
                <a:latin typeface="Trebuchet MS"/>
                <a:ea typeface="Times New Roman"/>
                <a:cs typeface="Monotype Koufi"/>
              </a:rPr>
              <a:t>-  المهمة الأساسية للاقتصاد :</a:t>
            </a:r>
            <a:endParaRPr lang="en-US" sz="2000" dirty="0" smtClean="0">
              <a:effectLst/>
              <a:latin typeface="Times New Roman"/>
              <a:ea typeface="Times New Roman"/>
            </a:endParaRPr>
          </a:p>
          <a:p>
            <a:pPr marL="0" indent="0" algn="ctr">
              <a:lnSpc>
                <a:spcPct val="120000"/>
              </a:lnSpc>
              <a:buNone/>
            </a:pPr>
            <a:r>
              <a:rPr lang="ar-SA" sz="2000" b="1" i="1" dirty="0" smtClean="0">
                <a:solidFill>
                  <a:srgbClr val="000000"/>
                </a:solidFill>
                <a:effectLst/>
                <a:latin typeface="Trebuchet MS"/>
                <a:ea typeface="Times New Roman"/>
                <a:cs typeface="Monotype Koufi"/>
              </a:rPr>
              <a:t> </a:t>
            </a:r>
            <a:endParaRPr lang="en-US" sz="2000" dirty="0" smtClean="0">
              <a:effectLst/>
              <a:latin typeface="Times New Roman"/>
              <a:ea typeface="Times New Roman"/>
            </a:endParaRPr>
          </a:p>
          <a:p>
            <a:pPr marL="0" indent="0" algn="justLow">
              <a:lnSpc>
                <a:spcPct val="120000"/>
              </a:lnSpc>
              <a:buNone/>
            </a:pPr>
            <a:r>
              <a:rPr lang="ar-SA" sz="2000" b="1" dirty="0" smtClean="0">
                <a:solidFill>
                  <a:srgbClr val="000000"/>
                </a:solidFill>
                <a:effectLst/>
                <a:latin typeface="Trebuchet MS"/>
                <a:ea typeface="Times New Roman"/>
                <a:cs typeface="Simplified Arabic"/>
              </a:rPr>
              <a:t>يعتبر النشاط الاقتصادي في أية دولة بأنه نشاط متحرك وغير ثابت ( ديناميكي ) وتتغير آلياته ووسائله بشكل مستمر فالموارد الطبيعية والأيدي العاملة والمنظمون والمخترعون والمعدات والآلات والمعرفة والتكنولوجية جميعها موارد متاحة تستخدم لإنتاج سلع وخدمات مفيدة ونافعة للمجتمع وهذه الموارد على الرغم من اختلافها فهي محدودة بل يمكن القول أنها متزايدة وباستمرار . </a:t>
            </a:r>
            <a:endParaRPr lang="en-US" sz="2000" dirty="0" smtClean="0">
              <a:effectLst/>
              <a:latin typeface="Times New Roman"/>
              <a:ea typeface="Times New Roman"/>
            </a:endParaRPr>
          </a:p>
          <a:p>
            <a:pPr marL="0" indent="0" algn="justLow">
              <a:lnSpc>
                <a:spcPct val="120000"/>
              </a:lnSpc>
              <a:buNone/>
            </a:pPr>
            <a:r>
              <a:rPr lang="ar-SA" sz="2000" b="1" dirty="0" smtClean="0">
                <a:solidFill>
                  <a:srgbClr val="000000"/>
                </a:solidFill>
                <a:effectLst/>
                <a:latin typeface="Trebuchet MS"/>
                <a:ea typeface="Times New Roman"/>
                <a:cs typeface="Simplified Arabic"/>
              </a:rPr>
              <a:t>إن المشكلة الاقتصادية الأساسية هي الندرة والتي تعرف على أنها الموازنة بين الرغبات ووسائل إشباع تلك الرغبات فهذه المشكلة قديمة حديثة تواجه المجتمعات الغنية والفقيرة على حد سواء ، فعلى سبيل المثال يمتلك الاقتصاد الأمريكي كميات كبيرة من الثروات لكنه غير قادر على إشباع رغبات وحاجات أفراده تماماً والاقتصاد البريطاني والاقتصاد الفرنسي والصيني والأردني ، جميعها أيضا غير قادرة على إشباع حاجات ورغبات أفرادها لأن معدل نمو هذه الحاجات والرغبات أسرع واكبر من نمو الموارد المستخدمة فيها .  </a:t>
            </a:r>
            <a:endParaRPr lang="en-US" sz="2000" dirty="0" smtClean="0">
              <a:effectLst/>
              <a:latin typeface="Times New Roman"/>
              <a:ea typeface="Times New Roman"/>
            </a:endParaRPr>
          </a:p>
          <a:p>
            <a:pPr marL="0" indent="0">
              <a:buNone/>
            </a:pPr>
            <a:endParaRPr lang="ar-IQ" sz="2000" dirty="0"/>
          </a:p>
        </p:txBody>
      </p:sp>
    </p:spTree>
    <p:extLst>
      <p:ext uri="{BB962C8B-B14F-4D97-AF65-F5344CB8AC3E}">
        <p14:creationId xmlns:p14="http://schemas.microsoft.com/office/powerpoint/2010/main" val="1141908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marL="0" indent="0" algn="justLow">
              <a:lnSpc>
                <a:spcPct val="120000"/>
              </a:lnSpc>
              <a:buNone/>
            </a:pPr>
            <a:r>
              <a:rPr lang="ar-SA" sz="3600" b="1" i="1" dirty="0" smtClean="0">
                <a:solidFill>
                  <a:srgbClr val="000000"/>
                </a:solidFill>
                <a:effectLst/>
                <a:latin typeface="Trebuchet MS"/>
                <a:ea typeface="Times New Roman"/>
                <a:cs typeface="Monotype Koufi"/>
              </a:rPr>
              <a:t>- تطور علم الاقتصاد : </a:t>
            </a:r>
            <a:endParaRPr lang="en-US" sz="2000" dirty="0" smtClean="0">
              <a:effectLst/>
              <a:latin typeface="Times New Roman"/>
              <a:ea typeface="Times New Roman"/>
            </a:endParaRPr>
          </a:p>
          <a:p>
            <a:pPr marL="0" indent="0" algn="justLow">
              <a:lnSpc>
                <a:spcPct val="120000"/>
              </a:lnSpc>
              <a:buNone/>
            </a:pPr>
            <a:r>
              <a:rPr lang="ar-SA" sz="800" b="1" i="1" dirty="0" smtClean="0">
                <a:solidFill>
                  <a:srgbClr val="000000"/>
                </a:solidFill>
                <a:effectLst/>
                <a:latin typeface="Trebuchet MS"/>
                <a:ea typeface="Times New Roman"/>
                <a:cs typeface="Monotype Koufi"/>
              </a:rPr>
              <a:t> </a:t>
            </a:r>
            <a:endParaRPr lang="en-US" sz="2000" dirty="0" smtClean="0">
              <a:effectLst/>
              <a:latin typeface="Times New Roman"/>
              <a:ea typeface="Times New Roman"/>
            </a:endParaRPr>
          </a:p>
          <a:p>
            <a:pPr marL="0" indent="0" algn="justLow">
              <a:lnSpc>
                <a:spcPct val="120000"/>
              </a:lnSpc>
              <a:buNone/>
            </a:pPr>
            <a:r>
              <a:rPr lang="ar-SA" b="1" dirty="0" smtClean="0">
                <a:solidFill>
                  <a:srgbClr val="000000"/>
                </a:solidFill>
                <a:effectLst/>
                <a:latin typeface="Trebuchet MS"/>
                <a:ea typeface="Times New Roman"/>
                <a:cs typeface="Simplified Arabic"/>
              </a:rPr>
              <a:t>لو استعرضنا تاريخ الفكر الاقتصادي لوجدنا أن أبرز الشواغل التي شغلت الإنسانية منذ أن عرف الحياة في إطار التكوينات الاجتماعية المختلفة ذلك الصراع المتصل بينه وبين الطبيعة المحيطة به في محاولته للوصول إلى حل ما اصطلح على تسميته بالمشكلة الاقتصادية . </a:t>
            </a:r>
            <a:endParaRPr lang="en-US" sz="2000" dirty="0" smtClean="0">
              <a:effectLst/>
              <a:latin typeface="Times New Roman"/>
              <a:ea typeface="Times New Roman"/>
            </a:endParaRPr>
          </a:p>
          <a:p>
            <a:pPr marL="0" indent="0" algn="justLow">
              <a:lnSpc>
                <a:spcPct val="120000"/>
              </a:lnSpc>
              <a:buNone/>
            </a:pPr>
            <a:r>
              <a:rPr lang="ar-SA" b="1" dirty="0" smtClean="0">
                <a:solidFill>
                  <a:srgbClr val="000000"/>
                </a:solidFill>
                <a:effectLst/>
                <a:latin typeface="Trebuchet MS"/>
                <a:ea typeface="Times New Roman"/>
                <a:cs typeface="Simplified Arabic"/>
              </a:rPr>
              <a:t>ولقد تبلور هذا الفكر في عصور متعاقبة يتأثر علماؤه بأفكار سابقتهم ثم يضعون نتاج جهودهم أمام من يليهم حتى جعلوا من الاقتصاد علماء له أطره التي معالمه لكن علم الاقتصاد لم يظهر كعلم من العلوم بالشروط المحددة للعلم بالمعنى الواسع إلا في تاريخ حديث نسبياً لاحق للقرن السادس عشر وقد اختلف العلماء في تحديد النقطة التي بدأ منها علم الاقتصاد فمنهم من قال انه بدأ بكتاب آدم سميث " ثروة الأمم " عام 1776م وعند آخرين يبدأ بكتاب كانتيلون " بحث في طبيعة التجارة بصفة عامة " عام 1730م  وعند آخرين يبدأ بكتابات وليام بتي 1623- 1687م ويعتبرونه مؤسس علم الاقتصاد السياسي غير أن التفكير الاقتصادي ظهر قبل هذه التاريخ . وتنقسم مراحل علم الاقتصاد إلى : </a:t>
            </a:r>
            <a:endParaRPr lang="en-US" sz="2000" dirty="0" smtClean="0">
              <a:effectLst/>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3638890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marL="0" indent="0" algn="justLow">
              <a:lnSpc>
                <a:spcPct val="120000"/>
              </a:lnSpc>
              <a:buNone/>
            </a:pPr>
            <a:r>
              <a:rPr lang="ar-IQ" sz="3600" b="1" i="1" u="sng" dirty="0" smtClean="0">
                <a:solidFill>
                  <a:srgbClr val="000000"/>
                </a:solidFill>
                <a:effectLst/>
                <a:latin typeface="Trebuchet MS"/>
                <a:ea typeface="Times New Roman"/>
                <a:cs typeface="Simplified Arabic"/>
              </a:rPr>
              <a:t>1</a:t>
            </a:r>
            <a:r>
              <a:rPr lang="ar-SA" sz="3600" b="1" i="1" u="sng" dirty="0" smtClean="0">
                <a:solidFill>
                  <a:srgbClr val="000000"/>
                </a:solidFill>
                <a:effectLst/>
                <a:latin typeface="Trebuchet MS"/>
                <a:ea typeface="Times New Roman"/>
                <a:cs typeface="Simplified Arabic"/>
              </a:rPr>
              <a:t>- مدرسة التجاريين </a:t>
            </a:r>
            <a:r>
              <a:rPr lang="ar-SA" b="1" i="1" u="sng" dirty="0" smtClean="0">
                <a:solidFill>
                  <a:srgbClr val="000000"/>
                </a:solidFill>
                <a:effectLst/>
                <a:latin typeface="Trebuchet MS"/>
                <a:ea typeface="Times New Roman"/>
                <a:cs typeface="Simplified Arabic"/>
              </a:rPr>
              <a:t>:</a:t>
            </a:r>
            <a:r>
              <a:rPr lang="ar-SA" b="1" dirty="0" smtClean="0">
                <a:solidFill>
                  <a:srgbClr val="000000"/>
                </a:solidFill>
                <a:effectLst/>
                <a:latin typeface="Trebuchet MS"/>
                <a:ea typeface="Times New Roman"/>
                <a:cs typeface="Simplified Arabic"/>
              </a:rPr>
              <a:t> سيطرت أفكار هذه  المدرسة منذ أواخر القرون الوسطى إلى ما يقرب من منتصف القرن الثامن عشر فقدت أدت الاكتشافات الجغرافية إلى توسيع نطاق التجارة وتدفق المعادن النفيسة ولقد تميزت هذه المرحلة التي سيطرت فيها أفكار المدرسة التجارية بأن التجارة احتلت المكان الأول في التفكير الاقتصادي وقد كانوا يرون أن مركز الدولة وقوتها يتحدد بمقدار ما تملكه من معادن نفيسة وإن هذه المعادن تأتي بها التجارة . مما أدى ذلك لاهتمام بالصناعة ليس لذاتها ولكن باعتبارها ضرورة للتجارة ويأتي الاهتمام بالزراعة في ذيل اهتمامهم. فكانت سياستهم الاقتصادية تهتم الدولة بقوة وعظمتها بينما رفاهية الفرد لم تكن من أهدافهم . فكانت مدرسة نقدية</a:t>
            </a:r>
            <a:r>
              <a:rPr lang="ar-IQ" b="1" dirty="0" smtClean="0">
                <a:solidFill>
                  <a:srgbClr val="000000"/>
                </a:solidFill>
                <a:effectLst/>
                <a:latin typeface="Trebuchet MS"/>
                <a:ea typeface="Times New Roman"/>
                <a:cs typeface="Simplified Arabic"/>
              </a:rPr>
              <a:t>    </a:t>
            </a:r>
            <a:r>
              <a:rPr lang="ar-SA" b="1" dirty="0" smtClean="0">
                <a:solidFill>
                  <a:srgbClr val="000000"/>
                </a:solidFill>
                <a:effectLst/>
                <a:latin typeface="Trebuchet MS"/>
                <a:ea typeface="Times New Roman"/>
                <a:cs typeface="Simplified Arabic"/>
              </a:rPr>
              <a:t> ( تهتم بالمعادن وتراكمها ) وكانت مدرسة وطنية أو قومية ( تهتم بمصالح الدولة القومية ) ومدرسة تدخلية ( لأنها تؤمن بتدخل الدولة في النشاط الاقتصادي ) .</a:t>
            </a:r>
            <a:endParaRPr lang="en-US" sz="2000" dirty="0" smtClean="0">
              <a:effectLst/>
              <a:latin typeface="Times New Roman"/>
              <a:ea typeface="Times New Roman"/>
            </a:endParaRPr>
          </a:p>
          <a:p>
            <a:pPr marL="0" indent="0">
              <a:buNone/>
            </a:pPr>
            <a:r>
              <a:rPr lang="ar-SA" b="1" dirty="0" smtClean="0">
                <a:solidFill>
                  <a:srgbClr val="000000"/>
                </a:solidFill>
                <a:effectLst/>
                <a:latin typeface="Trebuchet MS"/>
                <a:ea typeface="Times New Roman"/>
                <a:cs typeface="Simplified Arabic"/>
              </a:rPr>
              <a:t>  2</a:t>
            </a:r>
            <a:r>
              <a:rPr lang="ar-SA" sz="3600" b="1" i="1" u="sng" dirty="0" smtClean="0">
                <a:solidFill>
                  <a:srgbClr val="000000"/>
                </a:solidFill>
                <a:effectLst/>
                <a:latin typeface="Trebuchet MS"/>
                <a:ea typeface="Times New Roman"/>
                <a:cs typeface="Simplified Arabic"/>
              </a:rPr>
              <a:t>- مدرسة الطبيعيين</a:t>
            </a:r>
            <a:r>
              <a:rPr lang="ar-SA" sz="3600" b="1" dirty="0" smtClean="0">
                <a:solidFill>
                  <a:srgbClr val="000000"/>
                </a:solidFill>
                <a:effectLst/>
                <a:latin typeface="Trebuchet MS"/>
                <a:ea typeface="Times New Roman"/>
                <a:cs typeface="Simplified Arabic"/>
              </a:rPr>
              <a:t> </a:t>
            </a:r>
            <a:r>
              <a:rPr lang="ar-SA" b="1" dirty="0" smtClean="0">
                <a:solidFill>
                  <a:srgbClr val="000000"/>
                </a:solidFill>
                <a:effectLst/>
                <a:latin typeface="Trebuchet MS"/>
                <a:ea typeface="Times New Roman"/>
                <a:cs typeface="Simplified Arabic"/>
              </a:rPr>
              <a:t>: بعد أن قامت الدولة وتداعمت أسسها الاقتصادية ظهرت فلسفات جديدة تنظر نظرة ارتياب إلى تدخل الدولة وتؤكد على الحرية الفردية والمساواة باعتبارهما جزءاً من القانون الطبيعي . وكان تفكير الطبيعيين ان الظواهر الاقتصادية يسيطر عليها نظام طبيعي ويؤكدون على النشاط الزراعي واعتبار الأرض بأنها المصدر الأساسي للإنتاج ونادوا بالحرية الاقتصادية وعدم </a:t>
            </a:r>
            <a:endParaRPr lang="ar-IQ" dirty="0"/>
          </a:p>
        </p:txBody>
      </p:sp>
    </p:spTree>
    <p:extLst>
      <p:ext uri="{BB962C8B-B14F-4D97-AF65-F5344CB8AC3E}">
        <p14:creationId xmlns:p14="http://schemas.microsoft.com/office/powerpoint/2010/main" val="343038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marL="0" indent="0" algn="justLow">
              <a:lnSpc>
                <a:spcPct val="120000"/>
              </a:lnSpc>
              <a:buNone/>
            </a:pPr>
            <a:r>
              <a:rPr lang="ar-SA" b="1" dirty="0" smtClean="0">
                <a:solidFill>
                  <a:srgbClr val="000000"/>
                </a:solidFill>
                <a:effectLst/>
                <a:latin typeface="Trebuchet MS"/>
                <a:ea typeface="Times New Roman"/>
                <a:cs typeface="Simplified Arabic"/>
              </a:rPr>
              <a:t>التدخل  واعتبروا ما عدا الزراعة من الأنشطة كالصناعة والتجارة عقيمة غير منتجة .</a:t>
            </a:r>
            <a:endParaRPr lang="en-US" sz="2000" dirty="0" smtClean="0">
              <a:effectLst/>
              <a:latin typeface="Times New Roman"/>
              <a:ea typeface="Times New Roman"/>
            </a:endParaRPr>
          </a:p>
          <a:p>
            <a:pPr marL="0" indent="0" algn="justLow">
              <a:lnSpc>
                <a:spcPct val="120000"/>
              </a:lnSpc>
              <a:buNone/>
            </a:pPr>
            <a:r>
              <a:rPr lang="ar-SA" b="1" dirty="0" smtClean="0">
                <a:solidFill>
                  <a:srgbClr val="000000"/>
                </a:solidFill>
                <a:effectLst/>
                <a:latin typeface="Trebuchet MS"/>
                <a:ea typeface="Times New Roman"/>
                <a:cs typeface="Simplified Arabic"/>
              </a:rPr>
              <a:t>3- </a:t>
            </a:r>
            <a:r>
              <a:rPr lang="ar-SA" sz="3600" b="1" i="1" u="sng" dirty="0" smtClean="0">
                <a:solidFill>
                  <a:srgbClr val="000000"/>
                </a:solidFill>
                <a:effectLst/>
                <a:latin typeface="Trebuchet MS"/>
                <a:ea typeface="Times New Roman"/>
                <a:cs typeface="Simplified Arabic"/>
              </a:rPr>
              <a:t>مدرسة التقليدين ( أو الكلاسيك )</a:t>
            </a:r>
            <a:r>
              <a:rPr lang="ar-SA" b="1" dirty="0" smtClean="0">
                <a:solidFill>
                  <a:srgbClr val="000000"/>
                </a:solidFill>
                <a:effectLst/>
                <a:latin typeface="Trebuchet MS"/>
                <a:ea typeface="Times New Roman"/>
                <a:cs typeface="Simplified Arabic"/>
              </a:rPr>
              <a:t> : أن الكثير من أسس هذه المدرسة الفكرية وضعه آدم سميث الذي تأثر بكتابات سابقيه كما برز من مفكريها العظام " ريكاردو" وخلاصة تفكير هذه المدرسة أن النظام الطبيعي هو الذي يسيطر على الظواهر الاقتصادية إلا ان المنفعة الشخصية هي التي تقود الإنسان في تصرفاته كما وان مفكري هذه المدرسة دافعوا عن الحرية الاقتصادية واعتبروا أن قوة الدولة ليست في مقدار ما تملكه من الذهب والفضة وإنما في مقدار ما تملكه من قوة عاملة وإنتاج ويقررون مبدأ الانسجام بين سعي الأفراد وراء مصالحهم الخاصة وبين مصلحة الجماعة .</a:t>
            </a:r>
            <a:endParaRPr lang="en-US" sz="2000" dirty="0" smtClean="0">
              <a:effectLst/>
              <a:latin typeface="Times New Roman"/>
              <a:ea typeface="Times New Roman"/>
            </a:endParaRPr>
          </a:p>
          <a:p>
            <a:pPr marL="0" indent="0" algn="justLow">
              <a:lnSpc>
                <a:spcPct val="120000"/>
              </a:lnSpc>
              <a:buNone/>
            </a:pPr>
            <a:r>
              <a:rPr lang="ar-SA" b="1" dirty="0" smtClean="0">
                <a:solidFill>
                  <a:srgbClr val="000000"/>
                </a:solidFill>
                <a:effectLst/>
                <a:latin typeface="Trebuchet MS"/>
                <a:ea typeface="Times New Roman"/>
                <a:cs typeface="Simplified Arabic"/>
              </a:rPr>
              <a:t>4- </a:t>
            </a:r>
            <a:r>
              <a:rPr lang="ar-SA" sz="3600" b="1" i="1" u="sng" dirty="0" smtClean="0">
                <a:solidFill>
                  <a:srgbClr val="000000"/>
                </a:solidFill>
                <a:effectLst/>
                <a:latin typeface="Trebuchet MS"/>
                <a:ea typeface="Times New Roman"/>
                <a:cs typeface="Simplified Arabic"/>
              </a:rPr>
              <a:t>المرحلة الحديثة :</a:t>
            </a:r>
            <a:r>
              <a:rPr lang="ar-SA" b="1" dirty="0" smtClean="0">
                <a:solidFill>
                  <a:srgbClr val="000000"/>
                </a:solidFill>
                <a:effectLst/>
                <a:latin typeface="Trebuchet MS"/>
                <a:ea typeface="Times New Roman"/>
                <a:cs typeface="Simplified Arabic"/>
              </a:rPr>
              <a:t> وفي هذه المرحلة يهتم المفكرون بالإضافة إلى ما سبق بمشاكل التنمية وحل مشاكل البطالة ومعالجة الأوضاع الاقتصادية التي أصبحت ظواهر في اقتصاديات الدول الرأسمالية الحديثة وهي ظاهرة التضخم وظاهرة الكساد وكيفية معالجتها  وتشمل أيضا مشاكل النقود والسياسات المالية . </a:t>
            </a:r>
            <a:endParaRPr lang="en-US" sz="2000" dirty="0" smtClean="0">
              <a:effectLst/>
              <a:latin typeface="Times New Roman"/>
              <a:ea typeface="Times New Roman"/>
            </a:endParaRPr>
          </a:p>
          <a:p>
            <a:pPr marL="0" indent="0" algn="justLow">
              <a:lnSpc>
                <a:spcPct val="120000"/>
              </a:lnSpc>
              <a:buNone/>
            </a:pPr>
            <a:r>
              <a:rPr lang="ar-SA" sz="2000" b="1" dirty="0" smtClean="0">
                <a:solidFill>
                  <a:srgbClr val="000000"/>
                </a:solidFill>
                <a:effectLst/>
                <a:latin typeface="Trebuchet MS"/>
                <a:ea typeface="Times New Roman"/>
                <a:cs typeface="Simplified Arabic"/>
              </a:rPr>
              <a:t>    </a:t>
            </a:r>
            <a:endParaRPr lang="en-US" sz="2000" dirty="0" smtClean="0">
              <a:effectLst/>
              <a:latin typeface="Times New Roman"/>
              <a:ea typeface="Times New Roman"/>
            </a:endParaRPr>
          </a:p>
          <a:p>
            <a:pPr marL="0" indent="0">
              <a:buNone/>
            </a:pPr>
            <a:endParaRPr lang="ar-IQ" dirty="0"/>
          </a:p>
        </p:txBody>
      </p:sp>
    </p:spTree>
    <p:extLst>
      <p:ext uri="{BB962C8B-B14F-4D97-AF65-F5344CB8AC3E}">
        <p14:creationId xmlns:p14="http://schemas.microsoft.com/office/powerpoint/2010/main" val="9501616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371</Words>
  <Application>Microsoft Office PowerPoint</Application>
  <PresentationFormat>On-screen Show (4:3)</PresentationFormat>
  <Paragraphs>21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مفاهيم اساسية في علم الاقتصاد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مفاهيم اساسية في علم الاقتصاد</dc:title>
  <dc:creator>Ruaa</dc:creator>
  <cp:lastModifiedBy>Ruaa</cp:lastModifiedBy>
  <cp:revision>2</cp:revision>
  <dcterms:created xsi:type="dcterms:W3CDTF">2019-12-08T17:58:47Z</dcterms:created>
  <dcterms:modified xsi:type="dcterms:W3CDTF">2019-12-08T18:11:38Z</dcterms:modified>
</cp:coreProperties>
</file>