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1" d="100"/>
          <a:sy n="61" d="100"/>
        </p:scale>
        <p:origin x="-148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sphere1.png"/>
          <p:cNvPicPr>
            <a:picLocks noChangeAspect="1"/>
          </p:cNvPicPr>
          <p:nvPr/>
        </p:nvPicPr>
        <p:blipFill>
          <a:blip r:embed="rId2" cstate="print"/>
          <a:stretch>
            <a:fillRect/>
          </a:stretch>
        </p:blipFill>
        <p:spPr>
          <a:xfrm>
            <a:off x="6850374" y="0"/>
            <a:ext cx="2293626" cy="6858000"/>
          </a:xfrm>
          <a:prstGeom prst="rect">
            <a:avLst/>
          </a:prstGeom>
        </p:spPr>
      </p:pic>
      <p:sp>
        <p:nvSpPr>
          <p:cNvPr id="3" name="Subtitle 2"/>
          <p:cNvSpPr>
            <a:spLocks noGrp="1"/>
          </p:cNvSpPr>
          <p:nvPr>
            <p:ph type="subTitle" idx="1"/>
          </p:nvPr>
        </p:nvSpPr>
        <p:spPr>
          <a:xfrm>
            <a:off x="2438400" y="3581400"/>
            <a:ext cx="3962400" cy="2133600"/>
          </a:xfrm>
        </p:spPr>
        <p:txBody>
          <a:bodyPr anchor="t">
            <a:normAutofit/>
          </a:bodyPr>
          <a:lstStyle>
            <a:lvl1pPr marL="0" indent="0" algn="r">
              <a:buNone/>
              <a:defRPr sz="1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Title 15"/>
          <p:cNvSpPr>
            <a:spLocks noGrp="1"/>
          </p:cNvSpPr>
          <p:nvPr>
            <p:ph type="title"/>
          </p:nvPr>
        </p:nvSpPr>
        <p:spPr>
          <a:xfrm>
            <a:off x="2438400" y="1447800"/>
            <a:ext cx="3962400" cy="2133600"/>
          </a:xfrm>
        </p:spPr>
        <p:txBody>
          <a:bodyPr anchor="b"/>
          <a:lstStyle/>
          <a:p>
            <a:r>
              <a:rPr lang="en-US" smtClean="0"/>
              <a:t>Click to edit Master title style</a:t>
            </a:r>
            <a:endParaRPr lang="en-US" dirty="0"/>
          </a:p>
        </p:txBody>
      </p:sp>
      <p:sp>
        <p:nvSpPr>
          <p:cNvPr id="13" name="Date Placeholder 12"/>
          <p:cNvSpPr>
            <a:spLocks noGrp="1"/>
          </p:cNvSpPr>
          <p:nvPr>
            <p:ph type="dt" sz="half" idx="10"/>
          </p:nvPr>
        </p:nvSpPr>
        <p:spPr>
          <a:xfrm>
            <a:off x="3582988" y="6426201"/>
            <a:ext cx="2819399" cy="126999"/>
          </a:xfrm>
        </p:spPr>
        <p:txBody>
          <a:bodyPr/>
          <a:lstStyle/>
          <a:p>
            <a:fld id="{B3DC0C71-0B22-4A0C-B95B-AB314469B0FD}" type="datetimeFigureOut">
              <a:rPr lang="ar-IQ" smtClean="0"/>
              <a:t>10/04/1441</a:t>
            </a:fld>
            <a:endParaRPr lang="ar-IQ"/>
          </a:p>
        </p:txBody>
      </p:sp>
      <p:sp>
        <p:nvSpPr>
          <p:cNvPr id="14" name="Slide Number Placeholder 13"/>
          <p:cNvSpPr>
            <a:spLocks noGrp="1"/>
          </p:cNvSpPr>
          <p:nvPr>
            <p:ph type="sldNum" sz="quarter" idx="11"/>
          </p:nvPr>
        </p:nvSpPr>
        <p:spPr>
          <a:xfrm>
            <a:off x="6414976" y="6400800"/>
            <a:ext cx="457200" cy="152400"/>
          </a:xfrm>
        </p:spPr>
        <p:txBody>
          <a:bodyPr/>
          <a:lstStyle>
            <a:lvl1pPr algn="r">
              <a:defRPr/>
            </a:lvl1pPr>
          </a:lstStyle>
          <a:p>
            <a:fld id="{5EE216E1-239A-41D0-9EA9-23A22407799B}" type="slidenum">
              <a:rPr lang="ar-IQ" smtClean="0"/>
              <a:t>‹#›</a:t>
            </a:fld>
            <a:endParaRPr lang="ar-IQ"/>
          </a:p>
        </p:txBody>
      </p:sp>
      <p:sp>
        <p:nvSpPr>
          <p:cNvPr id="15" name="Footer Placeholder 14"/>
          <p:cNvSpPr>
            <a:spLocks noGrp="1"/>
          </p:cNvSpPr>
          <p:nvPr>
            <p:ph type="ftr" sz="quarter" idx="12"/>
          </p:nvPr>
        </p:nvSpPr>
        <p:spPr>
          <a:xfrm>
            <a:off x="3581400" y="6296248"/>
            <a:ext cx="2820987" cy="152400"/>
          </a:xfrm>
        </p:spPr>
        <p:txBody>
          <a:bodyPr/>
          <a:lstStyle/>
          <a:p>
            <a:endParaRPr lang="ar-IQ"/>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B3DC0C71-0B22-4A0C-B95B-AB314469B0FD}" type="datetimeFigureOut">
              <a:rPr lang="ar-IQ" smtClean="0"/>
              <a:t>10/04/1441</a:t>
            </a:fld>
            <a:endParaRPr lang="ar-IQ"/>
          </a:p>
        </p:txBody>
      </p:sp>
      <p:sp>
        <p:nvSpPr>
          <p:cNvPr id="14" name="Slide Number Placeholder 13"/>
          <p:cNvSpPr>
            <a:spLocks noGrp="1"/>
          </p:cNvSpPr>
          <p:nvPr>
            <p:ph type="sldNum" sz="quarter" idx="11"/>
          </p:nvPr>
        </p:nvSpPr>
        <p:spPr/>
        <p:txBody>
          <a:bodyPr/>
          <a:lstStyle/>
          <a:p>
            <a:fld id="{5EE216E1-239A-41D0-9EA9-23A22407799B}" type="slidenum">
              <a:rPr lang="ar-IQ" smtClean="0"/>
              <a:t>‹#›</a:t>
            </a:fld>
            <a:endParaRPr lang="ar-IQ"/>
          </a:p>
        </p:txBody>
      </p:sp>
      <p:sp>
        <p:nvSpPr>
          <p:cNvPr id="15" name="Footer Placeholder 14"/>
          <p:cNvSpPr>
            <a:spLocks noGrp="1"/>
          </p:cNvSpPr>
          <p:nvPr>
            <p:ph type="ftr" sz="quarter" idx="12"/>
          </p:nvPr>
        </p:nvSpPr>
        <p:spPr/>
        <p:txBody>
          <a:bodyPr/>
          <a:lstStyle/>
          <a:p>
            <a:endParaRPr lang="ar-IQ"/>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B3DC0C71-0B22-4A0C-B95B-AB314469B0FD}" type="datetimeFigureOut">
              <a:rPr lang="ar-IQ" smtClean="0"/>
              <a:t>10/04/1441</a:t>
            </a:fld>
            <a:endParaRPr lang="ar-IQ"/>
          </a:p>
        </p:txBody>
      </p:sp>
      <p:sp>
        <p:nvSpPr>
          <p:cNvPr id="14" name="Slide Number Placeholder 13"/>
          <p:cNvSpPr>
            <a:spLocks noGrp="1"/>
          </p:cNvSpPr>
          <p:nvPr>
            <p:ph type="sldNum" sz="quarter" idx="11"/>
          </p:nvPr>
        </p:nvSpPr>
        <p:spPr/>
        <p:txBody>
          <a:bodyPr/>
          <a:lstStyle/>
          <a:p>
            <a:fld id="{5EE216E1-239A-41D0-9EA9-23A22407799B}" type="slidenum">
              <a:rPr lang="ar-IQ" smtClean="0"/>
              <a:t>‹#›</a:t>
            </a:fld>
            <a:endParaRPr lang="ar-IQ"/>
          </a:p>
        </p:txBody>
      </p:sp>
      <p:sp>
        <p:nvSpPr>
          <p:cNvPr id="15" name="Footer Placeholder 14"/>
          <p:cNvSpPr>
            <a:spLocks noGrp="1"/>
          </p:cNvSpPr>
          <p:nvPr>
            <p:ph type="ftr" sz="quarter" idx="12"/>
          </p:nvPr>
        </p:nvSpPr>
        <p:spPr/>
        <p:txBody>
          <a:bodyPr/>
          <a:lstStyle/>
          <a:p>
            <a:endParaRPr lang="ar-IQ"/>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3657600" cy="5714999"/>
          </a:xfrm>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Title 15"/>
          <p:cNvSpPr>
            <a:spLocks noGrp="1"/>
          </p:cNvSpPr>
          <p:nvPr>
            <p:ph type="title"/>
          </p:nvPr>
        </p:nvSpPr>
        <p:spPr/>
        <p:txBody>
          <a:bodyPr/>
          <a:lstStyle/>
          <a:p>
            <a:r>
              <a:rPr lang="en-US" smtClean="0"/>
              <a:t>Click to edit Master title style</a:t>
            </a:r>
            <a:endParaRPr lang="en-US"/>
          </a:p>
        </p:txBody>
      </p:sp>
      <p:sp>
        <p:nvSpPr>
          <p:cNvPr id="10" name="Date Placeholder 9"/>
          <p:cNvSpPr>
            <a:spLocks noGrp="1"/>
          </p:cNvSpPr>
          <p:nvPr>
            <p:ph type="dt" sz="half" idx="10"/>
          </p:nvPr>
        </p:nvSpPr>
        <p:spPr/>
        <p:txBody>
          <a:bodyPr/>
          <a:lstStyle/>
          <a:p>
            <a:fld id="{B3DC0C71-0B22-4A0C-B95B-AB314469B0FD}" type="datetimeFigureOut">
              <a:rPr lang="ar-IQ" smtClean="0"/>
              <a:t>10/04/1441</a:t>
            </a:fld>
            <a:endParaRPr lang="ar-IQ"/>
          </a:p>
        </p:txBody>
      </p:sp>
      <p:sp>
        <p:nvSpPr>
          <p:cNvPr id="11" name="Slide Number Placeholder 10"/>
          <p:cNvSpPr>
            <a:spLocks noGrp="1"/>
          </p:cNvSpPr>
          <p:nvPr>
            <p:ph type="sldNum" sz="quarter" idx="11"/>
          </p:nvPr>
        </p:nvSpPr>
        <p:spPr/>
        <p:txBody>
          <a:bodyPr/>
          <a:lstStyle/>
          <a:p>
            <a:fld id="{5EE216E1-239A-41D0-9EA9-23A22407799B}" type="slidenum">
              <a:rPr lang="ar-IQ" smtClean="0"/>
              <a:t>‹#›</a:t>
            </a:fld>
            <a:endParaRPr lang="ar-IQ"/>
          </a:p>
        </p:txBody>
      </p:sp>
      <p:sp>
        <p:nvSpPr>
          <p:cNvPr id="12" name="Footer Placeholder 11"/>
          <p:cNvSpPr>
            <a:spLocks noGrp="1"/>
          </p:cNvSpPr>
          <p:nvPr>
            <p:ph type="ftr" sz="quarter" idx="12"/>
          </p:nvPr>
        </p:nvSpPr>
        <p:spPr/>
        <p:txBody>
          <a:bodyPr/>
          <a:lstStyle/>
          <a:p>
            <a:endParaRPr lang="ar-IQ"/>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sphere1.png"/>
          <p:cNvPicPr>
            <a:picLocks noChangeAspect="1"/>
          </p:cNvPicPr>
          <p:nvPr/>
        </p:nvPicPr>
        <p:blipFill>
          <a:blip r:embed="rId2" cstate="print"/>
          <a:stretch>
            <a:fillRect/>
          </a:stretch>
        </p:blipFill>
        <p:spPr>
          <a:xfrm>
            <a:off x="6858000" y="0"/>
            <a:ext cx="2293626" cy="6858000"/>
          </a:xfrm>
          <a:prstGeom prst="rect">
            <a:avLst/>
          </a:prstGeom>
        </p:spPr>
      </p:pic>
      <p:sp>
        <p:nvSpPr>
          <p:cNvPr id="12" name="Date Placeholder 11"/>
          <p:cNvSpPr>
            <a:spLocks noGrp="1"/>
          </p:cNvSpPr>
          <p:nvPr>
            <p:ph type="dt" sz="half" idx="10"/>
          </p:nvPr>
        </p:nvSpPr>
        <p:spPr>
          <a:xfrm>
            <a:off x="839788" y="6426201"/>
            <a:ext cx="2819399" cy="126999"/>
          </a:xfrm>
        </p:spPr>
        <p:txBody>
          <a:bodyPr/>
          <a:lstStyle/>
          <a:p>
            <a:fld id="{B3DC0C71-0B22-4A0C-B95B-AB314469B0FD}" type="datetimeFigureOut">
              <a:rPr lang="ar-IQ" smtClean="0"/>
              <a:t>10/04/1441</a:t>
            </a:fld>
            <a:endParaRPr lang="ar-IQ"/>
          </a:p>
        </p:txBody>
      </p:sp>
      <p:sp>
        <p:nvSpPr>
          <p:cNvPr id="13" name="Slide Number Placeholder 12"/>
          <p:cNvSpPr>
            <a:spLocks noGrp="1"/>
          </p:cNvSpPr>
          <p:nvPr>
            <p:ph type="sldNum" sz="quarter" idx="11"/>
          </p:nvPr>
        </p:nvSpPr>
        <p:spPr>
          <a:xfrm>
            <a:off x="4116388" y="6400800"/>
            <a:ext cx="533400" cy="152400"/>
          </a:xfrm>
        </p:spPr>
        <p:txBody>
          <a:bodyPr/>
          <a:lstStyle/>
          <a:p>
            <a:fld id="{5EE216E1-239A-41D0-9EA9-23A22407799B}" type="slidenum">
              <a:rPr lang="ar-IQ" smtClean="0"/>
              <a:t>‹#›</a:t>
            </a:fld>
            <a:endParaRPr lang="ar-IQ"/>
          </a:p>
        </p:txBody>
      </p:sp>
      <p:sp>
        <p:nvSpPr>
          <p:cNvPr id="14" name="Footer Placeholder 13"/>
          <p:cNvSpPr>
            <a:spLocks noGrp="1"/>
          </p:cNvSpPr>
          <p:nvPr>
            <p:ph type="ftr" sz="quarter" idx="12"/>
          </p:nvPr>
        </p:nvSpPr>
        <p:spPr>
          <a:xfrm>
            <a:off x="838200" y="6296248"/>
            <a:ext cx="2820987" cy="152400"/>
          </a:xfrm>
        </p:spPr>
        <p:txBody>
          <a:bodyPr/>
          <a:lstStyle/>
          <a:p>
            <a:endParaRPr lang="ar-IQ"/>
          </a:p>
        </p:txBody>
      </p:sp>
      <p:sp>
        <p:nvSpPr>
          <p:cNvPr id="15" name="Title 14"/>
          <p:cNvSpPr>
            <a:spLocks noGrp="1"/>
          </p:cNvSpPr>
          <p:nvPr>
            <p:ph type="title"/>
          </p:nvPr>
        </p:nvSpPr>
        <p:spPr>
          <a:xfrm>
            <a:off x="457200" y="1828800"/>
            <a:ext cx="3200400" cy="1752600"/>
          </a:xfrm>
        </p:spPr>
        <p:txBody>
          <a:bodyPr anchor="b"/>
          <a:lstStyle/>
          <a:p>
            <a:r>
              <a:rPr lang="en-US" smtClean="0"/>
              <a:t>Click to edit Master title style</a:t>
            </a:r>
            <a:endParaRPr lang="en-US"/>
          </a:p>
        </p:txBody>
      </p:sp>
      <p:sp>
        <p:nvSpPr>
          <p:cNvPr id="3" name="Text Placeholder 2"/>
          <p:cNvSpPr>
            <a:spLocks noGrp="1"/>
          </p:cNvSpPr>
          <p:nvPr>
            <p:ph type="body" sz="quarter" idx="13"/>
          </p:nvPr>
        </p:nvSpPr>
        <p:spPr>
          <a:xfrm>
            <a:off x="457200" y="3578224"/>
            <a:ext cx="3200645" cy="1459767"/>
          </a:xfrm>
        </p:spPr>
        <p:txBody>
          <a:bodyPr anchor="t">
            <a:normAutofit/>
          </a:bodyPr>
          <a:lstStyle>
            <a:lvl1pPr marL="0" indent="0" algn="r" defTabSz="914400" rtl="0" eaLnBrk="1" latinLnBrk="0" hangingPunct="1">
              <a:spcBef>
                <a:spcPct val="20000"/>
              </a:spcBef>
              <a:buClr>
                <a:schemeClr val="tx1">
                  <a:lumMod val="50000"/>
                  <a:lumOff val="50000"/>
                </a:schemeClr>
              </a:buClr>
              <a:buFont typeface="Wingdings" pitchFamily="2" charset="2"/>
              <a:buNone/>
              <a:defRPr lang="en-US" sz="1400" kern="1200" dirty="0" smtClean="0">
                <a:solidFill>
                  <a:schemeClr val="tx2"/>
                </a:solidFill>
                <a:latin typeface="+mn-lt"/>
                <a:ea typeface="+mn-ea"/>
                <a:cs typeface="+mn-cs"/>
              </a:defRPr>
            </a:lvl1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4290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57200" y="4572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itle 1"/>
          <p:cNvSpPr>
            <a:spLocks noGrp="1"/>
          </p:cNvSpPr>
          <p:nvPr>
            <p:ph type="title"/>
          </p:nvPr>
        </p:nvSpPr>
        <p:spPr>
          <a:xfrm>
            <a:off x="4876800" y="457200"/>
            <a:ext cx="2819400" cy="5714999"/>
          </a:xfrm>
        </p:spPr>
        <p:txBody>
          <a:bodyPr/>
          <a:lstStyle/>
          <a:p>
            <a:r>
              <a:rPr lang="en-US" smtClean="0"/>
              <a:t>Click to edit Master title style</a:t>
            </a:r>
            <a:endParaRPr lang="en-US"/>
          </a:p>
        </p:txBody>
      </p:sp>
      <p:sp>
        <p:nvSpPr>
          <p:cNvPr id="9" name="Date Placeholder 8"/>
          <p:cNvSpPr>
            <a:spLocks noGrp="1"/>
          </p:cNvSpPr>
          <p:nvPr>
            <p:ph type="dt" sz="half" idx="10"/>
          </p:nvPr>
        </p:nvSpPr>
        <p:spPr/>
        <p:txBody>
          <a:bodyPr/>
          <a:lstStyle/>
          <a:p>
            <a:fld id="{B3DC0C71-0B22-4A0C-B95B-AB314469B0FD}" type="datetimeFigureOut">
              <a:rPr lang="ar-IQ" smtClean="0"/>
              <a:t>10/04/1441</a:t>
            </a:fld>
            <a:endParaRPr lang="ar-IQ"/>
          </a:p>
        </p:txBody>
      </p:sp>
      <p:sp>
        <p:nvSpPr>
          <p:cNvPr id="13" name="Slide Number Placeholder 12"/>
          <p:cNvSpPr>
            <a:spLocks noGrp="1"/>
          </p:cNvSpPr>
          <p:nvPr>
            <p:ph type="sldNum" sz="quarter" idx="11"/>
          </p:nvPr>
        </p:nvSpPr>
        <p:spPr/>
        <p:txBody>
          <a:bodyPr/>
          <a:lstStyle/>
          <a:p>
            <a:fld id="{5EE216E1-239A-41D0-9EA9-23A22407799B}" type="slidenum">
              <a:rPr lang="ar-IQ" smtClean="0"/>
              <a:t>‹#›</a:t>
            </a:fld>
            <a:endParaRPr lang="ar-IQ"/>
          </a:p>
        </p:txBody>
      </p:sp>
      <p:sp>
        <p:nvSpPr>
          <p:cNvPr id="14" name="Footer Placeholder 13"/>
          <p:cNvSpPr>
            <a:spLocks noGrp="1"/>
          </p:cNvSpPr>
          <p:nvPr>
            <p:ph type="ftr" sz="quarter" idx="12"/>
          </p:nvPr>
        </p:nvSpPr>
        <p:spPr/>
        <p:txBody>
          <a:bodyPr/>
          <a:lstStyle/>
          <a:p>
            <a:endParaRPr lang="ar-IQ"/>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75238"/>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675288"/>
            <a:ext cx="3581400" cy="2525112"/>
          </a:xfrm>
        </p:spPr>
        <p:txBody>
          <a:bodyPr anchor="t">
            <a:normAutofit/>
          </a:bodyPr>
          <a:lstStyle>
            <a:lvl1pPr marL="228600" indent="-182880">
              <a:defRPr sz="1400"/>
            </a:lvl1pPr>
            <a:lvl2pPr>
              <a:defRPr sz="1400"/>
            </a:lvl2pPr>
            <a:lvl3pPr>
              <a:defRPr sz="1400"/>
            </a:lvl3pPr>
            <a:lvl4pPr>
              <a:defRPr sz="1400" baseline="0"/>
            </a:lvl4pPr>
            <a:lvl5pPr>
              <a:buFont typeface="Wingdings" pitchFamily="2" charset="2"/>
              <a:buChar char="§"/>
              <a:defRPr sz="1400"/>
            </a:lvl5pPr>
            <a:lvl6pPr>
              <a:buFont typeface="Wingdings" pitchFamily="2" charset="2"/>
              <a:buChar cha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3"/>
          </p:nvPr>
        </p:nvSpPr>
        <p:spPr>
          <a:xfrm>
            <a:off x="457199" y="3429000"/>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57199" y="3840162"/>
            <a:ext cx="3581400" cy="2515198"/>
          </a:xfrm>
        </p:spPr>
        <p:txBody>
          <a:bodyPr anchor="t">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Title 1"/>
          <p:cNvSpPr>
            <a:spLocks noGrp="1"/>
          </p:cNvSpPr>
          <p:nvPr>
            <p:ph type="title"/>
          </p:nvPr>
        </p:nvSpPr>
        <p:spPr>
          <a:xfrm>
            <a:off x="4876800" y="457200"/>
            <a:ext cx="2819400" cy="5714999"/>
          </a:xfrm>
        </p:spPr>
        <p:txBody>
          <a:bodyPr/>
          <a:lstStyle/>
          <a:p>
            <a:r>
              <a:rPr lang="en-US" smtClean="0"/>
              <a:t>Click to edit Master title style</a:t>
            </a:r>
            <a:endParaRPr lang="en-US"/>
          </a:p>
        </p:txBody>
      </p:sp>
      <p:sp>
        <p:nvSpPr>
          <p:cNvPr id="12" name="Date Placeholder 11"/>
          <p:cNvSpPr>
            <a:spLocks noGrp="1"/>
          </p:cNvSpPr>
          <p:nvPr>
            <p:ph type="dt" sz="half" idx="10"/>
          </p:nvPr>
        </p:nvSpPr>
        <p:spPr/>
        <p:txBody>
          <a:bodyPr/>
          <a:lstStyle/>
          <a:p>
            <a:fld id="{B3DC0C71-0B22-4A0C-B95B-AB314469B0FD}" type="datetimeFigureOut">
              <a:rPr lang="ar-IQ" smtClean="0"/>
              <a:t>10/04/1441</a:t>
            </a:fld>
            <a:endParaRPr lang="ar-IQ"/>
          </a:p>
        </p:txBody>
      </p:sp>
      <p:sp>
        <p:nvSpPr>
          <p:cNvPr id="14" name="Slide Number Placeholder 13"/>
          <p:cNvSpPr>
            <a:spLocks noGrp="1"/>
          </p:cNvSpPr>
          <p:nvPr>
            <p:ph type="sldNum" sz="quarter" idx="11"/>
          </p:nvPr>
        </p:nvSpPr>
        <p:spPr/>
        <p:txBody>
          <a:bodyPr/>
          <a:lstStyle/>
          <a:p>
            <a:fld id="{5EE216E1-239A-41D0-9EA9-23A22407799B}" type="slidenum">
              <a:rPr lang="ar-IQ" smtClean="0"/>
              <a:t>‹#›</a:t>
            </a:fld>
            <a:endParaRPr lang="ar-IQ"/>
          </a:p>
        </p:txBody>
      </p:sp>
      <p:sp>
        <p:nvSpPr>
          <p:cNvPr id="16" name="Footer Placeholder 15"/>
          <p:cNvSpPr>
            <a:spLocks noGrp="1"/>
          </p:cNvSpPr>
          <p:nvPr>
            <p:ph type="ftr" sz="quarter" idx="12"/>
          </p:nvPr>
        </p:nvSpPr>
        <p:spPr/>
        <p:txBody>
          <a:bodyPr/>
          <a:lstStyle/>
          <a:p>
            <a:endParaRPr lang="ar-IQ"/>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33800" y="457200"/>
            <a:ext cx="3962400" cy="5715000"/>
          </a:xfrm>
        </p:spPr>
        <p:txBody>
          <a:bodyPr/>
          <a:lstStyle/>
          <a:p>
            <a:r>
              <a:rPr lang="en-US" smtClean="0"/>
              <a:t>Click to edit Master title style</a:t>
            </a:r>
            <a:endParaRPr lang="en-US" dirty="0"/>
          </a:p>
        </p:txBody>
      </p:sp>
      <p:sp>
        <p:nvSpPr>
          <p:cNvPr id="9" name="Date Placeholder 8"/>
          <p:cNvSpPr>
            <a:spLocks noGrp="1"/>
          </p:cNvSpPr>
          <p:nvPr>
            <p:ph type="dt" sz="half" idx="10"/>
          </p:nvPr>
        </p:nvSpPr>
        <p:spPr/>
        <p:txBody>
          <a:bodyPr/>
          <a:lstStyle/>
          <a:p>
            <a:fld id="{B3DC0C71-0B22-4A0C-B95B-AB314469B0FD}" type="datetimeFigureOut">
              <a:rPr lang="ar-IQ" smtClean="0"/>
              <a:t>10/04/1441</a:t>
            </a:fld>
            <a:endParaRPr lang="ar-IQ"/>
          </a:p>
        </p:txBody>
      </p:sp>
      <p:sp>
        <p:nvSpPr>
          <p:cNvPr id="10" name="Slide Number Placeholder 9"/>
          <p:cNvSpPr>
            <a:spLocks noGrp="1"/>
          </p:cNvSpPr>
          <p:nvPr>
            <p:ph type="sldNum" sz="quarter" idx="11"/>
          </p:nvPr>
        </p:nvSpPr>
        <p:spPr/>
        <p:txBody>
          <a:bodyPr/>
          <a:lstStyle/>
          <a:p>
            <a:fld id="{5EE216E1-239A-41D0-9EA9-23A22407799B}" type="slidenum">
              <a:rPr lang="ar-IQ" smtClean="0"/>
              <a:t>‹#›</a:t>
            </a:fld>
            <a:endParaRPr lang="ar-IQ"/>
          </a:p>
        </p:txBody>
      </p:sp>
      <p:sp>
        <p:nvSpPr>
          <p:cNvPr id="11" name="Footer Placeholder 10"/>
          <p:cNvSpPr>
            <a:spLocks noGrp="1"/>
          </p:cNvSpPr>
          <p:nvPr>
            <p:ph type="ftr" sz="quarter" idx="12"/>
          </p:nvPr>
        </p:nvSpPr>
        <p:spPr/>
        <p:txBody>
          <a:bodyPr/>
          <a:lstStyle/>
          <a:p>
            <a:endParaRPr lang="ar-IQ"/>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B3DC0C71-0B22-4A0C-B95B-AB314469B0FD}" type="datetimeFigureOut">
              <a:rPr lang="ar-IQ" smtClean="0"/>
              <a:t>10/04/1441</a:t>
            </a:fld>
            <a:endParaRPr lang="ar-IQ"/>
          </a:p>
        </p:txBody>
      </p:sp>
      <p:sp>
        <p:nvSpPr>
          <p:cNvPr id="9" name="Slide Number Placeholder 8"/>
          <p:cNvSpPr>
            <a:spLocks noGrp="1"/>
          </p:cNvSpPr>
          <p:nvPr>
            <p:ph type="sldNum" sz="quarter" idx="11"/>
          </p:nvPr>
        </p:nvSpPr>
        <p:spPr/>
        <p:txBody>
          <a:bodyPr/>
          <a:lstStyle/>
          <a:p>
            <a:fld id="{5EE216E1-239A-41D0-9EA9-23A22407799B}" type="slidenum">
              <a:rPr lang="ar-IQ" smtClean="0"/>
              <a:t>‹#›</a:t>
            </a:fld>
            <a:endParaRPr lang="ar-IQ"/>
          </a:p>
        </p:txBody>
      </p:sp>
      <p:sp>
        <p:nvSpPr>
          <p:cNvPr id="10" name="Footer Placeholder 9"/>
          <p:cNvSpPr>
            <a:spLocks noGrp="1"/>
          </p:cNvSpPr>
          <p:nvPr>
            <p:ph type="ftr" sz="quarter" idx="12"/>
          </p:nvPr>
        </p:nvSpPr>
        <p:spPr/>
        <p:txBody>
          <a:bodyPr/>
          <a:lstStyle/>
          <a:p>
            <a:endParaRPr lang="ar-IQ"/>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81600" y="1676400"/>
            <a:ext cx="2514600" cy="1874837"/>
          </a:xfrm>
        </p:spPr>
        <p:txBody>
          <a:bodyPr anchor="b">
            <a:normAutofit/>
          </a:bodyPr>
          <a:lstStyle>
            <a:lvl1pPr algn="r">
              <a:defRPr sz="2000" b="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304800" y="1676400"/>
            <a:ext cx="4700016" cy="3505200"/>
          </a:xfrm>
        </p:spPr>
        <p:txBody>
          <a:bodyPr>
            <a:normAutofit/>
          </a:bodyPr>
          <a:lstStyle>
            <a:lvl1pPr marL="228600" indent="-182880">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4"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fld id="{B3DC0C71-0B22-4A0C-B95B-AB314469B0FD}" type="datetimeFigureOut">
              <a:rPr lang="ar-IQ" smtClean="0"/>
              <a:t>10/04/1441</a:t>
            </a:fld>
            <a:endParaRPr lang="ar-IQ"/>
          </a:p>
        </p:txBody>
      </p:sp>
      <p:sp>
        <p:nvSpPr>
          <p:cNvPr id="16" name="Slide Number Placeholder 15"/>
          <p:cNvSpPr>
            <a:spLocks noGrp="1"/>
          </p:cNvSpPr>
          <p:nvPr>
            <p:ph type="sldNum" sz="quarter" idx="11"/>
          </p:nvPr>
        </p:nvSpPr>
        <p:spPr/>
        <p:txBody>
          <a:bodyPr/>
          <a:lstStyle/>
          <a:p>
            <a:fld id="{5EE216E1-239A-41D0-9EA9-23A22407799B}" type="slidenum">
              <a:rPr lang="ar-IQ" smtClean="0"/>
              <a:t>‹#›</a:t>
            </a:fld>
            <a:endParaRPr lang="ar-IQ"/>
          </a:p>
        </p:txBody>
      </p:sp>
      <p:sp>
        <p:nvSpPr>
          <p:cNvPr id="17" name="Footer Placeholder 16"/>
          <p:cNvSpPr>
            <a:spLocks noGrp="1"/>
          </p:cNvSpPr>
          <p:nvPr>
            <p:ph type="ftr" sz="quarter" idx="12"/>
          </p:nvPr>
        </p:nvSpPr>
        <p:spPr/>
        <p:txBody>
          <a:bodyPr/>
          <a:lstStyle/>
          <a:p>
            <a:endParaRPr lang="ar-IQ"/>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04800" y="1676400"/>
            <a:ext cx="4696967" cy="350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11" name="Title 1"/>
          <p:cNvSpPr>
            <a:spLocks noGrp="1"/>
          </p:cNvSpPr>
          <p:nvPr>
            <p:ph type="title"/>
          </p:nvPr>
        </p:nvSpPr>
        <p:spPr>
          <a:xfrm>
            <a:off x="5181600" y="1676400"/>
            <a:ext cx="2514600" cy="1875972"/>
          </a:xfrm>
        </p:spPr>
        <p:txBody>
          <a:bodyPr anchor="b">
            <a:normAutofit/>
          </a:bodyPr>
          <a:lstStyle>
            <a:lvl1pPr algn="r">
              <a:defRPr sz="2000" b="0">
                <a:effectLst/>
              </a:defRPr>
            </a:lvl1pPr>
          </a:lstStyle>
          <a:p>
            <a:r>
              <a:rPr lang="en-US" smtClean="0"/>
              <a:t>Click to edit Master title style</a:t>
            </a:r>
            <a:endParaRPr lang="en-US" dirty="0"/>
          </a:p>
        </p:txBody>
      </p:sp>
      <p:sp>
        <p:nvSpPr>
          <p:cNvPr id="12"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Date Placeholder 15"/>
          <p:cNvSpPr>
            <a:spLocks noGrp="1"/>
          </p:cNvSpPr>
          <p:nvPr>
            <p:ph type="dt" sz="half" idx="10"/>
          </p:nvPr>
        </p:nvSpPr>
        <p:spPr/>
        <p:txBody>
          <a:bodyPr/>
          <a:lstStyle/>
          <a:p>
            <a:fld id="{B3DC0C71-0B22-4A0C-B95B-AB314469B0FD}" type="datetimeFigureOut">
              <a:rPr lang="ar-IQ" smtClean="0"/>
              <a:t>10/04/1441</a:t>
            </a:fld>
            <a:endParaRPr lang="ar-IQ"/>
          </a:p>
        </p:txBody>
      </p:sp>
      <p:sp>
        <p:nvSpPr>
          <p:cNvPr id="17" name="Slide Number Placeholder 16"/>
          <p:cNvSpPr>
            <a:spLocks noGrp="1"/>
          </p:cNvSpPr>
          <p:nvPr>
            <p:ph type="sldNum" sz="quarter" idx="11"/>
          </p:nvPr>
        </p:nvSpPr>
        <p:spPr/>
        <p:txBody>
          <a:bodyPr/>
          <a:lstStyle/>
          <a:p>
            <a:fld id="{5EE216E1-239A-41D0-9EA9-23A22407799B}" type="slidenum">
              <a:rPr lang="ar-IQ" smtClean="0"/>
              <a:t>‹#›</a:t>
            </a:fld>
            <a:endParaRPr lang="ar-IQ"/>
          </a:p>
        </p:txBody>
      </p:sp>
      <p:sp>
        <p:nvSpPr>
          <p:cNvPr id="18" name="Footer Placeholder 17"/>
          <p:cNvSpPr>
            <a:spLocks noGrp="1"/>
          </p:cNvSpPr>
          <p:nvPr>
            <p:ph type="ftr" sz="quarter" idx="12"/>
          </p:nvPr>
        </p:nvSpPr>
        <p:spPr/>
        <p:txBody>
          <a:bodyPr/>
          <a:lstStyle/>
          <a:p>
            <a:endParaRPr lang="ar-IQ"/>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pic>
        <p:nvPicPr>
          <p:cNvPr id="12" name="Picture 11" descr="sphere2.png"/>
          <p:cNvPicPr>
            <a:picLocks noChangeAspect="1"/>
          </p:cNvPicPr>
          <p:nvPr/>
        </p:nvPicPr>
        <p:blipFill>
          <a:blip r:embed="rId14" cstate="print"/>
          <a:stretch>
            <a:fillRect/>
          </a:stretch>
        </p:blipFill>
        <p:spPr>
          <a:xfrm>
            <a:off x="8823693" y="0"/>
            <a:ext cx="320307" cy="6858000"/>
          </a:xfrm>
          <a:prstGeom prst="rect">
            <a:avLst/>
          </a:prstGeom>
        </p:spPr>
      </p:pic>
      <p:sp>
        <p:nvSpPr>
          <p:cNvPr id="2" name="Title Placeholder 1"/>
          <p:cNvSpPr>
            <a:spLocks noGrp="1"/>
          </p:cNvSpPr>
          <p:nvPr>
            <p:ph type="title"/>
          </p:nvPr>
        </p:nvSpPr>
        <p:spPr>
          <a:xfrm>
            <a:off x="4876800" y="457200"/>
            <a:ext cx="2819400" cy="5715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457200"/>
            <a:ext cx="3657600" cy="5714999"/>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7"/>
          <p:cNvSpPr>
            <a:spLocks noGrp="1"/>
          </p:cNvSpPr>
          <p:nvPr>
            <p:ph type="sldNum" sz="quarter" idx="4"/>
          </p:nvPr>
        </p:nvSpPr>
        <p:spPr>
          <a:xfrm>
            <a:off x="7772400" y="6400800"/>
            <a:ext cx="533400" cy="152400"/>
          </a:xfrm>
          <a:prstGeom prst="rect">
            <a:avLst/>
          </a:prstGeom>
        </p:spPr>
        <p:txBody>
          <a:bodyPr vert="horz" lIns="91440" tIns="45720" rIns="91440" bIns="45720" rtlCol="0" anchor="ctr"/>
          <a:lstStyle>
            <a:lvl1pPr algn="ctr">
              <a:defRPr sz="1050">
                <a:solidFill>
                  <a:schemeClr val="tx1">
                    <a:lumMod val="50000"/>
                    <a:lumOff val="50000"/>
                  </a:schemeClr>
                </a:solidFill>
              </a:defRPr>
            </a:lvl1pPr>
          </a:lstStyle>
          <a:p>
            <a:fld id="{5EE216E1-239A-41D0-9EA9-23A22407799B}" type="slidenum">
              <a:rPr lang="ar-IQ" smtClean="0"/>
              <a:t>‹#›</a:t>
            </a:fld>
            <a:endParaRPr lang="ar-IQ"/>
          </a:p>
        </p:txBody>
      </p:sp>
      <p:sp>
        <p:nvSpPr>
          <p:cNvPr id="9" name="Date Placeholder 8"/>
          <p:cNvSpPr>
            <a:spLocks noGrp="1"/>
          </p:cNvSpPr>
          <p:nvPr>
            <p:ph type="dt" sz="half" idx="2"/>
          </p:nvPr>
        </p:nvSpPr>
        <p:spPr>
          <a:xfrm>
            <a:off x="4876801" y="6426201"/>
            <a:ext cx="2819399" cy="126999"/>
          </a:xfrm>
          <a:prstGeom prst="rect">
            <a:avLst/>
          </a:prstGeom>
        </p:spPr>
        <p:txBody>
          <a:bodyPr vert="horz" lIns="91440" tIns="45720" rIns="91440" bIns="45720" rtlCol="0" anchor="ctr"/>
          <a:lstStyle>
            <a:lvl1pPr algn="r">
              <a:defRPr sz="1050">
                <a:solidFill>
                  <a:schemeClr val="tx1">
                    <a:lumMod val="50000"/>
                    <a:lumOff val="50000"/>
                  </a:schemeClr>
                </a:solidFill>
              </a:defRPr>
            </a:lvl1pPr>
          </a:lstStyle>
          <a:p>
            <a:fld id="{B3DC0C71-0B22-4A0C-B95B-AB314469B0FD}" type="datetimeFigureOut">
              <a:rPr lang="ar-IQ" smtClean="0"/>
              <a:t>10/04/1441</a:t>
            </a:fld>
            <a:endParaRPr lang="ar-IQ"/>
          </a:p>
        </p:txBody>
      </p:sp>
      <p:sp>
        <p:nvSpPr>
          <p:cNvPr id="10" name="Footer Placeholder 9"/>
          <p:cNvSpPr>
            <a:spLocks noGrp="1"/>
          </p:cNvSpPr>
          <p:nvPr>
            <p:ph type="ftr" sz="quarter" idx="3"/>
          </p:nvPr>
        </p:nvSpPr>
        <p:spPr>
          <a:xfrm>
            <a:off x="4875213" y="6296248"/>
            <a:ext cx="2820987" cy="152400"/>
          </a:xfrm>
          <a:prstGeom prst="rect">
            <a:avLst/>
          </a:prstGeom>
        </p:spPr>
        <p:txBody>
          <a:bodyPr vert="horz" lIns="91440" tIns="45720" rIns="91440" bIns="45720" rtlCol="0" anchor="b"/>
          <a:lstStyle>
            <a:lvl1pPr algn="r">
              <a:defRPr sz="1050">
                <a:solidFill>
                  <a:schemeClr val="tx1"/>
                </a:solidFill>
              </a:defRPr>
            </a:lvl1pPr>
          </a:lstStyle>
          <a:p>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r" defTabSz="914400" rtl="1"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p:titleStyle>
    <p:bodyStyle>
      <a:lvl1pPr marL="182880" indent="-182880" algn="r" defTabSz="914400" rtl="1"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r" defTabSz="914400" rtl="1"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r" defTabSz="914400" rtl="1"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r" defTabSz="914400" rtl="1"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r" defTabSz="914400" rtl="1"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r" defTabSz="914400" rtl="1"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r" defTabSz="914400" rtl="1"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r" defTabSz="914400" rtl="1"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r" defTabSz="914400" rtl="1"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7584" y="4437112"/>
            <a:ext cx="5861248" cy="999728"/>
          </a:xfrm>
        </p:spPr>
        <p:txBody>
          <a:bodyPr>
            <a:normAutofit/>
          </a:bodyPr>
          <a:lstStyle/>
          <a:p>
            <a:pPr algn="ctr"/>
            <a:r>
              <a:rPr lang="ar-IQ" sz="2800" dirty="0" smtClean="0">
                <a:solidFill>
                  <a:srgbClr val="FF0000"/>
                </a:solidFill>
                <a:latin typeface="Times New Roman"/>
                <a:ea typeface="Times New Roman"/>
                <a:cs typeface="AF_Diwani"/>
              </a:rPr>
              <a:t>م.د. مها عبد الستار السامرائي</a:t>
            </a:r>
            <a:endParaRPr lang="ar-IQ" sz="2800" dirty="0">
              <a:solidFill>
                <a:srgbClr val="FF0000"/>
              </a:solidFill>
            </a:endParaRPr>
          </a:p>
        </p:txBody>
      </p:sp>
      <p:sp>
        <p:nvSpPr>
          <p:cNvPr id="2" name="Title 1"/>
          <p:cNvSpPr>
            <a:spLocks noGrp="1"/>
          </p:cNvSpPr>
          <p:nvPr>
            <p:ph type="title"/>
          </p:nvPr>
        </p:nvSpPr>
        <p:spPr>
          <a:xfrm>
            <a:off x="611560" y="2060848"/>
            <a:ext cx="5976664" cy="800472"/>
          </a:xfrm>
        </p:spPr>
        <p:txBody>
          <a:bodyPr>
            <a:normAutofit/>
          </a:bodyPr>
          <a:lstStyle/>
          <a:p>
            <a:pPr algn="ctr">
              <a:spcBef>
                <a:spcPct val="20000"/>
              </a:spcBef>
              <a:buClr>
                <a:schemeClr val="tx1">
                  <a:lumMod val="50000"/>
                  <a:lumOff val="50000"/>
                </a:schemeClr>
              </a:buClr>
            </a:pPr>
            <a:r>
              <a:rPr lang="ar-IQ" dirty="0">
                <a:solidFill>
                  <a:schemeClr val="tx1"/>
                </a:solidFill>
                <a:latin typeface="Times New Roman"/>
                <a:ea typeface="Times New Roman"/>
                <a:cs typeface="AF_Diwani"/>
              </a:rPr>
              <a:t>تحليل سلوك المستهلك وسلوك السائح </a:t>
            </a:r>
            <a:r>
              <a:rPr lang="ar-IQ" dirty="0" smtClean="0">
                <a:solidFill>
                  <a:schemeClr val="tx1"/>
                </a:solidFill>
                <a:latin typeface="Times New Roman"/>
                <a:ea typeface="Times New Roman"/>
                <a:cs typeface="AF_Diwani"/>
              </a:rPr>
              <a:t>بإستخدام </a:t>
            </a:r>
            <a:r>
              <a:rPr lang="ar-IQ" dirty="0">
                <a:solidFill>
                  <a:schemeClr val="tx1"/>
                </a:solidFill>
                <a:latin typeface="Times New Roman"/>
                <a:ea typeface="Times New Roman"/>
                <a:cs typeface="AF_Diwani"/>
              </a:rPr>
              <a:t>نظرية المنفعة الحدية</a:t>
            </a:r>
            <a:endParaRPr lang="ar-IQ" dirty="0">
              <a:solidFill>
                <a:schemeClr val="tx1"/>
              </a:solidFill>
              <a:latin typeface="Times New Roman"/>
              <a:ea typeface="Times New Roman"/>
              <a:cs typeface="AF_Diwani"/>
            </a:endParaRPr>
          </a:p>
        </p:txBody>
      </p:sp>
    </p:spTree>
    <p:extLst>
      <p:ext uri="{BB962C8B-B14F-4D97-AF65-F5344CB8AC3E}">
        <p14:creationId xmlns:p14="http://schemas.microsoft.com/office/powerpoint/2010/main" val="27544232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7504" y="0"/>
            <a:ext cx="8928992" cy="6858000"/>
          </a:xfrm>
        </p:spPr>
        <p:txBody>
          <a:bodyPr/>
          <a:lstStyle/>
          <a:p>
            <a:pPr algn="justLow"/>
            <a:r>
              <a:rPr lang="ar-SA" dirty="0">
                <a:latin typeface="Times New Roman"/>
                <a:ea typeface="Times New Roman"/>
              </a:rPr>
              <a:t> ولكن فرض استغلال سلعة ما عن إشباع حاجة معينة , ليس صحيحا في كل الأحوال فكثير من السلع تعتبر مكملة لبعضها البعض , أي أن الحاجة للسلعتين متداخلة , بمعنى أن استخدام وحدات متزايدة من سلعة ما قد يشجع للحصول على وحدات إضافية من السلع الأخرى .</a:t>
            </a:r>
            <a:endParaRPr lang="en-US" sz="1050" dirty="0">
              <a:latin typeface="Times New Roman"/>
              <a:ea typeface="Times New Roman"/>
            </a:endParaRPr>
          </a:p>
          <a:p>
            <a:pPr algn="justLow"/>
            <a:r>
              <a:rPr lang="ar-SA" dirty="0">
                <a:latin typeface="Times New Roman"/>
                <a:ea typeface="Times New Roman"/>
              </a:rPr>
              <a:t> </a:t>
            </a:r>
            <a:endParaRPr lang="en-US" sz="1050" dirty="0">
              <a:latin typeface="Times New Roman"/>
              <a:ea typeface="Times New Roman"/>
            </a:endParaRPr>
          </a:p>
          <a:p>
            <a:pPr algn="justLow"/>
            <a:r>
              <a:rPr lang="ar-SA" dirty="0">
                <a:latin typeface="Times New Roman"/>
                <a:ea typeface="Times New Roman"/>
              </a:rPr>
              <a:t>في مثل هذه الحالة لا يمكن الحصول على وحدات متزايدة من سلعة ما دون ان تؤثر السلع الأخرى في إشباع الحاجات , مثل البنزين و الزيت في السيارة . وهذا يدعونا إلى مناقشة أشكال منحنيات السواء . </a:t>
            </a:r>
            <a:endParaRPr lang="en-US" sz="1050" dirty="0">
              <a:latin typeface="Times New Roman"/>
              <a:ea typeface="Times New Roman"/>
            </a:endParaRPr>
          </a:p>
          <a:p>
            <a:pPr algn="justLow"/>
            <a:r>
              <a:rPr lang="ar-SA" dirty="0">
                <a:latin typeface="Times New Roman"/>
                <a:ea typeface="Times New Roman"/>
              </a:rPr>
              <a:t> </a:t>
            </a:r>
            <a:endParaRPr lang="en-US" sz="1050" dirty="0">
              <a:latin typeface="Times New Roman"/>
              <a:ea typeface="Times New Roman"/>
            </a:endParaRPr>
          </a:p>
          <a:p>
            <a:endParaRPr lang="ar-IQ" dirty="0"/>
          </a:p>
        </p:txBody>
      </p:sp>
    </p:spTree>
    <p:extLst>
      <p:ext uri="{BB962C8B-B14F-4D97-AF65-F5344CB8AC3E}">
        <p14:creationId xmlns:p14="http://schemas.microsoft.com/office/powerpoint/2010/main" val="2280300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8820472" cy="6858000"/>
          </a:xfrm>
        </p:spPr>
        <p:txBody>
          <a:bodyPr>
            <a:normAutofit fontScale="92500" lnSpcReduction="20000"/>
          </a:bodyPr>
          <a:lstStyle/>
          <a:p>
            <a:pPr marL="0" indent="0">
              <a:buNone/>
            </a:pPr>
            <a:r>
              <a:rPr lang="ar-SA" dirty="0">
                <a:latin typeface="Times New Roman"/>
                <a:ea typeface="Times New Roman"/>
              </a:rPr>
              <a:t> </a:t>
            </a:r>
            <a:endParaRPr lang="en-US" sz="1100" dirty="0">
              <a:latin typeface="Times New Roman"/>
              <a:ea typeface="Times New Roman"/>
            </a:endParaRPr>
          </a:p>
          <a:p>
            <a:pPr marL="0" indent="0">
              <a:buNone/>
            </a:pPr>
            <a:r>
              <a:rPr lang="ar-SA" sz="2400" b="1" dirty="0">
                <a:latin typeface="Times New Roman"/>
                <a:ea typeface="Times New Roman"/>
              </a:rPr>
              <a:t>الــــمــــــراجــــــــــــــــع </a:t>
            </a:r>
            <a:endParaRPr lang="en-US" sz="1100" dirty="0">
              <a:latin typeface="Times New Roman"/>
              <a:ea typeface="Times New Roman"/>
            </a:endParaRPr>
          </a:p>
          <a:p>
            <a:pPr marL="0" indent="0">
              <a:buNone/>
            </a:pPr>
            <a:r>
              <a:rPr lang="ar-SA" dirty="0">
                <a:latin typeface="Times New Roman"/>
                <a:ea typeface="Times New Roman"/>
              </a:rPr>
              <a:t> </a:t>
            </a:r>
            <a:endParaRPr lang="en-US" sz="1100" dirty="0">
              <a:latin typeface="Times New Roman"/>
              <a:ea typeface="Times New Roman"/>
            </a:endParaRPr>
          </a:p>
          <a:p>
            <a:pPr marL="0" indent="0">
              <a:buNone/>
            </a:pPr>
            <a:r>
              <a:rPr lang="ar-SA" dirty="0">
                <a:latin typeface="Times New Roman"/>
                <a:ea typeface="Times New Roman"/>
              </a:rPr>
              <a:t> </a:t>
            </a:r>
            <a:endParaRPr lang="en-US" sz="1100" dirty="0">
              <a:latin typeface="Times New Roman"/>
              <a:ea typeface="Times New Roman"/>
            </a:endParaRPr>
          </a:p>
          <a:p>
            <a:pPr marL="0" indent="0">
              <a:buNone/>
            </a:pPr>
            <a:r>
              <a:rPr lang="ar-SA" dirty="0">
                <a:latin typeface="Times New Roman"/>
                <a:ea typeface="Times New Roman"/>
              </a:rPr>
              <a:t> </a:t>
            </a:r>
            <a:endParaRPr lang="en-US" sz="1100" dirty="0">
              <a:latin typeface="Times New Roman"/>
              <a:ea typeface="Times New Roman"/>
            </a:endParaRPr>
          </a:p>
          <a:p>
            <a:pPr marL="0" indent="0">
              <a:buNone/>
            </a:pPr>
            <a:r>
              <a:rPr lang="ar-SA" sz="2000" b="1" i="1" u="sng" dirty="0">
                <a:latin typeface="Times New Roman"/>
                <a:ea typeface="Times New Roman"/>
              </a:rPr>
              <a:t>مبادئ الاقتصاد   </a:t>
            </a:r>
            <a:r>
              <a:rPr lang="ar-SA" b="1" i="1" dirty="0">
                <a:latin typeface="Times New Roman"/>
                <a:ea typeface="Times New Roman"/>
              </a:rPr>
              <a:t>: النظام الاقتصادي التنافسي ,الدكتور</a:t>
            </a:r>
            <a:r>
              <a:rPr lang="en-US" b="1" i="1" dirty="0">
                <a:latin typeface="Times New Roman"/>
                <a:ea typeface="Times New Roman"/>
              </a:rPr>
              <a:t>/</a:t>
            </a:r>
            <a:r>
              <a:rPr lang="ar-SA" b="1" i="1" dirty="0">
                <a:latin typeface="Times New Roman"/>
                <a:ea typeface="Times New Roman"/>
              </a:rPr>
              <a:t> محسون بهجت جلال </a:t>
            </a:r>
            <a:endParaRPr lang="en-US" sz="1100" dirty="0">
              <a:latin typeface="Times New Roman"/>
              <a:ea typeface="Times New Roman"/>
            </a:endParaRPr>
          </a:p>
          <a:p>
            <a:pPr marL="0" indent="0">
              <a:buNone/>
            </a:pPr>
            <a:r>
              <a:rPr lang="ar-SA" b="1" i="1" dirty="0">
                <a:latin typeface="Times New Roman"/>
                <a:ea typeface="Times New Roman"/>
              </a:rPr>
              <a:t> </a:t>
            </a:r>
            <a:endParaRPr lang="en-US" sz="1100" dirty="0">
              <a:latin typeface="Times New Roman"/>
              <a:ea typeface="Times New Roman"/>
            </a:endParaRPr>
          </a:p>
          <a:p>
            <a:pPr marL="0" indent="0">
              <a:buNone/>
            </a:pPr>
            <a:r>
              <a:rPr lang="ar-SA" b="1" i="1" dirty="0">
                <a:latin typeface="Times New Roman"/>
                <a:ea typeface="Times New Roman"/>
              </a:rPr>
              <a:t> </a:t>
            </a:r>
            <a:endParaRPr lang="en-US" sz="1100" dirty="0">
              <a:latin typeface="Times New Roman"/>
              <a:ea typeface="Times New Roman"/>
            </a:endParaRPr>
          </a:p>
          <a:p>
            <a:pPr marL="0" indent="0" algn="justLow">
              <a:buNone/>
            </a:pPr>
            <a:r>
              <a:rPr lang="ar-SA" sz="2000" b="1" i="1" u="sng" dirty="0">
                <a:latin typeface="Times New Roman"/>
                <a:ea typeface="Times New Roman"/>
              </a:rPr>
              <a:t>مبادئ الاقتصاد </a:t>
            </a:r>
            <a:r>
              <a:rPr lang="ar-SA" b="1" i="1" dirty="0">
                <a:latin typeface="Times New Roman"/>
                <a:ea typeface="Times New Roman"/>
              </a:rPr>
              <a:t>:  التحليل الجزئي , الدكتور</a:t>
            </a:r>
            <a:r>
              <a:rPr lang="en-US" b="1" i="1" dirty="0">
                <a:latin typeface="Times New Roman"/>
                <a:ea typeface="Times New Roman"/>
              </a:rPr>
              <a:t>/</a:t>
            </a:r>
            <a:r>
              <a:rPr lang="ar-SA" b="1" i="1" dirty="0">
                <a:latin typeface="Times New Roman"/>
                <a:ea typeface="Times New Roman"/>
              </a:rPr>
              <a:t> ماجد عبد الله المنيف "جامعة الملك سعود "</a:t>
            </a:r>
            <a:r>
              <a:rPr lang="ar-SA" b="1" i="1" u="sng" dirty="0">
                <a:latin typeface="Times New Roman"/>
                <a:ea typeface="Times New Roman"/>
              </a:rPr>
              <a:t> </a:t>
            </a:r>
            <a:endParaRPr lang="en-US" sz="1100" dirty="0">
              <a:latin typeface="Times New Roman"/>
              <a:ea typeface="Times New Roman"/>
            </a:endParaRPr>
          </a:p>
          <a:p>
            <a:pPr marL="0" indent="0" algn="justLow">
              <a:buNone/>
            </a:pPr>
            <a:r>
              <a:rPr lang="ar-SA" b="1" i="1" dirty="0">
                <a:latin typeface="Times New Roman"/>
                <a:ea typeface="Times New Roman"/>
              </a:rPr>
              <a:t> </a:t>
            </a:r>
            <a:endParaRPr lang="en-US" sz="1100" dirty="0">
              <a:latin typeface="Times New Roman"/>
              <a:ea typeface="Times New Roman"/>
            </a:endParaRPr>
          </a:p>
          <a:p>
            <a:pPr marL="0" indent="0" algn="justLow">
              <a:buNone/>
            </a:pPr>
            <a:r>
              <a:rPr lang="ar-SA" sz="2000" b="1" i="1" u="sng" dirty="0">
                <a:latin typeface="Times New Roman"/>
                <a:ea typeface="Times New Roman"/>
              </a:rPr>
              <a:t>مبادئ الاقتصاد الجزئي</a:t>
            </a:r>
            <a:r>
              <a:rPr lang="ar-SA" b="1" i="1" u="sng" dirty="0">
                <a:latin typeface="Times New Roman"/>
                <a:ea typeface="Times New Roman"/>
              </a:rPr>
              <a:t> </a:t>
            </a:r>
            <a:r>
              <a:rPr lang="ar-SA" b="1" i="1" dirty="0">
                <a:latin typeface="Times New Roman"/>
                <a:ea typeface="Times New Roman"/>
              </a:rPr>
              <a:t>: الدكتور</a:t>
            </a:r>
            <a:r>
              <a:rPr lang="en-US" i="1" dirty="0">
                <a:latin typeface="Times New Roman"/>
                <a:ea typeface="Times New Roman"/>
              </a:rPr>
              <a:t>/</a:t>
            </a:r>
            <a:r>
              <a:rPr lang="ar-SA" b="1" i="1" dirty="0">
                <a:latin typeface="Times New Roman"/>
                <a:ea typeface="Times New Roman"/>
              </a:rPr>
              <a:t> علي حافظ , الدكتور</a:t>
            </a:r>
            <a:r>
              <a:rPr lang="en-US" b="1" i="1" dirty="0">
                <a:latin typeface="Times New Roman"/>
                <a:ea typeface="Times New Roman"/>
              </a:rPr>
              <a:t> /</a:t>
            </a:r>
            <a:r>
              <a:rPr lang="ar-SA" b="1" i="1" dirty="0">
                <a:latin typeface="Times New Roman"/>
                <a:ea typeface="Times New Roman"/>
              </a:rPr>
              <a:t>محمد عبد المنعم عفر  أستاذه مشاركون " بجامعة الملك عبد العزيز"</a:t>
            </a:r>
            <a:endParaRPr lang="en-US" sz="1100" dirty="0">
              <a:latin typeface="Times New Roman"/>
              <a:ea typeface="Times New Roman"/>
            </a:endParaRPr>
          </a:p>
          <a:p>
            <a:pPr marL="0" indent="0" algn="justLow">
              <a:buNone/>
            </a:pPr>
            <a:r>
              <a:rPr lang="ar-SA" b="1" i="1" dirty="0">
                <a:latin typeface="Times New Roman"/>
                <a:ea typeface="Times New Roman"/>
              </a:rPr>
              <a:t> </a:t>
            </a:r>
            <a:endParaRPr lang="en-US" sz="1100" dirty="0">
              <a:latin typeface="Times New Roman"/>
              <a:ea typeface="Times New Roman"/>
            </a:endParaRPr>
          </a:p>
          <a:p>
            <a:pPr marL="0" indent="0" algn="justLow">
              <a:buNone/>
            </a:pPr>
            <a:r>
              <a:rPr lang="ar-SA" b="1" i="1" dirty="0">
                <a:latin typeface="Times New Roman"/>
                <a:ea typeface="Times New Roman"/>
              </a:rPr>
              <a:t> </a:t>
            </a:r>
            <a:endParaRPr lang="en-US" sz="1100" dirty="0">
              <a:latin typeface="Times New Roman"/>
              <a:ea typeface="Times New Roman"/>
            </a:endParaRPr>
          </a:p>
          <a:p>
            <a:pPr marL="0" indent="0" algn="justLow">
              <a:buNone/>
            </a:pPr>
            <a:r>
              <a:rPr lang="ar-SA" sz="2000" b="1" i="1" u="sng" dirty="0">
                <a:latin typeface="Times New Roman"/>
                <a:ea typeface="Times New Roman"/>
              </a:rPr>
              <a:t>مبادئ الاقتصاد التحليلي</a:t>
            </a:r>
            <a:r>
              <a:rPr lang="ar-SA" b="1" i="1" dirty="0">
                <a:latin typeface="Times New Roman"/>
                <a:ea typeface="Times New Roman"/>
              </a:rPr>
              <a:t> : الدكتور </a:t>
            </a:r>
            <a:r>
              <a:rPr lang="en-US" b="1" i="1" dirty="0">
                <a:latin typeface="Times New Roman"/>
                <a:ea typeface="Times New Roman"/>
              </a:rPr>
              <a:t> /</a:t>
            </a:r>
            <a:r>
              <a:rPr lang="ar-SA" b="1" i="1" dirty="0">
                <a:latin typeface="Times New Roman"/>
                <a:ea typeface="Times New Roman"/>
              </a:rPr>
              <a:t>إسماعيل محمد هاشم : أستاذ الاقتصاد بكلية التجارة  " جامعة بيروت العربية " </a:t>
            </a:r>
            <a:endParaRPr lang="en-US" sz="1100" dirty="0">
              <a:latin typeface="Times New Roman"/>
              <a:ea typeface="Times New Roman"/>
            </a:endParaRPr>
          </a:p>
          <a:p>
            <a:pPr marL="0" indent="0" algn="justLow">
              <a:buNone/>
            </a:pPr>
            <a:r>
              <a:rPr lang="ar-SA" b="1" i="1" dirty="0">
                <a:latin typeface="Times New Roman"/>
                <a:ea typeface="Times New Roman"/>
              </a:rPr>
              <a:t> </a:t>
            </a:r>
            <a:endParaRPr lang="en-US" sz="1100" dirty="0">
              <a:latin typeface="Times New Roman"/>
              <a:ea typeface="Times New Roman"/>
            </a:endParaRPr>
          </a:p>
          <a:p>
            <a:pPr marL="0" indent="0" algn="justLow">
              <a:buNone/>
            </a:pPr>
            <a:r>
              <a:rPr lang="ar-SA" b="1" i="1" dirty="0">
                <a:latin typeface="Times New Roman"/>
                <a:ea typeface="Times New Roman"/>
              </a:rPr>
              <a:t> </a:t>
            </a:r>
            <a:endParaRPr lang="en-US" sz="1100" dirty="0">
              <a:latin typeface="Times New Roman"/>
              <a:ea typeface="Times New Roman"/>
            </a:endParaRPr>
          </a:p>
          <a:p>
            <a:pPr marL="0" indent="0" algn="justLow">
              <a:buNone/>
            </a:pPr>
            <a:r>
              <a:rPr lang="ar-SA" b="1" i="1" dirty="0">
                <a:latin typeface="Times New Roman"/>
                <a:ea typeface="Times New Roman"/>
              </a:rPr>
              <a:t>مبادئ الاقتصاد الكلي : الدكتور</a:t>
            </a:r>
            <a:r>
              <a:rPr lang="en-US" b="1" i="1" dirty="0">
                <a:latin typeface="Times New Roman"/>
                <a:ea typeface="Times New Roman"/>
              </a:rPr>
              <a:t>/</a:t>
            </a:r>
            <a:r>
              <a:rPr lang="ar-SA" b="1" i="1" dirty="0">
                <a:latin typeface="Times New Roman"/>
                <a:ea typeface="Times New Roman"/>
              </a:rPr>
              <a:t> جامع مصطفى جامع , الدكتور</a:t>
            </a:r>
            <a:r>
              <a:rPr lang="en-US" b="1" i="1" dirty="0">
                <a:latin typeface="Times New Roman"/>
                <a:ea typeface="Times New Roman"/>
              </a:rPr>
              <a:t>/</a:t>
            </a:r>
            <a:r>
              <a:rPr lang="ar-SA" b="1" i="1" dirty="0">
                <a:latin typeface="Times New Roman"/>
                <a:ea typeface="Times New Roman"/>
              </a:rPr>
              <a:t> محمد عبد المنعم عفر , الدكتور</a:t>
            </a:r>
            <a:r>
              <a:rPr lang="en-US" b="1" i="1" dirty="0">
                <a:latin typeface="Times New Roman"/>
                <a:ea typeface="Times New Roman"/>
              </a:rPr>
              <a:t>/</a:t>
            </a:r>
            <a:r>
              <a:rPr lang="ar-SA" b="1" i="1" dirty="0">
                <a:latin typeface="Times New Roman"/>
                <a:ea typeface="Times New Roman"/>
              </a:rPr>
              <a:t> صلاح الدين رضا عقده . </a:t>
            </a:r>
            <a:endParaRPr lang="en-US" sz="1100" dirty="0">
              <a:latin typeface="Times New Roman"/>
              <a:ea typeface="Times New Roman"/>
            </a:endParaRPr>
          </a:p>
          <a:p>
            <a:pPr marL="0" indent="0">
              <a:buNone/>
            </a:pPr>
            <a:r>
              <a:rPr lang="ar-SA" sz="2000" b="1" i="1" dirty="0">
                <a:latin typeface="Times New Roman"/>
                <a:ea typeface="Times New Roman"/>
              </a:rPr>
              <a:t> </a:t>
            </a:r>
            <a:endParaRPr lang="en-US" sz="1100" dirty="0">
              <a:latin typeface="Times New Roman"/>
              <a:ea typeface="Times New Roman"/>
            </a:endParaRPr>
          </a:p>
          <a:p>
            <a:pPr marL="0" indent="0">
              <a:buNone/>
            </a:pPr>
            <a:r>
              <a:rPr lang="ar-SA" dirty="0">
                <a:latin typeface="Times New Roman"/>
                <a:ea typeface="Times New Roman"/>
              </a:rPr>
              <a:t> </a:t>
            </a:r>
            <a:endParaRPr lang="en-US" sz="1100" dirty="0">
              <a:latin typeface="Times New Roman"/>
              <a:ea typeface="Times New Roman"/>
            </a:endParaRPr>
          </a:p>
          <a:p>
            <a:pPr marL="0" indent="0">
              <a:buNone/>
            </a:pPr>
            <a:r>
              <a:rPr lang="ar-SA" dirty="0">
                <a:latin typeface="Times New Roman"/>
                <a:ea typeface="Times New Roman"/>
              </a:rPr>
              <a:t> </a:t>
            </a:r>
            <a:endParaRPr lang="en-US" sz="1100" dirty="0">
              <a:latin typeface="Times New Roman"/>
              <a:ea typeface="Times New Roman"/>
            </a:endParaRPr>
          </a:p>
          <a:p>
            <a:pPr marL="0" indent="0">
              <a:buNone/>
            </a:pPr>
            <a:r>
              <a:rPr lang="ar-SA" dirty="0">
                <a:latin typeface="Times New Roman"/>
                <a:ea typeface="Times New Roman"/>
              </a:rPr>
              <a:t> </a:t>
            </a:r>
            <a:endParaRPr lang="en-US" sz="1100" dirty="0">
              <a:latin typeface="Times New Roman"/>
              <a:ea typeface="Times New Roman"/>
            </a:endParaRPr>
          </a:p>
          <a:p>
            <a:pPr marL="0" indent="0">
              <a:buNone/>
            </a:pPr>
            <a:r>
              <a:rPr lang="ar-SA" dirty="0">
                <a:latin typeface="Times New Roman"/>
                <a:ea typeface="Times New Roman"/>
              </a:rPr>
              <a:t> </a:t>
            </a:r>
            <a:endParaRPr lang="en-US" sz="1100" dirty="0">
              <a:latin typeface="Times New Roman"/>
              <a:ea typeface="Times New Roman"/>
            </a:endParaRPr>
          </a:p>
          <a:p>
            <a:pPr marL="0" indent="0">
              <a:buNone/>
            </a:pPr>
            <a:r>
              <a:rPr lang="ar-SA" dirty="0">
                <a:latin typeface="Times New Roman"/>
                <a:ea typeface="Times New Roman"/>
              </a:rPr>
              <a:t> </a:t>
            </a:r>
            <a:endParaRPr lang="en-US" sz="1100" dirty="0">
              <a:latin typeface="Times New Roman"/>
              <a:ea typeface="Times New Roman"/>
            </a:endParaRPr>
          </a:p>
          <a:p>
            <a:pPr marL="0" indent="0">
              <a:buNone/>
            </a:pPr>
            <a:endParaRPr lang="ar-IQ" dirty="0"/>
          </a:p>
        </p:txBody>
      </p:sp>
    </p:spTree>
    <p:extLst>
      <p:ext uri="{BB962C8B-B14F-4D97-AF65-F5344CB8AC3E}">
        <p14:creationId xmlns:p14="http://schemas.microsoft.com/office/powerpoint/2010/main" val="1843442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116632"/>
            <a:ext cx="8640960" cy="6741368"/>
          </a:xfrm>
        </p:spPr>
        <p:txBody>
          <a:bodyPr>
            <a:normAutofit/>
          </a:bodyPr>
          <a:lstStyle/>
          <a:p>
            <a:pPr marL="0" indent="0" algn="justLow">
              <a:buNone/>
            </a:pPr>
            <a:r>
              <a:rPr lang="ar-IQ" sz="2400" b="1" dirty="0" smtClean="0">
                <a:latin typeface="Times New Roman"/>
                <a:ea typeface="Times New Roman"/>
                <a:cs typeface="AF_Diwani"/>
              </a:rPr>
              <a:t>المقدمة</a:t>
            </a:r>
            <a:endParaRPr lang="en-US" sz="2400" b="1" dirty="0">
              <a:latin typeface="Times New Roman"/>
              <a:ea typeface="Times New Roman"/>
            </a:endParaRPr>
          </a:p>
          <a:p>
            <a:pPr marL="0" indent="0" algn="justLow">
              <a:buNone/>
            </a:pPr>
            <a:r>
              <a:rPr lang="ar-SA" dirty="0">
                <a:latin typeface="Times New Roman"/>
                <a:ea typeface="Times New Roman"/>
              </a:rPr>
              <a:t> </a:t>
            </a:r>
            <a:r>
              <a:rPr lang="ar-SA" dirty="0" smtClean="0">
                <a:latin typeface="Times New Roman"/>
                <a:ea typeface="Times New Roman"/>
              </a:rPr>
              <a:t>تقوم </a:t>
            </a:r>
            <a:r>
              <a:rPr lang="ar-SA" dirty="0">
                <a:latin typeface="Times New Roman"/>
                <a:ea typeface="Times New Roman"/>
              </a:rPr>
              <a:t>نظرية سلوك المستهلك على فكرة المنفعة </a:t>
            </a:r>
            <a:r>
              <a:rPr lang="en-US" dirty="0">
                <a:latin typeface="Times New Roman"/>
                <a:ea typeface="Times New Roman"/>
              </a:rPr>
              <a:t>utility </a:t>
            </a:r>
            <a:r>
              <a:rPr lang="ar-SA" dirty="0">
                <a:latin typeface="Times New Roman"/>
                <a:ea typeface="Times New Roman"/>
              </a:rPr>
              <a:t> التي يمكن تقسيمها إلى تحليل المنفعة الرقمي , وأداته التحليلية قانون تناقص المنفعة الحدية و تحليل المنفعة الترتيبي , وأداته التحليلية منحنيات السواء . وينص قانون تناقص المنفعة الحدية على أن المنفعة التي تعود للمستهلك لدى استهلاكه سلعة معين تتجه إلى التناقص مع زيادة عدد الوحدات التي يستهلكها منها . ويحقق المستهلك التوازن في ضل تحليل المنفعة الرقم عندما تتساوى المنفعة الحدية للسلعة مع منفعة ما يدفع للحصول عليها . وعندما يستهلك المستهلك أكثر من سلعة فان تحقيق أقصى إشباع ممكن بالنسبة له يتحقق عندما يتساوى ما يشتريه الريال الواحد من منفعة بالنسبة لجميع السلع . </a:t>
            </a:r>
            <a:endParaRPr lang="en-US" dirty="0">
              <a:latin typeface="Times New Roman"/>
              <a:ea typeface="Times New Roman"/>
            </a:endParaRPr>
          </a:p>
          <a:p>
            <a:pPr marL="0" indent="0" algn="justLow">
              <a:buNone/>
            </a:pPr>
            <a:r>
              <a:rPr lang="ar-SA" dirty="0">
                <a:latin typeface="Times New Roman"/>
                <a:ea typeface="Times New Roman"/>
              </a:rPr>
              <a:t>أما تحليل المنفعة الترتيبي فينطلق من فكرة استحالة قياس المنفعة رقميا , ويفترض عوضا عن ذلك قدرة المستهلك على التفضيل بين السلع المختلفة . ويعبر منحنى السواء عن فكرة التفضيل هذه , حيث تمثل أي نقطة عليه مستوى إشباع ثابت ولكي نبقي على مستوى الإشباع ذاته لابد من التضحية بسلعة مقابل سلعة أخرى , ويسمى معدل التضحية ( استبدال ) سلعة بسلعة أخرى بمعدل الإحلال الحدي الذي يتجه دوما للتناقص بسبب زيادة الأهمية النسبية للسلعة التي يتم التخلي عنها وانخفاضها بالنسبة للسلعة التي يتم استهلاكها . ولكي يحقق المستهلك التوازن لابد أن ينفق في حدود دخله الذي يعبر عنه خط الدخل . ويتحقق التوازن بيانيا عندما يلامس خط الدخل أعلى منحنى سواء ممكن , وعندها يساوي معدل الإحلال الحدي النسبة بين سعري السلعتين , هذا بافتراض ثبات دخل المستهلك وأسعار السلع . </a:t>
            </a:r>
            <a:endParaRPr lang="en-US" dirty="0">
              <a:latin typeface="Times New Roman"/>
              <a:ea typeface="Times New Roman"/>
            </a:endParaRPr>
          </a:p>
          <a:p>
            <a:pPr marL="0" indent="0" algn="justLow">
              <a:buNone/>
            </a:pPr>
            <a:r>
              <a:rPr lang="ar-SA" dirty="0">
                <a:latin typeface="Times New Roman"/>
                <a:ea typeface="Times New Roman"/>
              </a:rPr>
              <a:t>أما أذا تغيرت أسعار أحدى السلع , وبقية الأشياء الأخرى ثابتة فان المستهلك سوف يصل إلى مستويات توازنية مختلفة . وبعد تتبع تلك المستويات نستطيع اشتقاق منحنى الطلب على السلعة بالنسبة لمستهلك واحد . وبتجميع منحنيات طلب أكثر من مستهلك نصل إلى منحنى الطلب الإجمالي في السوق .</a:t>
            </a:r>
            <a:endParaRPr lang="en-US" dirty="0">
              <a:latin typeface="Times New Roman"/>
              <a:ea typeface="Times New Roman"/>
            </a:endParaRPr>
          </a:p>
          <a:p>
            <a:pPr marL="0" indent="0">
              <a:buNone/>
            </a:pPr>
            <a:endParaRPr lang="ar-IQ" dirty="0"/>
          </a:p>
        </p:txBody>
      </p:sp>
    </p:spTree>
    <p:extLst>
      <p:ext uri="{BB962C8B-B14F-4D97-AF65-F5344CB8AC3E}">
        <p14:creationId xmlns:p14="http://schemas.microsoft.com/office/powerpoint/2010/main" val="1271757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8820472" cy="6858000"/>
          </a:xfrm>
        </p:spPr>
        <p:txBody>
          <a:bodyPr>
            <a:normAutofit/>
          </a:bodyPr>
          <a:lstStyle/>
          <a:p>
            <a:pPr marL="0" indent="0" algn="justLow">
              <a:buNone/>
            </a:pPr>
            <a:r>
              <a:rPr lang="ar-SA" b="1" dirty="0">
                <a:latin typeface="Times New Roman"/>
                <a:ea typeface="Times New Roman"/>
              </a:rPr>
              <a:t>أولا</a:t>
            </a:r>
            <a:r>
              <a:rPr lang="ar-SA" dirty="0">
                <a:latin typeface="Times New Roman"/>
                <a:ea typeface="Times New Roman"/>
              </a:rPr>
              <a:t> : </a:t>
            </a:r>
            <a:r>
              <a:rPr lang="ar-SA" b="1" dirty="0">
                <a:latin typeface="Times New Roman"/>
                <a:ea typeface="Times New Roman"/>
              </a:rPr>
              <a:t>المنفعة الكلية والمنفعة الحدية</a:t>
            </a:r>
            <a:r>
              <a:rPr lang="ar-SA" dirty="0">
                <a:latin typeface="Times New Roman"/>
                <a:ea typeface="Times New Roman"/>
              </a:rPr>
              <a:t> </a:t>
            </a:r>
            <a:r>
              <a:rPr lang="ar-SA" b="1" dirty="0">
                <a:latin typeface="Times New Roman"/>
                <a:ea typeface="Times New Roman"/>
              </a:rPr>
              <a:t>:</a:t>
            </a:r>
            <a:endParaRPr lang="en-US" dirty="0">
              <a:latin typeface="Times New Roman"/>
              <a:ea typeface="Times New Roman"/>
            </a:endParaRPr>
          </a:p>
          <a:p>
            <a:pPr marL="0" indent="0" algn="justLow">
              <a:buNone/>
            </a:pPr>
            <a:r>
              <a:rPr lang="ar-SA" dirty="0">
                <a:latin typeface="Times New Roman"/>
                <a:ea typeface="Times New Roman"/>
              </a:rPr>
              <a:t> </a:t>
            </a:r>
            <a:r>
              <a:rPr lang="ar-SA" dirty="0" smtClean="0">
                <a:latin typeface="Times New Roman"/>
                <a:ea typeface="Times New Roman"/>
              </a:rPr>
              <a:t>يسعى </a:t>
            </a:r>
            <a:r>
              <a:rPr lang="ar-SA" dirty="0">
                <a:latin typeface="Times New Roman"/>
                <a:ea typeface="Times New Roman"/>
              </a:rPr>
              <a:t>المستهلك المدرك إلى تحقيق أقصى إشباع ممكن في حدود الدخل الذي في حوزته. ولذا فأنه يقوم بتوزيع إنفاقه على السلع المختلفة التي يشتريها بحيث بحيث يحقق أقصى ما يمكن تحقيقه من إشباع .وعملية شراء السلع التي يقوم بها المستهلك ليست إلا عمليه مبادلة منافع . فالنقود التي في حوزت المستهلك هي مقدار من المنفعة كما أن السلع التي يشتريها هي أيضا مقدار المنفعة . فالمستهلك إذا يعطي كمية من المنفعة ويحصل مقابلها على كمية أخرى من المنفعة ويحصل المستهلك على ربح منفعي ( فائض ) لو قدم كمية من المنفعة تقل عن الكمية التي حصل عليها .</a:t>
            </a:r>
            <a:endParaRPr lang="en-US" dirty="0">
              <a:latin typeface="Times New Roman"/>
              <a:ea typeface="Times New Roman"/>
            </a:endParaRPr>
          </a:p>
          <a:p>
            <a:pPr marL="0" indent="0" algn="justLow">
              <a:buNone/>
            </a:pPr>
            <a:r>
              <a:rPr lang="ar-SA" dirty="0">
                <a:latin typeface="Times New Roman"/>
                <a:ea typeface="Times New Roman"/>
              </a:rPr>
              <a:t> </a:t>
            </a:r>
            <a:r>
              <a:rPr lang="ar-SA" dirty="0" smtClean="0">
                <a:latin typeface="Times New Roman"/>
                <a:ea typeface="Times New Roman"/>
              </a:rPr>
              <a:t>أي </a:t>
            </a:r>
            <a:r>
              <a:rPr lang="ar-SA" dirty="0">
                <a:latin typeface="Times New Roman"/>
                <a:ea typeface="Times New Roman"/>
              </a:rPr>
              <a:t>أن عمليات شراء السلع تستند إلى المنفعة والمنفعة فكرة نفسية بحتة . كما أن المنفعة التي تعود من سلعة بعينها تتغير من وقت لأخر ومن مكان لأخر . ومع هذا تضل المنفعة أساس تحديد الكمية التي يرغب فيها المستهلك من أي سلعة أخرى .</a:t>
            </a:r>
            <a:endParaRPr lang="en-US" dirty="0">
              <a:latin typeface="Times New Roman"/>
              <a:ea typeface="Times New Roman"/>
            </a:endParaRPr>
          </a:p>
          <a:p>
            <a:pPr marL="0" indent="0" algn="justLow">
              <a:buNone/>
            </a:pPr>
            <a:r>
              <a:rPr lang="ar-SA" dirty="0">
                <a:latin typeface="Times New Roman"/>
                <a:ea typeface="Times New Roman"/>
              </a:rPr>
              <a:t> </a:t>
            </a:r>
            <a:r>
              <a:rPr lang="ar-SA" dirty="0" smtClean="0">
                <a:latin typeface="Times New Roman"/>
                <a:ea typeface="Times New Roman"/>
              </a:rPr>
              <a:t>فإذا </a:t>
            </a:r>
            <a:r>
              <a:rPr lang="ar-SA" dirty="0">
                <a:latin typeface="Times New Roman"/>
                <a:ea typeface="Times New Roman"/>
              </a:rPr>
              <a:t>قصرنا تحليلنا على البرتقال فلا شك أن المنفعة وتقيسها درجة الإشباع التي تعود من استهلاك البرتقال تعتمد على الكمية الكلية التي يستهلكها الفرد منه . فإذا تصورنا أن الفرد يستهلك وحدات متتالية من البرتقال فانه يشعر أن البرتقالة الأولى تعطيه إشباع معينا كما أن البرتقالة الثانية تعطيه إشباع معينا إضافي . والإشباع الذي يعود من البرتقالتين يزيد عن الإشباع الذي يعود من برتقالة واحدة . ومع هذا فان الإشباع الذي يعود من البرتقالة الثانية يقل عن الإشباع الذي يعود عن البرتقالة الأولى  وذلك لان التقييم الذي يعطيه الفرد لكل وحده إضافية يستهلكها يتجه للتناقص كلما زادت الوحدات المستهلكة .</a:t>
            </a:r>
            <a:endParaRPr lang="en-US" dirty="0">
              <a:latin typeface="Times New Roman"/>
              <a:ea typeface="Times New Roman"/>
            </a:endParaRPr>
          </a:p>
          <a:p>
            <a:pPr marL="0" indent="0">
              <a:buNone/>
            </a:pPr>
            <a:r>
              <a:rPr lang="ar-SA" dirty="0">
                <a:ea typeface="Times New Roman"/>
                <a:cs typeface="Times New Roman"/>
              </a:rPr>
              <a:t> أما الإشباع الكلي الذي يعود من جميع الوحدات المستهلكة فانه يتزايد بتزايد عدد الوحدات المستهلكة . ولذا يجب التفرقة بين المنفعة الكلية للسلعة ويقيسها الإشباع الكلي </a:t>
            </a:r>
            <a:endParaRPr lang="ar-IQ" dirty="0"/>
          </a:p>
        </p:txBody>
      </p:sp>
    </p:spTree>
    <p:extLst>
      <p:ext uri="{BB962C8B-B14F-4D97-AF65-F5344CB8AC3E}">
        <p14:creationId xmlns:p14="http://schemas.microsoft.com/office/powerpoint/2010/main" val="1735502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8820472" cy="6858000"/>
          </a:xfrm>
        </p:spPr>
        <p:txBody>
          <a:bodyPr>
            <a:normAutofit/>
          </a:bodyPr>
          <a:lstStyle/>
          <a:p>
            <a:pPr marL="0" indent="0" algn="justLow">
              <a:buNone/>
            </a:pPr>
            <a:r>
              <a:rPr lang="ar-SA" dirty="0">
                <a:latin typeface="Times New Roman"/>
                <a:ea typeface="Times New Roman"/>
              </a:rPr>
              <a:t>, وبين المنفعة التي تعود من كل وحدة إضافية تستهلك من السلعة , ويقيسها الإشباع الإضافي الذي يحصل عليه المستهلك من كل وحدة إضافية </a:t>
            </a:r>
            <a:r>
              <a:rPr lang="ar-SA" dirty="0" smtClean="0">
                <a:latin typeface="Times New Roman"/>
                <a:ea typeface="Times New Roman"/>
              </a:rPr>
              <a:t>.</a:t>
            </a:r>
            <a:endParaRPr lang="en-US" dirty="0">
              <a:latin typeface="Times New Roman"/>
              <a:ea typeface="Times New Roman"/>
            </a:endParaRPr>
          </a:p>
          <a:p>
            <a:pPr marL="0" indent="0" algn="justLow">
              <a:buNone/>
            </a:pPr>
            <a:r>
              <a:rPr lang="ar-SA" dirty="0">
                <a:latin typeface="Times New Roman"/>
                <a:ea typeface="Times New Roman"/>
              </a:rPr>
              <a:t>فالمنفعة الكلية هي مجموع المنفعة التي تعود من كل الوحدات المستهلكة من سلعة معينة . وتزداد المنفعة الكلية بازدياد السلعة فتسمى المنفعة الحدية وتعريف المنفعة الحدية هو : التغير في المنفعة الكلية نتيجة تغير الاستهلاك من سلعة معينة بوحدة واحدة . والمنفعة الحدية تتناقص كلما زادت الكمية المستهلكة من السلعة . وعليه فان المنفعة الكلية التي يحصل عليها الفرد من استهلاك البرتقال تزداد كلما زادت الوحدات المستهلكة منه . وحيث أن المنفعة الحدية تتناقص بتزايد الوحدات المستهلكة فان تزايد المنفعة الكلية يكون بشكل متناقص </a:t>
            </a:r>
            <a:endParaRPr lang="en-US" dirty="0">
              <a:latin typeface="Times New Roman"/>
              <a:ea typeface="Times New Roman"/>
            </a:endParaRPr>
          </a:p>
          <a:p>
            <a:pPr marL="0" indent="0" algn="justLow">
              <a:buNone/>
            </a:pPr>
            <a:r>
              <a:rPr lang="ar-SA" dirty="0">
                <a:latin typeface="Times New Roman"/>
                <a:ea typeface="Times New Roman"/>
              </a:rPr>
              <a:t>وسبب تناقص المنفعة الكلية يكون بشكل متناقص. وسبب تناقص المنفعة الحدية       ( أو التناقص في معدل زيادة المنفعة الكلية ) هو أن هنالك ميلا أساسيا للمقدرة النفسية عند الإنسان . لإنقاص وزن وتقدير (أهمية ) كل وحدة إضافية كلما زادت الكمية المستهلكة من السلعة . وهذا هو ما يعرف بقانون تناقص المنفعة الحدية </a:t>
            </a:r>
            <a:r>
              <a:rPr lang="en-US" dirty="0">
                <a:latin typeface="Times New Roman"/>
                <a:ea typeface="Times New Roman"/>
              </a:rPr>
              <a:t>the law of diminishing marginal utility </a:t>
            </a:r>
            <a:r>
              <a:rPr lang="ar-SA" dirty="0" smtClean="0">
                <a:latin typeface="Times New Roman"/>
                <a:ea typeface="Times New Roman"/>
              </a:rPr>
              <a:t>.</a:t>
            </a:r>
            <a:endParaRPr lang="en-US" dirty="0">
              <a:latin typeface="Times New Roman"/>
              <a:ea typeface="Times New Roman"/>
            </a:endParaRPr>
          </a:p>
          <a:p>
            <a:pPr marL="0" indent="0" algn="justLow">
              <a:buNone/>
            </a:pPr>
            <a:r>
              <a:rPr lang="ar-SA" dirty="0">
                <a:latin typeface="Times New Roman"/>
                <a:ea typeface="Times New Roman"/>
              </a:rPr>
              <a:t>ويصف قانون تناقص المنفعة الحدية السلوك النفسي للإنسان في تقدير المنفعة الحدية كلما زادت الكمية المستهلكة من السلعة وقد وضع هذا القانون , وهو يشبه قانون تناقص الغلة قبل حوالي مئة سنة وهو ينص على ما يأتي : </a:t>
            </a:r>
            <a:endParaRPr lang="en-US" dirty="0">
              <a:latin typeface="Times New Roman"/>
              <a:ea typeface="Times New Roman"/>
            </a:endParaRPr>
          </a:p>
          <a:p>
            <a:pPr marL="0" indent="0" algn="justLow">
              <a:buNone/>
            </a:pPr>
            <a:r>
              <a:rPr lang="ar-SA" b="1" dirty="0">
                <a:latin typeface="Times New Roman"/>
                <a:ea typeface="Times New Roman"/>
              </a:rPr>
              <a:t>عندما تزداد الكمية المستهلكة من سلعة ما فان المنفعة الحدية التي تعود منها تميل إلى التناقص . </a:t>
            </a:r>
            <a:endParaRPr lang="en-US" dirty="0">
              <a:latin typeface="Times New Roman"/>
              <a:ea typeface="Times New Roman"/>
            </a:endParaRPr>
          </a:p>
          <a:p>
            <a:pPr marL="0" indent="0" algn="justLow">
              <a:buNone/>
            </a:pPr>
            <a:r>
              <a:rPr lang="ar-SA" dirty="0">
                <a:latin typeface="Times New Roman"/>
                <a:ea typeface="Times New Roman"/>
              </a:rPr>
              <a:t>وسنعطي الآن مثال لكي يتضح هذا المفهوم وهو جدول يوضح الجدول الأتي العلاقة بين الكمية المستهلكة من سلعة معينة - ولتكن البرتقال – والمنفعة الكلية التي تعود منها . كذلك يعطي العمود الثالث المنفعة الحدية التي تعود من استهلاك كل وحدة إضافية من البرتقال : </a:t>
            </a:r>
            <a:endParaRPr lang="en-US" dirty="0">
              <a:latin typeface="Times New Roman"/>
              <a:ea typeface="Times New Roman"/>
            </a:endParaRPr>
          </a:p>
          <a:p>
            <a:pPr marL="0" indent="0">
              <a:buNone/>
            </a:pPr>
            <a:endParaRPr lang="ar-IQ" dirty="0"/>
          </a:p>
        </p:txBody>
      </p:sp>
    </p:spTree>
    <p:extLst>
      <p:ext uri="{BB962C8B-B14F-4D97-AF65-F5344CB8AC3E}">
        <p14:creationId xmlns:p14="http://schemas.microsoft.com/office/powerpoint/2010/main" val="281101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8892480" cy="6858000"/>
          </a:xfrm>
        </p:spPr>
        <p:txBody>
          <a:bodyPr>
            <a:normAutofit/>
          </a:bodyPr>
          <a:lstStyle/>
          <a:p>
            <a:pPr marL="0" indent="0" algn="justLow">
              <a:buNone/>
            </a:pPr>
            <a:r>
              <a:rPr lang="ar-SA" b="1" dirty="0">
                <a:latin typeface="Times New Roman"/>
                <a:ea typeface="Times New Roman"/>
              </a:rPr>
              <a:t>أولا : </a:t>
            </a:r>
            <a:r>
              <a:rPr lang="ar-SA" dirty="0">
                <a:latin typeface="Times New Roman"/>
                <a:ea typeface="Times New Roman"/>
              </a:rPr>
              <a:t>بالرغم أننا عبرنا عن المنفعة التي تعود من استهلاك السلعة بأرقام محددة ألا أن المنفعة لا يمكن تقديرها على وجه الدقة , فكل ما يكمن قوله هو أن المنفعة التي تعود من استهلاك برتقالتين تكون اكبر من تلك التي تعود من استهلاك برتقالة واحدة .. كما أن المنفعة التي تعود من استهلاك ثلاث برتقالات تكون اكبر من تلك التي تعود من استهلاك برتقالتين وهكذا . </a:t>
            </a:r>
            <a:endParaRPr lang="en-US" dirty="0">
              <a:latin typeface="Times New Roman"/>
              <a:ea typeface="Times New Roman"/>
            </a:endParaRPr>
          </a:p>
          <a:p>
            <a:pPr marL="0" indent="0" algn="justLow">
              <a:buNone/>
            </a:pPr>
            <a:r>
              <a:rPr lang="ar-SA" dirty="0">
                <a:latin typeface="Times New Roman"/>
                <a:ea typeface="Times New Roman"/>
              </a:rPr>
              <a:t>أما استعمال الأرقام المحددة في الجدول فالهدف منه الإيضاح . وبالرغم من انه توجد بعض الحالات التي يمكن فيها إعطاء أرقام محددة تقيس المنفعة التي تعود من استهلاك سلعة معينة إلا أن القاعدة العامة هي ترتيب </a:t>
            </a:r>
            <a:r>
              <a:rPr lang="en-US" dirty="0">
                <a:latin typeface="Times New Roman"/>
                <a:ea typeface="Times New Roman"/>
              </a:rPr>
              <a:t>ordering </a:t>
            </a:r>
            <a:r>
              <a:rPr lang="ar-SA" dirty="0">
                <a:latin typeface="Times New Roman"/>
                <a:ea typeface="Times New Roman"/>
              </a:rPr>
              <a:t> مستويات الإشباع التي تعود من استهلاك كميات متزايدة من السلعة نفسها </a:t>
            </a:r>
            <a:r>
              <a:rPr lang="ar-SA" dirty="0" smtClean="0">
                <a:latin typeface="Times New Roman"/>
                <a:ea typeface="Times New Roman"/>
              </a:rPr>
              <a:t>.</a:t>
            </a:r>
            <a:endParaRPr lang="en-US" dirty="0">
              <a:latin typeface="Times New Roman"/>
              <a:ea typeface="Times New Roman"/>
            </a:endParaRPr>
          </a:p>
          <a:p>
            <a:pPr marL="0" indent="0" algn="justLow">
              <a:buNone/>
            </a:pPr>
            <a:r>
              <a:rPr lang="ar-SA" b="1" dirty="0">
                <a:latin typeface="Times New Roman"/>
                <a:ea typeface="Times New Roman"/>
              </a:rPr>
              <a:t>ثانيا</a:t>
            </a:r>
            <a:r>
              <a:rPr lang="ar-SA" dirty="0">
                <a:latin typeface="Times New Roman"/>
                <a:ea typeface="Times New Roman"/>
              </a:rPr>
              <a:t> </a:t>
            </a:r>
            <a:r>
              <a:rPr lang="ar-SA" dirty="0" smtClean="0">
                <a:latin typeface="Times New Roman"/>
                <a:ea typeface="Times New Roman"/>
              </a:rPr>
              <a:t>: </a:t>
            </a:r>
            <a:r>
              <a:rPr lang="ar-SA" dirty="0">
                <a:latin typeface="Times New Roman"/>
                <a:ea typeface="Times New Roman"/>
              </a:rPr>
              <a:t>تتزايد المنفعة الكلية التي تعود من استهلاك البرتقال وذلك بزيادة الكمية المستهلكة منه غير أن تزايد هذه المنفعة هو بمعدل متناقص . ومعنى هذا أن المنفعة الحدية ( أي المنفعة التي تعود من استهلاك وحدة إضافية ) تتجه إلى التناقص . ويعطي العمود الثالث من الجدول المنفعة الحدية . ويتضح من هذا العمود تناقص المنفعة الحدية بزيادة الاستهلاك . </a:t>
            </a:r>
            <a:r>
              <a:rPr lang="en-US" b="1" dirty="0">
                <a:latin typeface="Times New Roman"/>
                <a:ea typeface="Times New Roman"/>
              </a:rPr>
              <a:t> </a:t>
            </a:r>
            <a:endParaRPr lang="en-US" dirty="0">
              <a:latin typeface="Times New Roman"/>
              <a:ea typeface="Times New Roman"/>
            </a:endParaRPr>
          </a:p>
          <a:p>
            <a:pPr marL="0" indent="0" algn="justLow">
              <a:buNone/>
            </a:pPr>
            <a:r>
              <a:rPr lang="ar-SA" sz="2000" b="1" dirty="0">
                <a:latin typeface="Times New Roman"/>
                <a:ea typeface="Times New Roman"/>
              </a:rPr>
              <a:t>لغز القيمة : </a:t>
            </a:r>
            <a:r>
              <a:rPr lang="en-US" sz="2000" b="1" dirty="0">
                <a:latin typeface="Times New Roman"/>
                <a:ea typeface="Times New Roman"/>
              </a:rPr>
              <a:t>the paradox of </a:t>
            </a:r>
            <a:r>
              <a:rPr lang="en-US" sz="2000" b="1" dirty="0" smtClean="0">
                <a:latin typeface="Times New Roman"/>
                <a:ea typeface="Times New Roman"/>
              </a:rPr>
              <a:t>value</a:t>
            </a:r>
            <a:endParaRPr lang="en-US" sz="1100" dirty="0">
              <a:latin typeface="Times New Roman"/>
              <a:ea typeface="Times New Roman"/>
            </a:endParaRPr>
          </a:p>
          <a:p>
            <a:pPr marL="0" indent="0" algn="justLow">
              <a:buNone/>
            </a:pPr>
            <a:r>
              <a:rPr lang="ar-SA" dirty="0" smtClean="0">
                <a:latin typeface="Times New Roman"/>
                <a:ea typeface="Times New Roman"/>
              </a:rPr>
              <a:t>يلاحظ </a:t>
            </a:r>
            <a:r>
              <a:rPr lang="ar-SA" dirty="0">
                <a:latin typeface="Times New Roman"/>
                <a:ea typeface="Times New Roman"/>
              </a:rPr>
              <a:t>أن المستهلك يدفع في معظم الأحوال أسعار مرتفعة نسبيا لسلعة ما بينما أن منفعة تلك السلعة تكون منخفضة وفي نفس الوقت يدفع ثمنا منخفضا لسلعة أخرى بينما أن منفعتها تكون كبيرة . فالمستهلك يدفع ريال واحد ثمنا لعشرة أرغفة من الخبز , وهذه السلعة ضرورية لكثير منا , وفي نفس الوقت يدفع ريال ثمن لعلبة سجائر بينما أن السجائر ليست ذات فائدة ( منفعة ) كبيرة . </a:t>
            </a:r>
            <a:endParaRPr lang="en-US" sz="1100" dirty="0">
              <a:latin typeface="Times New Roman"/>
              <a:ea typeface="Times New Roman"/>
            </a:endParaRPr>
          </a:p>
          <a:p>
            <a:pPr marL="0" indent="0">
              <a:buNone/>
            </a:pPr>
            <a:endParaRPr lang="ar-IQ" dirty="0"/>
          </a:p>
        </p:txBody>
      </p:sp>
    </p:spTree>
    <p:extLst>
      <p:ext uri="{BB962C8B-B14F-4D97-AF65-F5344CB8AC3E}">
        <p14:creationId xmlns:p14="http://schemas.microsoft.com/office/powerpoint/2010/main" val="3153512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8892480" cy="6858000"/>
          </a:xfrm>
        </p:spPr>
        <p:txBody>
          <a:bodyPr>
            <a:normAutofit/>
          </a:bodyPr>
          <a:lstStyle/>
          <a:p>
            <a:pPr marL="0" indent="0" algn="justLow">
              <a:buNone/>
            </a:pPr>
            <a:r>
              <a:rPr lang="ar-SA" dirty="0">
                <a:latin typeface="Times New Roman"/>
                <a:ea typeface="Times New Roman"/>
              </a:rPr>
              <a:t>ولقد تساءل ادم سميث في كتابه ثورة الأمم ( سنة 1776) أن السعر الذي يستعد الأفراد لدفعه لقاء سلعة معينة لا علاقة له بمدى ضرورة السلعة أو درجة استخدامها .  فكيف يحدث أن الماء , وهو ذات منفعة كبيرة جدا و مفيد جدا لدرجة أن الحياة تصبح مستحيلة بدونه ,فالمنفعة الكلية للماء أي الفائدة القصوى من استخدامه لاشك مرتفعة وهي أعلى من المنفعة الكلية العائدة من استخدام الأحجار النادرة . ومع ذلك فان الماء  له سعر منخفض بينما أن الماس والمجوهرات النادرة ذات الاستخدامات المحدودة وهو ليس ضروريا للحياة له سعر مرتفع ؟ولذلك  بقي هذا اللغز محيرا ؟؟؟؟ </a:t>
            </a:r>
            <a:endParaRPr lang="en-US" dirty="0">
              <a:latin typeface="Times New Roman"/>
              <a:ea typeface="Times New Roman"/>
            </a:endParaRPr>
          </a:p>
          <a:p>
            <a:pPr marL="0" indent="0" algn="justLow">
              <a:buNone/>
            </a:pPr>
            <a:r>
              <a:rPr lang="ar-SA" dirty="0">
                <a:latin typeface="Times New Roman"/>
                <a:ea typeface="Times New Roman"/>
              </a:rPr>
              <a:t>ولم يتمكن ادم سميث من الإجابة على هذا السؤال . وبعد مئة سنة تقريبا توصل الاقتصاديون إلى الإجابة . وتكمن تلك الإجابة في التفرقة بين المنفعة الكلية للسلعة والمنفعة الحدية للسلعة . </a:t>
            </a:r>
            <a:endParaRPr lang="ar-IQ" dirty="0" smtClean="0">
              <a:latin typeface="Times New Roman"/>
              <a:ea typeface="Times New Roman"/>
            </a:endParaRPr>
          </a:p>
          <a:p>
            <a:pPr marL="0" indent="0">
              <a:buNone/>
            </a:pPr>
            <a:r>
              <a:rPr lang="ar-SA" b="1" dirty="0">
                <a:latin typeface="Times New Roman"/>
                <a:ea typeface="Times New Roman"/>
              </a:rPr>
              <a:t>توازن المستهلك باستخدام منحنيات السواء</a:t>
            </a:r>
            <a:endParaRPr lang="en-US" dirty="0">
              <a:latin typeface="Times New Roman"/>
              <a:ea typeface="Times New Roman"/>
            </a:endParaRPr>
          </a:p>
          <a:p>
            <a:pPr marL="0" indent="0" algn="justLow">
              <a:buNone/>
            </a:pPr>
            <a:r>
              <a:rPr lang="ar-SA" dirty="0" smtClean="0">
                <a:latin typeface="Times New Roman"/>
                <a:ea typeface="Times New Roman"/>
              </a:rPr>
              <a:t>اعتمد </a:t>
            </a:r>
            <a:r>
              <a:rPr lang="ar-SA" dirty="0">
                <a:latin typeface="Times New Roman"/>
                <a:ea typeface="Times New Roman"/>
              </a:rPr>
              <a:t>الاقتصادي الانجليزي المشهور الفريد مارشال في تحليله لسلوك المستهلك باستخدام نظرية المنفعة الحدية مفترضا قابلية هذه المنفعة للقياس الكمي . ومما لا شك فيه انه ليس لدينا مقياس مقياس  ثابت معين لقياس تلك المنافع . فالمقاييس المعروفة من حيث الحجم أو الوزن أو الأطوال مقياس ثابتة . فمثلا : لو قلنا أن قطعة من قماش طولها 5 أمتار أو أن قطعة كمن الجبن وزنها كيلو جرام , أو أن كمية من الماء تزن 5 لترات , فهي مقاييس تعطي معنى معين , فالمتر والكيلو جرام واللتر وغيرها من المقاييس متعارف عليها ولا تخضع للعوامل الشخصية , فضلا عن أن هذه المقاييس ثابتة لا تتغير بتغير الآراء الشخصية . </a:t>
            </a:r>
            <a:endParaRPr lang="en-US" dirty="0">
              <a:latin typeface="Times New Roman"/>
              <a:ea typeface="Times New Roman"/>
            </a:endParaRPr>
          </a:p>
          <a:p>
            <a:pPr marL="0" indent="0">
              <a:buNone/>
            </a:pPr>
            <a:r>
              <a:rPr lang="ar-SA" dirty="0">
                <a:ea typeface="Times New Roman"/>
                <a:cs typeface="Times New Roman"/>
              </a:rPr>
              <a:t>فمثلا : إذا قاس (أ) قطعة ارض ووجد أن طولها 5 أمتار , فعند قياسها مرة أخرى بواسطة (ب) أو (ج) أو (أي) شخص آخر ستكون كما هي 5 أمتار , نظرا أن المتر مقياس ثابت ولا يتأثر بشخصية من يقوم بالقياس . ولكن إذا ذكر احد المستهلكين أن </a:t>
            </a:r>
            <a:endParaRPr lang="en-US" dirty="0">
              <a:latin typeface="Times New Roman"/>
              <a:ea typeface="Times New Roman"/>
            </a:endParaRPr>
          </a:p>
          <a:p>
            <a:pPr marL="0" indent="0" algn="justLow">
              <a:buNone/>
            </a:pPr>
            <a:r>
              <a:rPr lang="ar-SA" b="1" dirty="0">
                <a:latin typeface="Times New Roman"/>
                <a:ea typeface="Times New Roman"/>
              </a:rPr>
              <a:t> </a:t>
            </a:r>
            <a:endParaRPr lang="en-US" dirty="0">
              <a:latin typeface="Times New Roman"/>
              <a:ea typeface="Times New Roman"/>
            </a:endParaRPr>
          </a:p>
          <a:p>
            <a:pPr marL="0" indent="0">
              <a:buNone/>
            </a:pPr>
            <a:endParaRPr lang="ar-IQ" dirty="0"/>
          </a:p>
        </p:txBody>
      </p:sp>
    </p:spTree>
    <p:extLst>
      <p:ext uri="{BB962C8B-B14F-4D97-AF65-F5344CB8AC3E}">
        <p14:creationId xmlns:p14="http://schemas.microsoft.com/office/powerpoint/2010/main" val="1829693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8892480" cy="6858000"/>
          </a:xfrm>
        </p:spPr>
        <p:txBody>
          <a:bodyPr>
            <a:normAutofit/>
          </a:bodyPr>
          <a:lstStyle/>
          <a:p>
            <a:pPr marL="0" indent="0">
              <a:buNone/>
            </a:pPr>
            <a:r>
              <a:rPr lang="ar-SA" dirty="0">
                <a:latin typeface="Times New Roman"/>
                <a:ea typeface="Times New Roman"/>
              </a:rPr>
              <a:t>منفعة تفاحة تساوي 5 منافع بالنسبة له فان ذلك لا يعطي معنى محدد نظرا لاختلاف هذا المعيار من شخص إلى آخر , فمن الجائز أن تساوي هذه التفاحة نفسها 10 منافع لدى شخص ثاني , و 15 منفعة لدى شخص آخر وهكذا . فالمنفعة تخضع للعوامل الشخصية ولا تحددها عوامل موضوعية . </a:t>
            </a:r>
            <a:endParaRPr lang="en-US" sz="1100" dirty="0">
              <a:latin typeface="Times New Roman"/>
              <a:ea typeface="Times New Roman"/>
            </a:endParaRPr>
          </a:p>
          <a:p>
            <a:pPr marL="0" indent="0">
              <a:buNone/>
            </a:pPr>
            <a:r>
              <a:rPr lang="ar-SA" dirty="0">
                <a:latin typeface="Times New Roman"/>
                <a:ea typeface="Times New Roman"/>
              </a:rPr>
              <a:t> </a:t>
            </a:r>
            <a:r>
              <a:rPr lang="ar-SA" b="1" dirty="0" smtClean="0">
                <a:latin typeface="Times New Roman"/>
                <a:ea typeface="Times New Roman"/>
              </a:rPr>
              <a:t>منحنيات </a:t>
            </a:r>
            <a:r>
              <a:rPr lang="ar-SA" b="1" dirty="0">
                <a:latin typeface="Times New Roman"/>
                <a:ea typeface="Times New Roman"/>
              </a:rPr>
              <a:t>السواء كأداة للقياس الترتيبي للمنفعة :</a:t>
            </a:r>
            <a:endParaRPr lang="en-US" sz="1100" dirty="0">
              <a:latin typeface="Times New Roman"/>
              <a:ea typeface="Times New Roman"/>
            </a:endParaRPr>
          </a:p>
          <a:p>
            <a:pPr marL="0" indent="0">
              <a:buNone/>
            </a:pPr>
            <a:r>
              <a:rPr lang="ar-SA" b="1" dirty="0">
                <a:latin typeface="Times New Roman"/>
                <a:ea typeface="Times New Roman"/>
              </a:rPr>
              <a:t> </a:t>
            </a:r>
            <a:r>
              <a:rPr lang="ar-SA" dirty="0" smtClean="0">
                <a:latin typeface="Times New Roman"/>
                <a:ea typeface="Times New Roman"/>
              </a:rPr>
              <a:t>بدأ </a:t>
            </a:r>
            <a:r>
              <a:rPr lang="ar-SA" dirty="0">
                <a:latin typeface="Times New Roman"/>
                <a:ea typeface="Times New Roman"/>
              </a:rPr>
              <a:t>التحليل الحديث لسلوك المستهلك باستخدام المنفعة مع رفض قابليتها للقياس الكمي وافتراض قابليتها للمقارنة , أي قياسها (ترتيبها ) . ومن ثم قامت نظرية منحنيات السواء على أساس القياس الترتيبي للمنفعة .</a:t>
            </a:r>
            <a:endParaRPr lang="en-US" sz="1100" dirty="0">
              <a:latin typeface="Times New Roman"/>
              <a:ea typeface="Times New Roman"/>
            </a:endParaRPr>
          </a:p>
          <a:p>
            <a:pPr marL="0" indent="0">
              <a:buNone/>
            </a:pPr>
            <a:r>
              <a:rPr lang="ar-SA" dirty="0">
                <a:latin typeface="Times New Roman"/>
                <a:ea typeface="Times New Roman"/>
              </a:rPr>
              <a:t>ولتوضيح ذلك نفترض أن مستهلكا ما لديه سلعتان ولتكونا 20 وحدة من البرتقال وتفاحة واحدة . فهذه المجموعة من السلعتين ستعطي المستهلك قدر معين من الإشباع .ورغم أن المستهلك سيكون غير قادر على قياس ما يحصل عليه من إشباع قياسا كميا , إلا انه سيكون قادر على مقارنة ما يشعر به من تغير في الزيادة أو النقص في هذا الإشباع نتيجة التغير في الكمية المتاحة لديه من السلعتين . وفي نفس الوقت سيكون المستهلك قادر على التعرف على الكميات المختلفة من السلع التي تعطي له نفس المنفعة , ومن ثم سيختار المستهلك مجموعات مختلفة من السلعتين تحتوي كل مجموعة على مزيج من السلعتين تحقق لدى المستهلك أشياء متساوية .</a:t>
            </a:r>
            <a:endParaRPr lang="en-US" sz="1100" dirty="0">
              <a:latin typeface="Times New Roman"/>
              <a:ea typeface="Times New Roman"/>
            </a:endParaRPr>
          </a:p>
          <a:p>
            <a:pPr marL="0" indent="0">
              <a:buNone/>
            </a:pPr>
            <a:r>
              <a:rPr lang="ar-SA" dirty="0">
                <a:latin typeface="Times New Roman"/>
                <a:ea typeface="Times New Roman"/>
              </a:rPr>
              <a:t> </a:t>
            </a:r>
            <a:endParaRPr lang="en-US" sz="1100" dirty="0">
              <a:latin typeface="Times New Roman"/>
              <a:ea typeface="Times New Roman"/>
            </a:endParaRPr>
          </a:p>
          <a:p>
            <a:pPr marL="0" indent="0">
              <a:buNone/>
            </a:pPr>
            <a:r>
              <a:rPr lang="ar-SA" dirty="0">
                <a:ea typeface="Times New Roman"/>
                <a:cs typeface="Times New Roman"/>
              </a:rPr>
              <a:t>فمثلا : قد يجد المستهلك أن اختياره 15 برتقاله وتفاحتين سوف تعطيه كمية من الإشباع مساوية تمام لنفس الإشباع الذي كان يحصل علية من استهلاك 20 برتقال  وتفاحه واحده . ونظرا لان المستهلك يمتلك كمية كبيرة من البرتقال فمنفعة الوحدة الإضافية لديه قليلة طبقا لقانون تناقص المنفعة , وكذلك يمتلك كمية ضئيلة من التفاح فمنفعة الوحدة الإضافية لدية كبيرة نسبيا . ومن ثم فهو على استعداد للتنازل عن كمية اكبر من البرتقال في مقابل الحصول على تفاحة واحدة إضافية , ولذلك فهو مستعد لان يضحي بـ 5 برتقالات مقابل تفاحة واحدة ويصبح لدية مجموعة من السلعتين هي : 15 برتقالة وتفاحتان متساوية تماما في منفعتها لدى المستهلك المجموعة الأولى وهي 20 برتقالة وتفاحة واحدة . ولكن المستهلك في وضعة الجديد سيكون لديه كمية اكبر من </a:t>
            </a:r>
            <a:endParaRPr lang="ar-IQ" dirty="0"/>
          </a:p>
        </p:txBody>
      </p:sp>
    </p:spTree>
    <p:extLst>
      <p:ext uri="{BB962C8B-B14F-4D97-AF65-F5344CB8AC3E}">
        <p14:creationId xmlns:p14="http://schemas.microsoft.com/office/powerpoint/2010/main" val="2189076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8892480" cy="6858000"/>
          </a:xfrm>
        </p:spPr>
        <p:txBody>
          <a:bodyPr>
            <a:normAutofit/>
          </a:bodyPr>
          <a:lstStyle/>
          <a:p>
            <a:pPr marL="0" indent="0" algn="justLow">
              <a:buNone/>
            </a:pPr>
            <a:r>
              <a:rPr lang="ar-SA" dirty="0">
                <a:latin typeface="Times New Roman"/>
                <a:ea typeface="Times New Roman"/>
              </a:rPr>
              <a:t>التفاحة وكمية اقل من البرتقال من الوضع الأول و وهذا سيغير معيار المنفعة بالنسبة له  فلو عرض على المستهلك فرصة الحصول على تفاحة أخرى إضافية فانه سيكون مستعدا للتخلي عن كمية من البرتقال ولكن اقل من الكمية التي تنازل عنها في المرة الأولى , إذ انه على استعداد . مثلا : لإعطاء 4 برتقالات في سبيل الحصول على تفاحة إضافية ليصبح ما يمتلكه هو 11 برتقالة وثلاث تفاحات . </a:t>
            </a:r>
            <a:endParaRPr lang="en-US" sz="1100" dirty="0">
              <a:latin typeface="Times New Roman"/>
              <a:ea typeface="Times New Roman"/>
            </a:endParaRPr>
          </a:p>
          <a:p>
            <a:pPr marL="0" indent="0" algn="justLow">
              <a:buNone/>
            </a:pPr>
            <a:r>
              <a:rPr lang="ar-SA" dirty="0">
                <a:latin typeface="Times New Roman"/>
                <a:ea typeface="Times New Roman"/>
              </a:rPr>
              <a:t> </a:t>
            </a:r>
            <a:endParaRPr lang="en-US" sz="1100" dirty="0">
              <a:latin typeface="Times New Roman"/>
              <a:ea typeface="Times New Roman"/>
            </a:endParaRPr>
          </a:p>
          <a:p>
            <a:pPr marL="0" indent="0" algn="justLow">
              <a:buNone/>
            </a:pPr>
            <a:r>
              <a:rPr lang="ar-SA" dirty="0">
                <a:latin typeface="Times New Roman"/>
                <a:ea typeface="Times New Roman"/>
              </a:rPr>
              <a:t>ويلاحظ أن استمرار انخفاض كمية البرتقال لدى المستهلك ستزيد من منفعتها لديه وبالتالي ستقل الكمية المستعد للتنازل عنها مقابل وحدات إضافية من التفاح . ومن ثم فهو مستعد للتنازل عن ثلاث برتقالات مقابل تفاحة أخرى إضافية وتصبح المجموعة التي لدية هي  :  ثمان برتقالات وأربع تفاحات . مره أخرى نلاحظ أن النقص في كمية البرتقال سوف يؤدي إلى زيادة منفعتها الحدية لدى المستهلك و كما أن زيادة مايمتلكه من تفاح سيؤدي إلى انخفاض منفعتها الحدية , ولذلك فان المستهلك لن يكون على استعداد لان يضحي بأربع برتقالات مقابل تفاحة واحدة كما فعل من قبل , بل يضحي بثلاث برتقالات فقط مقابل تفاحة ويصبح لديه ست برتقالات وخمس تفاحات ولها نفس درجة الإشباع التي كانت تحققها المجموعة السابقة من وجهة نظر المستهلك. وهكذا نجد أن المستهلك كلما تقل كمية البرتقال لديه تزيد منفعتها الحدية لدية في حين أن زيادة كمية التفاح ستؤدي إلى خفض منفعتها الحدية طبقا لظاهرة تناقص المنفعة , وهكذا سيصبح البرتقال سلعة نادرة بالنسبة للمستهلك وتقل تضحية المستعد للتنازل عنها مقابل وحدة إضافية من التفاح , كما أن زيادة كمية التفاح سيجعل المستهلك مستعد للتنازل عن كمية اكبر من التفاح مقابل وحدة إضافية من البرتقال .</a:t>
            </a:r>
            <a:endParaRPr lang="en-US" sz="1100" dirty="0">
              <a:latin typeface="Times New Roman"/>
              <a:ea typeface="Times New Roman"/>
            </a:endParaRPr>
          </a:p>
          <a:p>
            <a:pPr marL="0" indent="0" algn="justLow">
              <a:buNone/>
            </a:pPr>
            <a:r>
              <a:rPr lang="ar-SA" dirty="0">
                <a:latin typeface="Times New Roman"/>
                <a:ea typeface="Times New Roman"/>
              </a:rPr>
              <a:t> </a:t>
            </a:r>
            <a:endParaRPr lang="en-US" sz="1100" dirty="0">
              <a:latin typeface="Times New Roman"/>
              <a:ea typeface="Times New Roman"/>
            </a:endParaRPr>
          </a:p>
          <a:p>
            <a:pPr marL="0" indent="0" algn="justLow">
              <a:buNone/>
            </a:pPr>
            <a:r>
              <a:rPr lang="ar-SA" dirty="0">
                <a:latin typeface="Times New Roman"/>
                <a:ea typeface="Times New Roman"/>
              </a:rPr>
              <a:t>فمثلا في نهاية الجدول نلاحظ أن المستهلك مستعد للتضحية بربع برتقالة مقابل تفاحة واحدة , أي مستعد لي مقايضة برتقالة واحدة مقابل أربع تفاحات , في حين أن المستهلك في بداية المقايضة كان مستعد للتنازل عن 5 برتقالات مقابل تفاحة واحدة . </a:t>
            </a:r>
            <a:endParaRPr lang="en-US" sz="1100" dirty="0">
              <a:latin typeface="Times New Roman"/>
              <a:ea typeface="Times New Roman"/>
            </a:endParaRPr>
          </a:p>
          <a:p>
            <a:pPr marL="0" indent="0">
              <a:buNone/>
            </a:pPr>
            <a:endParaRPr lang="ar-IQ" dirty="0"/>
          </a:p>
        </p:txBody>
      </p:sp>
    </p:spTree>
    <p:extLst>
      <p:ext uri="{BB962C8B-B14F-4D97-AF65-F5344CB8AC3E}">
        <p14:creationId xmlns:p14="http://schemas.microsoft.com/office/powerpoint/2010/main" val="25804579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8892480" cy="6858000"/>
          </a:xfrm>
        </p:spPr>
        <p:txBody>
          <a:bodyPr>
            <a:normAutofit lnSpcReduction="10000"/>
          </a:bodyPr>
          <a:lstStyle/>
          <a:p>
            <a:pPr marL="0" indent="0">
              <a:buNone/>
            </a:pPr>
            <a:r>
              <a:rPr lang="ar-SA" b="1" dirty="0">
                <a:latin typeface="Times New Roman"/>
                <a:ea typeface="Times New Roman"/>
              </a:rPr>
              <a:t>خواص منحنيات السواء :</a:t>
            </a:r>
            <a:endParaRPr lang="en-US" sz="1100" dirty="0">
              <a:latin typeface="Times New Roman"/>
              <a:ea typeface="Times New Roman"/>
            </a:endParaRPr>
          </a:p>
          <a:p>
            <a:pPr marL="0" indent="0">
              <a:buNone/>
            </a:pPr>
            <a:r>
              <a:rPr lang="ar-SA" dirty="0">
                <a:latin typeface="Times New Roman"/>
                <a:ea typeface="Times New Roman"/>
              </a:rPr>
              <a:t>تشترك منحنيات السواء بعدة خصائص  واهم تلك الخصائص : </a:t>
            </a:r>
            <a:endParaRPr lang="en-US" sz="1100" dirty="0">
              <a:latin typeface="Times New Roman"/>
              <a:ea typeface="Times New Roman"/>
            </a:endParaRPr>
          </a:p>
          <a:p>
            <a:pPr marL="0" lvl="0" indent="0">
              <a:buNone/>
            </a:pPr>
            <a:r>
              <a:rPr lang="ar-SA" dirty="0">
                <a:latin typeface="Times New Roman"/>
                <a:ea typeface="Times New Roman"/>
              </a:rPr>
              <a:t>أنها تنحدر من أعلى إلى أسفل ومن اليسار إلى اليمين وذات ميل سالب . </a:t>
            </a:r>
            <a:endParaRPr lang="en-US" sz="1100" dirty="0">
              <a:latin typeface="Times New Roman"/>
              <a:ea typeface="Times New Roman"/>
            </a:endParaRPr>
          </a:p>
          <a:p>
            <a:pPr marL="0" lvl="0" indent="0">
              <a:buNone/>
              <a:tabLst>
                <a:tab pos="-2499360" algn="l"/>
              </a:tabLst>
            </a:pPr>
            <a:r>
              <a:rPr lang="ar-SA" dirty="0">
                <a:latin typeface="Times New Roman"/>
                <a:ea typeface="Times New Roman"/>
              </a:rPr>
              <a:t>أنها مقعرة وميلها يتجه إلى التناقص . </a:t>
            </a:r>
            <a:r>
              <a:rPr lang="ar-SA" b="1" dirty="0">
                <a:latin typeface="Times New Roman"/>
                <a:ea typeface="Times New Roman"/>
              </a:rPr>
              <a:t> </a:t>
            </a:r>
            <a:endParaRPr lang="en-US" sz="1100" dirty="0">
              <a:latin typeface="Times New Roman"/>
              <a:ea typeface="Times New Roman"/>
            </a:endParaRPr>
          </a:p>
          <a:p>
            <a:pPr marL="0" lvl="0" indent="0">
              <a:buNone/>
              <a:tabLst>
                <a:tab pos="-2499360" algn="l"/>
              </a:tabLst>
            </a:pPr>
            <a:r>
              <a:rPr lang="ar-SA" dirty="0">
                <a:latin typeface="Times New Roman"/>
                <a:ea typeface="Times New Roman"/>
              </a:rPr>
              <a:t>يوجد عدد غير محدد</a:t>
            </a:r>
            <a:r>
              <a:rPr lang="ar-SA" b="1" dirty="0">
                <a:latin typeface="Times New Roman"/>
                <a:ea typeface="Times New Roman"/>
              </a:rPr>
              <a:t> </a:t>
            </a:r>
            <a:r>
              <a:rPr lang="ar-SA" dirty="0">
                <a:latin typeface="Times New Roman"/>
                <a:ea typeface="Times New Roman"/>
              </a:rPr>
              <a:t>منها على الخريطة السواء .</a:t>
            </a:r>
            <a:endParaRPr lang="en-US" sz="1100" dirty="0">
              <a:latin typeface="Times New Roman"/>
              <a:ea typeface="Times New Roman"/>
            </a:endParaRPr>
          </a:p>
          <a:p>
            <a:pPr marL="0" lvl="0" indent="0">
              <a:buNone/>
              <a:tabLst>
                <a:tab pos="-2499360" algn="l"/>
              </a:tabLst>
            </a:pPr>
            <a:r>
              <a:rPr lang="ar-SA" dirty="0">
                <a:latin typeface="Times New Roman"/>
                <a:ea typeface="Times New Roman"/>
              </a:rPr>
              <a:t>أن منحنيات السواء لا تتقاطع </a:t>
            </a:r>
            <a:endParaRPr lang="en-US" sz="1100" dirty="0">
              <a:latin typeface="Times New Roman"/>
              <a:ea typeface="Times New Roman"/>
            </a:endParaRPr>
          </a:p>
          <a:p>
            <a:pPr marL="0" lvl="0" indent="0">
              <a:buNone/>
              <a:tabLst>
                <a:tab pos="-2465070" algn="l"/>
              </a:tabLst>
            </a:pPr>
            <a:r>
              <a:rPr lang="ar-SA" sz="2000" b="1" dirty="0">
                <a:latin typeface="Times New Roman"/>
                <a:ea typeface="Times New Roman"/>
                <a:cs typeface="Times New Roman"/>
              </a:rPr>
              <a:t>تحدب منحنيات السواء ومبدأ تناقض المعدل الحدي للإحلال :</a:t>
            </a:r>
            <a:endParaRPr lang="en-US" sz="1100" dirty="0">
              <a:latin typeface="Times New Roman"/>
              <a:ea typeface="Times New Roman"/>
              <a:cs typeface="Times New Roman"/>
            </a:endParaRPr>
          </a:p>
          <a:p>
            <a:pPr marL="0" indent="0">
              <a:buNone/>
            </a:pPr>
            <a:r>
              <a:rPr lang="ar-SA" dirty="0">
                <a:latin typeface="Times New Roman"/>
                <a:ea typeface="Times New Roman"/>
              </a:rPr>
              <a:t>منحنيات السوء في ظل الظروف العادية تتحدب بالنسبة لنقطة الأصل بمعنى أن الجزء الأيسر يكون مائل نسبيا , بينما يكون الجزء الأيمن قريبا من الخط الأفقي ففي مثال الخبز واللحم نلاحظ انه كلما زادت عدد وحدات الخبز التي بحوزت الأسرة , كلما قلت وحدات اللحم الضرورية لتحل محل وحدة واحدة من الخبز وذلك للاحتفاظ بنفس المستوى من الإشباع . وكذلك كلما زادت وحدات اللحم التي بحوزت الأسرة ,</a:t>
            </a:r>
            <a:r>
              <a:rPr lang="ar-SA" sz="2000" b="1" dirty="0">
                <a:latin typeface="Times New Roman"/>
                <a:ea typeface="Times New Roman"/>
              </a:rPr>
              <a:t> </a:t>
            </a:r>
            <a:r>
              <a:rPr lang="ar-SA" sz="2000" dirty="0">
                <a:latin typeface="Times New Roman"/>
                <a:ea typeface="Times New Roman"/>
              </a:rPr>
              <a:t>كلما قلت وحدات الخبز الضرورية لتحل محل وحدة واحدة من اللحم . </a:t>
            </a:r>
            <a:endParaRPr lang="en-US" sz="1100" dirty="0">
              <a:latin typeface="Times New Roman"/>
              <a:ea typeface="Times New Roman"/>
            </a:endParaRPr>
          </a:p>
          <a:p>
            <a:pPr marL="0" indent="0">
              <a:buNone/>
            </a:pPr>
            <a:r>
              <a:rPr lang="ar-SA" sz="2000" dirty="0">
                <a:latin typeface="Times New Roman"/>
                <a:ea typeface="Times New Roman"/>
              </a:rPr>
              <a:t>هذه القاعدة تعرف </a:t>
            </a:r>
            <a:r>
              <a:rPr lang="ar-SA" sz="2000" b="1" dirty="0">
                <a:latin typeface="Times New Roman"/>
                <a:ea typeface="Times New Roman"/>
              </a:rPr>
              <a:t>بمبدأ تناقص المعدل الحدي للإحلال</a:t>
            </a:r>
            <a:r>
              <a:rPr lang="ar-SA" sz="2000" dirty="0">
                <a:latin typeface="Times New Roman"/>
                <a:ea typeface="Times New Roman"/>
              </a:rPr>
              <a:t> : </a:t>
            </a:r>
            <a:endParaRPr lang="en-US" sz="1100" dirty="0">
              <a:latin typeface="Times New Roman"/>
              <a:ea typeface="Times New Roman"/>
            </a:endParaRPr>
          </a:p>
          <a:p>
            <a:pPr marL="0" indent="0">
              <a:buNone/>
            </a:pPr>
            <a:r>
              <a:rPr lang="ar-SA" sz="2000" dirty="0">
                <a:latin typeface="Times New Roman"/>
                <a:ea typeface="Times New Roman"/>
              </a:rPr>
              <a:t>هذا المبدأ يأتي كنتيجة منطقية من الفرض القائل , بأن حاجات معينة قابلة للإشباع وان السلع المختلفة  ليست بديلات كاملة بعضها لبعض , وان الكميات المتزايدة من سلعة ما لا تزيد من قوة إشباع الحاجات الأخرى . فبزيادة الوحدات من سلعة أخرى , فان إمكانية الوحدات الإضافية لهذه السلعة لإشباع الحاجات تقل لان الحاجة التي تطلب بسببها هذه السلعة تكون قد اشبع إلى حد ما .</a:t>
            </a:r>
            <a:endParaRPr lang="en-US" sz="1100" dirty="0">
              <a:latin typeface="Times New Roman"/>
              <a:ea typeface="Times New Roman"/>
            </a:endParaRPr>
          </a:p>
          <a:p>
            <a:pPr marL="0" indent="0">
              <a:buNone/>
            </a:pPr>
            <a:r>
              <a:rPr lang="ar-SA" sz="2000" dirty="0">
                <a:latin typeface="Times New Roman"/>
                <a:ea typeface="Times New Roman"/>
              </a:rPr>
              <a:t> وهكذا لن يحتاج الأمر  إلا إلى مقدار ضئيل نسبيا من السلع الأخرى لتحل محل هذه السلعة وذلك للاحتفاظ بنفس المستوى من الإشباع . فإذا كان المستهلك لديه مقدار قليل نسبيا من السلعة الأول ومقدار كبير من السلعة الثانية , فانه يجب إضافة مقدار كبير من السلعة الثانية إذا كنا نريد أن يتخلى عن وحدة واحدة من السلعة الأولى وذلك بعد الاحتفاظ بنفس المستوى من الإشباع . أو بعبارة أخرى إضافة وحدة واحدة من السلعة الأولى يقتضي التنازل عن عدد كبير من وحدات السلعة الثانية .</a:t>
            </a:r>
            <a:endParaRPr lang="en-US" sz="1100" dirty="0">
              <a:latin typeface="Times New Roman"/>
              <a:ea typeface="Times New Roman"/>
            </a:endParaRPr>
          </a:p>
          <a:p>
            <a:pPr marL="0" indent="0">
              <a:buNone/>
            </a:pPr>
            <a:endParaRPr lang="ar-IQ" dirty="0"/>
          </a:p>
        </p:txBody>
      </p:sp>
    </p:spTree>
    <p:extLst>
      <p:ext uri="{BB962C8B-B14F-4D97-AF65-F5344CB8AC3E}">
        <p14:creationId xmlns:p14="http://schemas.microsoft.com/office/powerpoint/2010/main" val="2328018216"/>
      </p:ext>
    </p:extLst>
  </p:cSld>
  <p:clrMapOvr>
    <a:masterClrMapping/>
  </p:clrMapOvr>
</p:sld>
</file>

<file path=ppt/theme/theme1.xml><?xml version="1.0" encoding="utf-8"?>
<a:theme xmlns:a="http://schemas.openxmlformats.org/drawingml/2006/main" name="Composite">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Composite">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mposite">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100000"/>
                <a:shade val="80000"/>
                <a:satMod val="110000"/>
                <a:lumMod val="80000"/>
              </a:schemeClr>
            </a:gs>
            <a:gs pos="79000">
              <a:schemeClr val="phClr">
                <a:tint val="100000"/>
                <a:shade val="90000"/>
                <a:satMod val="105000"/>
                <a:lumMod val="100000"/>
              </a:schemeClr>
            </a:gs>
            <a:gs pos="100000">
              <a:schemeClr val="phClr">
                <a:tint val="95000"/>
                <a:shade val="100000"/>
                <a:satMod val="110000"/>
                <a:lumMod val="115000"/>
              </a:schemeClr>
            </a:gs>
          </a:gsLst>
          <a:lin ang="5400000" scaled="0"/>
        </a:gradFill>
        <a:gradFill rotWithShape="1">
          <a:gsLst>
            <a:gs pos="0">
              <a:schemeClr val="phClr">
                <a:tint val="90000"/>
                <a:shade val="100000"/>
                <a:satMod val="100000"/>
                <a:lumMod val="110000"/>
              </a:schemeClr>
            </a:gs>
            <a:gs pos="83000">
              <a:schemeClr val="phClr">
                <a:shade val="75000"/>
                <a:satMod val="200000"/>
              </a:schemeClr>
            </a:gs>
            <a:gs pos="100000">
              <a:schemeClr val="phClr">
                <a:shade val="90000"/>
                <a:satMod val="200000"/>
              </a:schemeClr>
            </a:gs>
          </a:gsLst>
          <a:path path="circle">
            <a:fillToRect l="75000" t="100000" b="3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Composite</Template>
  <TotalTime>17</TotalTime>
  <Words>1343</Words>
  <Application>Microsoft Office PowerPoint</Application>
  <PresentationFormat>On-screen Show (4:3)</PresentationFormat>
  <Paragraphs>77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Composite</vt:lpstr>
      <vt:lpstr>تحليل سلوك المستهلك وسلوك السائح بإستخدام نظرية المنفعة الحدية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تحليل سلوك المستهلك وسلوك السائح بإستخدام نظرية المنفعة الحدية</dc:title>
  <dc:creator>Ruaa</dc:creator>
  <cp:lastModifiedBy>Ruaa</cp:lastModifiedBy>
  <cp:revision>2</cp:revision>
  <dcterms:created xsi:type="dcterms:W3CDTF">2019-12-07T19:01:40Z</dcterms:created>
  <dcterms:modified xsi:type="dcterms:W3CDTF">2019-12-07T19:19:18Z</dcterms:modified>
</cp:coreProperties>
</file>