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93B4B42-1B9D-4994-89AD-E9B37B3CF40B}" type="datetimeFigureOut">
              <a:rPr lang="ar-IQ" smtClean="0"/>
              <a:t>09/04/1441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FAB2A1-3BFD-44D4-936B-F0CDADBD309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8FAB2A1-3BFD-44D4-936B-F0CDADBD309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8FAB2A1-3BFD-44D4-936B-F0CDADBD309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8FAB2A1-3BFD-44D4-936B-F0CDADBD3098}"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8FAB2A1-3BFD-44D4-936B-F0CDADBD3098}"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8FAB2A1-3BFD-44D4-936B-F0CDADBD3098}"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68FAB2A1-3BFD-44D4-936B-F0CDADBD3098}"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68FAB2A1-3BFD-44D4-936B-F0CDADBD3098}"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93B4B42-1B9D-4994-89AD-E9B37B3CF40B}" type="datetimeFigureOut">
              <a:rPr lang="ar-IQ" smtClean="0"/>
              <a:t>09/04/1441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68FAB2A1-3BFD-44D4-936B-F0CDADBD309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93B4B42-1B9D-4994-89AD-E9B37B3CF40B}" type="datetimeFigureOut">
              <a:rPr lang="ar-IQ" smtClean="0"/>
              <a:t>09/04/1441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8FAB2A1-3BFD-44D4-936B-F0CDADBD3098}"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93B4B42-1B9D-4994-89AD-E9B37B3CF40B}" type="datetimeFigureOut">
              <a:rPr lang="ar-IQ" smtClean="0"/>
              <a:t>09/04/1441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FAB2A1-3BFD-44D4-936B-F0CDADBD3098}"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93B4B42-1B9D-4994-89AD-E9B37B3CF40B}" type="datetimeFigureOut">
              <a:rPr lang="ar-IQ" smtClean="0"/>
              <a:t>09/04/1441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FAB2A1-3BFD-44D4-936B-F0CDADBD309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rgbClr val="FF0000"/>
                </a:solidFill>
              </a:rPr>
              <a:t>الطلب والطلب السياحي</a:t>
            </a:r>
            <a:endParaRPr lang="ar-IQ" dirty="0">
              <a:solidFill>
                <a:srgbClr val="FF0000"/>
              </a:solidFill>
            </a:endParaRPr>
          </a:p>
        </p:txBody>
      </p:sp>
      <p:sp>
        <p:nvSpPr>
          <p:cNvPr id="3" name="Subtitle 2"/>
          <p:cNvSpPr>
            <a:spLocks noGrp="1"/>
          </p:cNvSpPr>
          <p:nvPr>
            <p:ph type="subTitle" idx="1"/>
          </p:nvPr>
        </p:nvSpPr>
        <p:spPr/>
        <p:txBody>
          <a:bodyPr/>
          <a:lstStyle/>
          <a:p>
            <a:r>
              <a:rPr lang="ar-IQ" dirty="0" smtClean="0">
                <a:solidFill>
                  <a:schemeClr val="bg2">
                    <a:lumMod val="50000"/>
                  </a:schemeClr>
                </a:solidFill>
              </a:rPr>
              <a:t>م.د. مها عبد الستار</a:t>
            </a:r>
            <a:endParaRPr lang="ar-IQ" dirty="0">
              <a:solidFill>
                <a:schemeClr val="bg2">
                  <a:lumMod val="50000"/>
                </a:schemeClr>
              </a:solidFill>
            </a:endParaRPr>
          </a:p>
        </p:txBody>
      </p:sp>
    </p:spTree>
    <p:extLst>
      <p:ext uri="{BB962C8B-B14F-4D97-AF65-F5344CB8AC3E}">
        <p14:creationId xmlns:p14="http://schemas.microsoft.com/office/powerpoint/2010/main" val="1345961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lvl="0" algn="just">
              <a:lnSpc>
                <a:spcPct val="150000"/>
              </a:lnSpc>
              <a:spcAft>
                <a:spcPts val="1000"/>
              </a:spcAft>
              <a:buFont typeface="+mj-cs"/>
              <a:buAutoNum type="arabic1Minus"/>
            </a:pPr>
            <a:r>
              <a:rPr lang="ar-IQ" sz="3600" b="1" dirty="0">
                <a:solidFill>
                  <a:srgbClr val="FF0000"/>
                </a:solidFill>
                <a:ea typeface="Times New Roman"/>
              </a:rPr>
              <a:t>مفهوم الطلب على العمل والعوامل المؤثرة فيه: </a:t>
            </a:r>
            <a:endParaRPr lang="en-US" sz="2400" dirty="0">
              <a:ea typeface="Times New Roman"/>
              <a:cs typeface="Arial"/>
            </a:endParaRPr>
          </a:p>
          <a:p>
            <a:pPr marL="0" indent="0" algn="just">
              <a:lnSpc>
                <a:spcPct val="150000"/>
              </a:lnSpc>
              <a:buNone/>
            </a:pPr>
            <a:r>
              <a:rPr lang="ar-IQ" sz="2900" dirty="0">
                <a:solidFill>
                  <a:srgbClr val="000000"/>
                </a:solidFill>
                <a:latin typeface="Times New Roman"/>
                <a:ea typeface="Times New Roman"/>
              </a:rPr>
              <a:t>       الطلب على العمل لايعد طلباً أساسياً وانما هو مشتق لكون الطلب على العمل من المنتجين ينتج بسبب الطلب على المنتجات، ولذلك يقال إن الطلب على العمل مشتق إصلاً من الطلب على المنتجات</a:t>
            </a:r>
            <a:r>
              <a:rPr lang="ar-IQ" sz="2900" baseline="30000" dirty="0">
                <a:solidFill>
                  <a:srgbClr val="000000"/>
                </a:solidFill>
                <a:latin typeface="Times New Roman"/>
                <a:ea typeface="Times New Roman"/>
              </a:rPr>
              <a:t> </a:t>
            </a:r>
            <a:r>
              <a:rPr lang="ar-IQ" sz="2900" dirty="0">
                <a:solidFill>
                  <a:srgbClr val="000000"/>
                </a:solidFill>
                <a:latin typeface="Times New Roman"/>
                <a:ea typeface="Times New Roman"/>
              </a:rPr>
              <a:t>من قبل المستهلكين </a:t>
            </a:r>
            <a:r>
              <a:rPr lang="ar-IQ" sz="2900" b="0" dirty="0" smtClean="0">
                <a:solidFill>
                  <a:srgbClr val="000000"/>
                </a:solidFill>
                <a:effectLst/>
                <a:latin typeface="Times New Roman"/>
                <a:ea typeface="Times New Roman"/>
                <a:cs typeface="Times New Roman"/>
              </a:rPr>
              <a:t>(الإدريسي ,</a:t>
            </a:r>
            <a:r>
              <a:rPr lang="en-US" sz="2900" b="0" dirty="0" smtClean="0">
                <a:solidFill>
                  <a:srgbClr val="000000"/>
                </a:solidFill>
                <a:effectLst/>
                <a:latin typeface="Times New Roman"/>
                <a:ea typeface="Times New Roman"/>
                <a:cs typeface="Times New Roman"/>
              </a:rPr>
              <a:t>.(297: 1986</a:t>
            </a:r>
            <a:endParaRPr lang="en-US" sz="2900" b="1" dirty="0" smtClean="0">
              <a:solidFill>
                <a:srgbClr val="000000"/>
              </a:solidFill>
              <a:effectLst/>
              <a:latin typeface="Times New Roman"/>
              <a:ea typeface="Times New Roman"/>
              <a:cs typeface="Simplified Arabic"/>
            </a:endParaRPr>
          </a:p>
          <a:p>
            <a:pPr marL="0" indent="0" algn="just">
              <a:lnSpc>
                <a:spcPct val="150000"/>
              </a:lnSpc>
              <a:buNone/>
            </a:pPr>
            <a:r>
              <a:rPr lang="ar-IQ" sz="2900" dirty="0">
                <a:solidFill>
                  <a:srgbClr val="000000"/>
                </a:solidFill>
                <a:latin typeface="Times New Roman"/>
                <a:ea typeface="Times New Roman"/>
              </a:rPr>
              <a:t>للطلب على العمل العديد من المفاهيم منها عرف الطلب على العمل بأنه "عبارة عن كمية الجهود البشرية المطلوبة من أصحاب العمل مقابل أجر معين"، كما عرف بأنه "الطلب على العاملين الذين تتوفر لديهم القدرة والرغبة لتقديم الجهد المطلوب من الوحدات الأنتاجية التي تحدد مكوناتها على وفق نوع النشاط الذي تعمل فية والأسلوب التقني المتبع، والتي تتأثر بدورها بالأجراءات التنظيمية والمستويات الأنتاجية السائدة"</a:t>
            </a:r>
            <a:r>
              <a:rPr lang="ar-IQ" sz="2900" b="0" dirty="0" smtClean="0">
                <a:solidFill>
                  <a:srgbClr val="000000"/>
                </a:solidFill>
                <a:effectLst/>
                <a:latin typeface="Times New Roman"/>
                <a:ea typeface="Times New Roman"/>
                <a:cs typeface="Times New Roman"/>
              </a:rPr>
              <a:t> (فليح ,</a:t>
            </a:r>
            <a:r>
              <a:rPr lang="en-US" sz="2900" b="0" dirty="0" smtClean="0">
                <a:solidFill>
                  <a:srgbClr val="000000"/>
                </a:solidFill>
                <a:effectLst/>
                <a:latin typeface="Times New Roman"/>
                <a:ea typeface="Times New Roman"/>
                <a:cs typeface="Times New Roman"/>
              </a:rPr>
              <a:t>:1990 51</a:t>
            </a:r>
            <a:r>
              <a:rPr lang="ar-IQ" sz="2900" b="0" dirty="0" smtClean="0">
                <a:solidFill>
                  <a:srgbClr val="000000"/>
                </a:solidFill>
                <a:effectLst/>
                <a:latin typeface="Times New Roman"/>
                <a:ea typeface="Times New Roman"/>
                <a:cs typeface="Times New Roman"/>
              </a:rPr>
              <a:t>).</a:t>
            </a:r>
            <a:endParaRPr lang="en-US" sz="2900" b="1" dirty="0" smtClean="0">
              <a:solidFill>
                <a:srgbClr val="000000"/>
              </a:solidFill>
              <a:effectLst/>
              <a:latin typeface="Times New Roman"/>
              <a:ea typeface="Times New Roman"/>
              <a:cs typeface="Simplified Arabic"/>
            </a:endParaRPr>
          </a:p>
          <a:p>
            <a:pPr marL="0" indent="0" algn="just">
              <a:lnSpc>
                <a:spcPct val="150000"/>
              </a:lnSpc>
              <a:buNone/>
            </a:pPr>
            <a:r>
              <a:rPr lang="ar-IQ" sz="2900" dirty="0">
                <a:solidFill>
                  <a:srgbClr val="000000"/>
                </a:solidFill>
                <a:latin typeface="Times New Roman"/>
                <a:ea typeface="Times New Roman"/>
              </a:rPr>
              <a:t>      يمكن القول يتحدد الطلب الفعلي على العمل وفقاً لأهداف الأنتاج الموضوعة بالخطة وبناءً على الطلب المستقبلي على السلع والخدمات, وإن الطلب على العمل من وجهة نظر صاحب العمل الطلب الفردي يعكس رغبة صاحب العمل في توظيف عنصر العمل عند أجر حقيقي معين وفي فترة زمنية معينة ومكان معين مع بقاء العوامل الأخرى ثابتة</a:t>
            </a:r>
            <a:r>
              <a:rPr lang="ar-IQ" sz="2900" b="0" dirty="0" smtClean="0">
                <a:solidFill>
                  <a:srgbClr val="000000"/>
                </a:solidFill>
                <a:effectLst/>
                <a:latin typeface="Times New Roman"/>
                <a:ea typeface="Times New Roman"/>
                <a:cs typeface="Times New Roman"/>
              </a:rPr>
              <a:t>  (القريشي,</a:t>
            </a:r>
            <a:r>
              <a:rPr lang="en-US" sz="2900" b="0" dirty="0" smtClean="0">
                <a:solidFill>
                  <a:srgbClr val="000000"/>
                </a:solidFill>
                <a:effectLst/>
                <a:latin typeface="Times New Roman"/>
                <a:ea typeface="Times New Roman"/>
                <a:cs typeface="Times New Roman"/>
              </a:rPr>
              <a:t>100:2006</a:t>
            </a:r>
            <a:r>
              <a:rPr lang="ar-IQ" sz="2900" b="0" dirty="0" smtClean="0">
                <a:solidFill>
                  <a:srgbClr val="000000"/>
                </a:solidFill>
                <a:effectLst/>
                <a:latin typeface="Times New Roman"/>
                <a:ea typeface="Times New Roman"/>
                <a:cs typeface="Times New Roman"/>
              </a:rPr>
              <a:t>).</a:t>
            </a:r>
            <a:endParaRPr lang="en-US" sz="2900" b="1" dirty="0" smtClean="0">
              <a:solidFill>
                <a:srgbClr val="000000"/>
              </a:solidFill>
              <a:effectLst/>
              <a:latin typeface="Times New Roman"/>
              <a:ea typeface="Times New Roman"/>
              <a:cs typeface="Simplified Arabic"/>
            </a:endParaRPr>
          </a:p>
          <a:p>
            <a:pPr marL="0" indent="0" algn="just">
              <a:lnSpc>
                <a:spcPct val="150000"/>
              </a:lnSpc>
              <a:buNone/>
            </a:pPr>
            <a:r>
              <a:rPr lang="ar-IQ" sz="2900" dirty="0">
                <a:solidFill>
                  <a:srgbClr val="000000"/>
                </a:solidFill>
                <a:latin typeface="Times New Roman"/>
                <a:ea typeface="Times New Roman"/>
              </a:rPr>
              <a:t>وهناك من يعتبرمفهوم الطلب على القوى العاملة بأنه"مقدار قوة العمل المستعدة والمهيأة للعمل، والمطلوبة للبذل والأداء في مجتمع معين وبحسب قواعد العمل التنظيمية فيه " </a:t>
            </a:r>
            <a:r>
              <a:rPr lang="ar-IQ" sz="2900" b="0" dirty="0" smtClean="0">
                <a:solidFill>
                  <a:srgbClr val="000000"/>
                </a:solidFill>
                <a:effectLst/>
                <a:latin typeface="Times New Roman"/>
                <a:ea typeface="Times New Roman"/>
                <a:cs typeface="Times New Roman"/>
              </a:rPr>
              <a:t>(طاقة,</a:t>
            </a:r>
            <a:r>
              <a:rPr lang="en-US" sz="2900" b="0" dirty="0" smtClean="0">
                <a:solidFill>
                  <a:srgbClr val="000000"/>
                </a:solidFill>
                <a:effectLst/>
                <a:latin typeface="Times New Roman"/>
                <a:ea typeface="Times New Roman"/>
                <a:cs typeface="Times New Roman"/>
              </a:rPr>
              <a:t>49:2008</a:t>
            </a:r>
            <a:r>
              <a:rPr lang="ar-IQ" sz="2900" b="0" dirty="0" smtClean="0">
                <a:solidFill>
                  <a:srgbClr val="000000"/>
                </a:solidFill>
                <a:effectLst/>
                <a:latin typeface="Times New Roman"/>
                <a:ea typeface="Times New Roman"/>
                <a:cs typeface="Times New Roman"/>
              </a:rPr>
              <a:t>)</a:t>
            </a:r>
            <a:r>
              <a:rPr lang="ar-IQ" sz="2900" dirty="0">
                <a:solidFill>
                  <a:srgbClr val="000000"/>
                </a:solidFill>
                <a:latin typeface="Times New Roman"/>
                <a:ea typeface="Times New Roman"/>
              </a:rPr>
              <a:t>.</a:t>
            </a:r>
            <a:endParaRPr lang="en-US" sz="2900" b="1" dirty="0" smtClean="0">
              <a:solidFill>
                <a:srgbClr val="000000"/>
              </a:solidFill>
              <a:effectLst/>
              <a:latin typeface="Times New Roman"/>
              <a:ea typeface="Times New Roman"/>
              <a:cs typeface="Simplified Arabic"/>
            </a:endParaRPr>
          </a:p>
          <a:p>
            <a:pPr marL="0" indent="0" algn="just">
              <a:lnSpc>
                <a:spcPct val="150000"/>
              </a:lnSpc>
              <a:buNone/>
            </a:pPr>
            <a:r>
              <a:rPr lang="ar-IQ" sz="2900" dirty="0">
                <a:solidFill>
                  <a:srgbClr val="000000"/>
                </a:solidFill>
                <a:latin typeface="Times New Roman"/>
                <a:ea typeface="Times New Roman"/>
              </a:rPr>
              <a:t>نجد هذا التعريف يكون أكثر أنسجاماً مع الواقع وقد يساعد في تحديد بعض المؤشرات الخاصة بتقدير الطلب على الإيادي العاملة. </a:t>
            </a:r>
            <a:endParaRPr lang="en-US" sz="2900" b="1" dirty="0" smtClean="0">
              <a:solidFill>
                <a:srgbClr val="000000"/>
              </a:solidFill>
              <a:effectLst/>
              <a:latin typeface="Times New Roman"/>
              <a:ea typeface="Times New Roman"/>
              <a:cs typeface="Simplified Arabic"/>
            </a:endParaRPr>
          </a:p>
          <a:p>
            <a:pPr marL="0" lvl="0" indent="0">
              <a:lnSpc>
                <a:spcPct val="150000"/>
              </a:lnSpc>
              <a:spcAft>
                <a:spcPts val="1000"/>
              </a:spcAft>
              <a:buNone/>
            </a:pPr>
            <a:r>
              <a:rPr lang="ar-IQ" sz="2900" dirty="0">
                <a:solidFill>
                  <a:srgbClr val="000000"/>
                </a:solidFill>
                <a:ea typeface="Times New Roman"/>
              </a:rPr>
              <a:t>العوامل المؤثرة في الطلب على العمل:</a:t>
            </a:r>
            <a:endParaRPr lang="en-US" sz="2900" dirty="0" smtClean="0">
              <a:effectLst/>
            </a:endParaRPr>
          </a:p>
          <a:p>
            <a:pPr marL="0" indent="0" algn="just">
              <a:lnSpc>
                <a:spcPct val="150000"/>
              </a:lnSpc>
              <a:spcAft>
                <a:spcPts val="1000"/>
              </a:spcAft>
              <a:buNone/>
            </a:pPr>
            <a:r>
              <a:rPr lang="ar-IQ" sz="2900" dirty="0">
                <a:solidFill>
                  <a:srgbClr val="000000"/>
                </a:solidFill>
                <a:latin typeface="Times New Roman"/>
                <a:ea typeface="Times New Roman"/>
              </a:rPr>
              <a:t>         يمثل الطلب على الأيادي العاملة أحد جوانب سوق العمل الذي يشتري أو يؤجر صاحب العمل خدمات العمل منة مقابل ما يدفعه من أجر للعاملين والطلب على القوى العاملة يتأثر بعوامل عديدة أهمها :</a:t>
            </a:r>
            <a:endParaRPr lang="en-US" sz="2900" b="1" dirty="0" smtClean="0">
              <a:solidFill>
                <a:srgbClr val="000000"/>
              </a:solidFill>
              <a:effectLst/>
              <a:latin typeface="Times New Roman"/>
              <a:ea typeface="Times New Roman"/>
              <a:cs typeface="Simplified Arabic"/>
            </a:endParaRPr>
          </a:p>
          <a:p>
            <a:pPr marL="0" indent="0">
              <a:buNone/>
            </a:pPr>
            <a:r>
              <a:rPr lang="ar-IQ" sz="2900" b="1" dirty="0">
                <a:solidFill>
                  <a:srgbClr val="000000"/>
                </a:solidFill>
                <a:ea typeface="Times New Roman"/>
              </a:rPr>
              <a:t>1- المستوى العام للأجور والأسعار: </a:t>
            </a:r>
            <a:r>
              <a:rPr lang="ar-IQ" sz="2900" dirty="0">
                <a:solidFill>
                  <a:srgbClr val="000000"/>
                </a:solidFill>
                <a:ea typeface="Times New Roman"/>
              </a:rPr>
              <a:t>يعد من أكثر العوامل الاقتصادية ذي أهمية وتأثيركبير في الطلب على العمل، فلو نفترض أن الأجور هو سعر خدمة العمل، فطبقاً للنظرية الإقتصادية يزداد الطلب على العمل بأنخفاض معدل الأجر ويقل الطلب على العمل بأرتفاع معدل الأجر </a:t>
            </a:r>
            <a:endParaRPr lang="ar-IQ" sz="2900" dirty="0"/>
          </a:p>
        </p:txBody>
      </p:sp>
    </p:spTree>
    <p:extLst>
      <p:ext uri="{BB962C8B-B14F-4D97-AF65-F5344CB8AC3E}">
        <p14:creationId xmlns:p14="http://schemas.microsoft.com/office/powerpoint/2010/main" val="3253505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just">
              <a:lnSpc>
                <a:spcPct val="150000"/>
              </a:lnSpc>
              <a:spcAft>
                <a:spcPts val="1000"/>
              </a:spcAft>
              <a:buNone/>
            </a:pPr>
            <a:r>
              <a:rPr lang="ar-IQ" sz="1400" dirty="0">
                <a:solidFill>
                  <a:srgbClr val="000000"/>
                </a:solidFill>
                <a:latin typeface="Times New Roman"/>
                <a:ea typeface="Times New Roman"/>
              </a:rPr>
              <a:t>هذا يعني إن كل أرتفاع في المستوى العام للأسعار يعني أنخفاض الاجر الحقيقي ومن ثم ارتفاع الطلب على العناصر الأنتاجية ومنها العمل ، وبما أنه الأسعار كعامل دفع يظهر عند أرتفاع الطلب على عناصر الأنتاج ومنها العمل، والجدير بالذكر أن أرتفاع الأسعار يكون في مرحلة الأنتعاش من الدورات الإقتصادية، بمعنى يكون مستوى التشغيل عند أعلى مستوى له والبطالة عند أدنى مستوى لها</a:t>
            </a:r>
            <a:r>
              <a:rPr lang="ar-IQ" sz="1400" b="0" dirty="0" smtClean="0">
                <a:solidFill>
                  <a:srgbClr val="000000"/>
                </a:solidFill>
                <a:effectLst/>
                <a:latin typeface="Times New Roman"/>
                <a:ea typeface="Times New Roman"/>
                <a:cs typeface="Times New Roman"/>
              </a:rPr>
              <a:t> (العلي ,</a:t>
            </a:r>
            <a:r>
              <a:rPr lang="en-US" sz="1400" b="0" dirty="0" smtClean="0">
                <a:solidFill>
                  <a:srgbClr val="000000"/>
                </a:solidFill>
                <a:effectLst/>
                <a:latin typeface="Times New Roman"/>
                <a:ea typeface="Times New Roman"/>
                <a:cs typeface="Times New Roman"/>
              </a:rPr>
              <a:t>:1990 55-60</a:t>
            </a:r>
            <a:r>
              <a:rPr lang="ar-IQ" sz="1400" b="0" dirty="0" smtClean="0">
                <a:solidFill>
                  <a:srgbClr val="000000"/>
                </a:solidFill>
                <a:effectLst/>
                <a:latin typeface="Times New Roman"/>
                <a:ea typeface="Times New Roman"/>
                <a:cs typeface="Times New Roman"/>
              </a:rPr>
              <a:t> ).</a:t>
            </a:r>
            <a:r>
              <a:rPr lang="ar-IQ" sz="1400" dirty="0">
                <a:solidFill>
                  <a:srgbClr val="000000"/>
                </a:solidFill>
                <a:latin typeface="Times New Roman"/>
                <a:ea typeface="Times New Roman"/>
              </a:rPr>
              <a:t> </a:t>
            </a:r>
            <a:endParaRPr lang="en-US" sz="14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400" dirty="0">
                <a:solidFill>
                  <a:srgbClr val="000000"/>
                </a:solidFill>
                <a:latin typeface="Times New Roman"/>
                <a:ea typeface="Times New Roman"/>
              </a:rPr>
              <a:t>أما في حالات التضخم الركودي فيكون الأمر مختلف اذ  أرتفاع الأسعار يكون ملازم للبطالة, واذ عجزت الوسائل المباشرة في تعديل عناصر الانتاج المختلفة ومنها العمل تتمكن الضرائب والاعانات الحكومية ان تعدل الخلل, اذ يمكن معالجة أجور العمال العالية عن طريق دعم الضرائب وهذا الأسلوب لم يلق القبول الا القليل ,كما لبعض السياسات التي لها إثر على تحديد مقدار ونوع العمالة المطلوبة والتي تتمثل في السياسات النقدية والمالية المتبعة مثل:</a:t>
            </a:r>
            <a:endParaRPr lang="en-US" sz="1400" b="1" dirty="0" smtClean="0">
              <a:solidFill>
                <a:srgbClr val="000000"/>
              </a:solidFill>
              <a:effectLst/>
              <a:latin typeface="Times New Roman"/>
              <a:ea typeface="Times New Roman"/>
              <a:cs typeface="Simplified Arabic"/>
            </a:endParaRPr>
          </a:p>
          <a:p>
            <a:pPr marL="0" lvl="0" indent="0" algn="just">
              <a:lnSpc>
                <a:spcPct val="150000"/>
              </a:lnSpc>
              <a:spcAft>
                <a:spcPts val="1000"/>
              </a:spcAft>
              <a:buNone/>
            </a:pPr>
            <a:r>
              <a:rPr lang="ar-IQ" sz="1400" dirty="0">
                <a:solidFill>
                  <a:srgbClr val="000000"/>
                </a:solidFill>
                <a:ea typeface="Times New Roman"/>
              </a:rPr>
              <a:t>السياسة النقدية: تعرف على انها العملية التي من خلالها تستطيع السلطة النقدية في اي بلد ان تسيطر على المعروض من النقود وغالبا ماتستهدف معدل التضخم او اسعار الفائدة لضمان استقرار الاسعار ,والثقة العامة في العملة , والتي تهدف الى المساهمه في النمو الاقتصادي وخفض حجم البطالة , والحفاظ على اسعار الصرف التى يمكن التنبؤ بها مع العملات الأخرى</a:t>
            </a:r>
            <a:r>
              <a:rPr lang="ar-IQ" sz="1400" b="0" dirty="0" smtClean="0">
                <a:solidFill>
                  <a:srgbClr val="000000"/>
                </a:solidFill>
                <a:effectLst/>
                <a:latin typeface="Times New Roman"/>
                <a:ea typeface="Times New Roman"/>
                <a:cs typeface="Times New Roman"/>
              </a:rPr>
              <a:t>(</a:t>
            </a:r>
            <a:r>
              <a:rPr lang="en-US" sz="1400" b="0" dirty="0" smtClean="0">
                <a:solidFill>
                  <a:srgbClr val="000000"/>
                </a:solidFill>
                <a:effectLst/>
                <a:latin typeface="Times New Roman"/>
                <a:ea typeface="Times New Roman"/>
                <a:cs typeface="Times New Roman"/>
              </a:rPr>
              <a:t>Jonson,2002:279</a:t>
            </a:r>
            <a:r>
              <a:rPr lang="ar-IQ" sz="1400" b="0" dirty="0" smtClean="0">
                <a:solidFill>
                  <a:srgbClr val="000000"/>
                </a:solidFill>
                <a:effectLst/>
                <a:latin typeface="Times New Roman"/>
                <a:ea typeface="Times New Roman"/>
                <a:cs typeface="Times New Roman"/>
              </a:rPr>
              <a:t>)</a:t>
            </a:r>
            <a:r>
              <a:rPr lang="ar-IQ" sz="1400" dirty="0">
                <a:solidFill>
                  <a:srgbClr val="000000"/>
                </a:solidFill>
                <a:ea typeface="Times New Roman"/>
              </a:rPr>
              <a:t>.</a:t>
            </a:r>
            <a:endParaRPr lang="en-US" sz="1400" dirty="0" smtClean="0">
              <a:effectLst/>
            </a:endParaRPr>
          </a:p>
          <a:p>
            <a:pPr marL="280035" indent="0" algn="just">
              <a:lnSpc>
                <a:spcPct val="150000"/>
              </a:lnSpc>
              <a:spcAft>
                <a:spcPts val="1000"/>
              </a:spcAft>
              <a:buNone/>
            </a:pPr>
            <a:r>
              <a:rPr lang="ar-IQ" sz="1400" b="1" dirty="0">
                <a:solidFill>
                  <a:srgbClr val="000000"/>
                </a:solidFill>
                <a:latin typeface="Times New Roman"/>
                <a:ea typeface="Times New Roman"/>
              </a:rPr>
              <a:t>ب- السياسة المالية:</a:t>
            </a:r>
            <a:r>
              <a:rPr lang="ar-IQ" sz="1400" dirty="0">
                <a:solidFill>
                  <a:srgbClr val="000000"/>
                </a:solidFill>
                <a:latin typeface="Times New Roman"/>
                <a:ea typeface="Times New Roman"/>
              </a:rPr>
              <a:t> إن إي إرتفاع في حجم الانفاق الأستهلاكي والأستثماري يعني زيادة في الانفاق نتيجة للسياسات النقدية التوسعية بمعنى يؤدي الى زيادة الطلب على العناصر الأنتاجية بما فيها عنصر العمل ,ولابد من إخذ الحذر عند وضع السياسة النقدية إن للسياسات أهداف متعدد قد تتعارض فيما بينها، فلقد يؤدي الاجراءات الرامية الى كبح جماح الاسعار الى نتائج سلبية في مجال الاستخدام الشامل ، وذلك بسبب ما تشتمل علية السياسات من انكماش في حجم الانفاق عموماً والانفاق الاستثماري خصوصاً، وبالتالي يؤدي الى تدهور في مستوى النشاط الاقتصادي في البلاد </a:t>
            </a:r>
            <a:r>
              <a:rPr lang="ar-IQ" sz="1400" b="0" dirty="0" smtClean="0">
                <a:solidFill>
                  <a:srgbClr val="000000"/>
                </a:solidFill>
                <a:effectLst/>
                <a:latin typeface="Times New Roman"/>
                <a:ea typeface="Times New Roman"/>
                <a:cs typeface="Times New Roman"/>
              </a:rPr>
              <a:t>,(علي,</a:t>
            </a:r>
            <a:r>
              <a:rPr lang="en-US" sz="1400" b="0" dirty="0" smtClean="0">
                <a:solidFill>
                  <a:srgbClr val="000000"/>
                </a:solidFill>
                <a:effectLst/>
                <a:latin typeface="Times New Roman"/>
                <a:ea typeface="Times New Roman"/>
                <a:cs typeface="Times New Roman"/>
              </a:rPr>
              <a:t>1976</a:t>
            </a:r>
            <a:r>
              <a:rPr lang="ar-IQ" sz="1400" b="0" dirty="0" smtClean="0">
                <a:solidFill>
                  <a:srgbClr val="000000"/>
                </a:solidFill>
                <a:effectLst/>
                <a:latin typeface="Times New Roman"/>
                <a:ea typeface="Times New Roman"/>
                <a:cs typeface="Times New Roman"/>
              </a:rPr>
              <a:t>:</a:t>
            </a:r>
            <a:r>
              <a:rPr lang="en-US" sz="1400" b="0" dirty="0" smtClean="0">
                <a:solidFill>
                  <a:srgbClr val="000000"/>
                </a:solidFill>
                <a:effectLst/>
                <a:latin typeface="Times New Roman"/>
                <a:ea typeface="Times New Roman"/>
                <a:cs typeface="Times New Roman"/>
              </a:rPr>
              <a:t>379</a:t>
            </a:r>
            <a:r>
              <a:rPr lang="ar-IQ" sz="1400" b="0" dirty="0" smtClean="0">
                <a:solidFill>
                  <a:srgbClr val="000000"/>
                </a:solidFill>
                <a:effectLst/>
                <a:latin typeface="Times New Roman"/>
                <a:ea typeface="Times New Roman"/>
                <a:cs typeface="Times New Roman"/>
              </a:rPr>
              <a:t>).</a:t>
            </a:r>
            <a:endParaRPr lang="en-US" sz="14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400" b="1" dirty="0">
                <a:solidFill>
                  <a:srgbClr val="000000"/>
                </a:solidFill>
                <a:latin typeface="Times New Roman"/>
                <a:ea typeface="Times New Roman"/>
              </a:rPr>
              <a:t>2- الحجم الكلي للسكان: </a:t>
            </a:r>
            <a:r>
              <a:rPr lang="ar-IQ" sz="1400" dirty="0">
                <a:solidFill>
                  <a:srgbClr val="000000"/>
                </a:solidFill>
                <a:latin typeface="Times New Roman"/>
                <a:ea typeface="Times New Roman"/>
              </a:rPr>
              <a:t>للحجم الكلي للسكان تأثيراً كبير ومزدوجاً في سوق العمل، لكونه يعد من العوامل الديموغرافية ذات الأثار الأقتصادية والمتغير الأساس في تحديد حجم المعروض من الإيادي العاملة في سوق العمل ، وفي الوقت نفسه له دور بالغ الأهمية في التأثير على جانب الطلب على العمل في أسواق العمل، وينوه ريكاردو الى وجود مثل هذة العلاقة بين الحجم الكلي للسكان والطلب على العمل، يشير بأن الطلب على العمل هو الذي يحدد كمية المعروض منه ، بينما النظرية الأقتصادية الحديثة توضح إهمية السكان في إرتفاع الطلب على العمل فتتوجه من خاصية الطلب على العمل نفسه كونة طلب مشتق من الطلب على السلع والخدمات وإرتفاع السكان هذه تعني زيادة في حجم الطلب الكلي الفعال أي يترتب عليها زيادة في حجم الطلب على السلع والخدمات الأستهلاكية ومن ثم زيادة الطلب على  عوامل الأنتاج بما فيها عنصر العمل </a:t>
            </a:r>
            <a:r>
              <a:rPr lang="ar-IQ" sz="1400" b="0" dirty="0" smtClean="0">
                <a:solidFill>
                  <a:srgbClr val="000000"/>
                </a:solidFill>
                <a:effectLst/>
                <a:latin typeface="Times New Roman"/>
                <a:ea typeface="Times New Roman"/>
                <a:cs typeface="Times New Roman"/>
              </a:rPr>
              <a:t>,(فليح , </a:t>
            </a:r>
            <a:r>
              <a:rPr lang="en-US" sz="1400" b="0" dirty="0" smtClean="0">
                <a:solidFill>
                  <a:srgbClr val="000000"/>
                </a:solidFill>
                <a:effectLst/>
                <a:latin typeface="Times New Roman"/>
                <a:ea typeface="Times New Roman"/>
                <a:cs typeface="Times New Roman"/>
              </a:rPr>
              <a:t>(53:1990</a:t>
            </a:r>
            <a:r>
              <a:rPr lang="ar-IQ" sz="1400" b="0" dirty="0" smtClean="0">
                <a:solidFill>
                  <a:srgbClr val="000000"/>
                </a:solidFill>
                <a:effectLst/>
                <a:latin typeface="Times New Roman"/>
                <a:ea typeface="Times New Roman"/>
                <a:cs typeface="Times New Roman"/>
              </a:rPr>
              <a:t>.</a:t>
            </a:r>
            <a:endParaRPr lang="en-US" sz="14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tabLst>
                <a:tab pos="2113280" algn="l"/>
                <a:tab pos="2579370" algn="l"/>
                <a:tab pos="5943600" algn="r"/>
              </a:tabLst>
            </a:pPr>
            <a:r>
              <a:rPr lang="ar-IQ" sz="1400" b="1" dirty="0">
                <a:solidFill>
                  <a:srgbClr val="000000"/>
                </a:solidFill>
                <a:latin typeface="Times New Roman"/>
                <a:ea typeface="Times New Roman"/>
              </a:rPr>
              <a:t>3- الطلب الكلي الفعال: </a:t>
            </a:r>
            <a:r>
              <a:rPr lang="ar-IQ" sz="1400" dirty="0">
                <a:solidFill>
                  <a:srgbClr val="000000"/>
                </a:solidFill>
                <a:latin typeface="Times New Roman"/>
                <a:ea typeface="Times New Roman"/>
              </a:rPr>
              <a:t>يضطر المنتجون الى زيادة إنتاجهم كلما زاد الطلب على السلع والخدمات, وهذا يتطلب توظيف عوامل أنتاج ومنها العمل فهذا يؤدي الى زيادة الأنتاج، وبالتالي فأن إرتفاع الطلب الكلي على السلع والخدمات من قبل المستهلكين والمستثمرين والدولة والعالم الخارجي يعني صافي الصادرات بعد طرح الأستيرادات يؤدي الى إرتفاع طلب المنتجين على العمل. </a:t>
            </a:r>
            <a:endParaRPr lang="en-US" sz="14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tabLst>
                <a:tab pos="2113280" algn="l"/>
                <a:tab pos="2579370" algn="l"/>
                <a:tab pos="5943600" algn="r"/>
              </a:tabLst>
            </a:pPr>
            <a:r>
              <a:rPr lang="ar-IQ" sz="1400" b="1" dirty="0">
                <a:solidFill>
                  <a:srgbClr val="000000"/>
                </a:solidFill>
                <a:latin typeface="Times New Roman"/>
                <a:ea typeface="Times New Roman"/>
              </a:rPr>
              <a:t>4- دالة الانتاج: </a:t>
            </a:r>
            <a:r>
              <a:rPr lang="ar-IQ" sz="1400" dirty="0">
                <a:solidFill>
                  <a:srgbClr val="000000"/>
                </a:solidFill>
                <a:latin typeface="Times New Roman"/>
                <a:ea typeface="Times New Roman"/>
              </a:rPr>
              <a:t>نعني بدالة الأنتاج هي العلاقة بين عوامل الأنتاج اللازمة لأنتاج وحدة واحدة من السلعة أو الخدمة والعمل يعد إحد هذه العوامل, فأذا تم تحديد حجم الأنتاج أستناداً الى حجم الطلب الفعال سواء كان ذلك على مستوى المنشأة أو الأقتصاد القومي فيتم تحديد حجم العمالة اللازمة لأنتاج السلع والخدمات.</a:t>
            </a:r>
            <a:endParaRPr lang="en-US" sz="14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tabLst>
                <a:tab pos="2113280" algn="l"/>
                <a:tab pos="2579370" algn="l"/>
                <a:tab pos="5943600" algn="r"/>
              </a:tabLst>
            </a:pPr>
            <a:r>
              <a:rPr lang="ar-IQ" sz="1400" b="1" dirty="0">
                <a:solidFill>
                  <a:srgbClr val="000000"/>
                </a:solidFill>
                <a:latin typeface="Times New Roman"/>
                <a:ea typeface="Times New Roman"/>
              </a:rPr>
              <a:t>5- الدخل: </a:t>
            </a:r>
            <a:r>
              <a:rPr lang="ar-IQ" sz="1400" dirty="0">
                <a:solidFill>
                  <a:srgbClr val="000000"/>
                </a:solidFill>
                <a:latin typeface="Times New Roman"/>
                <a:ea typeface="Times New Roman"/>
              </a:rPr>
              <a:t>للدخل تأثيربالغ الإهمية ومضاعف على طلب العمل، لو نفترض للدخل من وجهة نظر الحسابات الوطنية بأنه مجموع الانفاق الاستهلاكي والاستثماري، نجد إهمية الدخل عاملاً مؤثراً وأيجابياً في الطلب على العمل، فمن جانب إرتفاع الانفاق الاستهلاكي يعني إرتفاع الطلب على السلع والخدمات، وبما إن الطلب على العمل مشتق من الطلب على السلع والخدمات ، يعني هذا زيادة المنتجين لطلبهم على عناصر الانتاج بما فيها عنصر العمل، ومن جانب أخرأن أي زيادة في الانفاق الاستثماري يؤدي الى زيادة الطلب على عناصر الانتاج بما فيها عنصر العمل</a:t>
            </a:r>
            <a:r>
              <a:rPr lang="ar-IQ" sz="1400" b="0" dirty="0" smtClean="0">
                <a:solidFill>
                  <a:srgbClr val="000000"/>
                </a:solidFill>
                <a:effectLst/>
                <a:latin typeface="Times New Roman"/>
                <a:ea typeface="Times New Roman"/>
                <a:cs typeface="Times New Roman"/>
              </a:rPr>
              <a:t> (الحسن,</a:t>
            </a:r>
            <a:r>
              <a:rPr lang="en-US" sz="1400" b="0" dirty="0" smtClean="0">
                <a:solidFill>
                  <a:srgbClr val="000000"/>
                </a:solidFill>
                <a:effectLst/>
                <a:latin typeface="Times New Roman"/>
                <a:ea typeface="Times New Roman"/>
                <a:cs typeface="Times New Roman"/>
              </a:rPr>
              <a:t>(91:1982</a:t>
            </a:r>
            <a:r>
              <a:rPr lang="ar-IQ" sz="1400" b="0" dirty="0" smtClean="0">
                <a:solidFill>
                  <a:srgbClr val="000000"/>
                </a:solidFill>
                <a:effectLst/>
                <a:latin typeface="Times New Roman"/>
                <a:ea typeface="Times New Roman"/>
                <a:cs typeface="Times New Roman"/>
              </a:rPr>
              <a:t>.</a:t>
            </a:r>
            <a:endParaRPr lang="en-US" sz="1400" b="1" dirty="0" smtClean="0">
              <a:solidFill>
                <a:srgbClr val="000000"/>
              </a:solidFill>
              <a:effectLst/>
              <a:latin typeface="Times New Roman"/>
              <a:ea typeface="Times New Roman"/>
              <a:cs typeface="Simplified Arabic"/>
            </a:endParaRPr>
          </a:p>
          <a:p>
            <a:pPr marL="0" indent="0">
              <a:buNone/>
            </a:pPr>
            <a:endParaRPr lang="ar-IQ" sz="1400" dirty="0"/>
          </a:p>
        </p:txBody>
      </p:sp>
    </p:spTree>
    <p:extLst>
      <p:ext uri="{BB962C8B-B14F-4D97-AF65-F5344CB8AC3E}">
        <p14:creationId xmlns:p14="http://schemas.microsoft.com/office/powerpoint/2010/main" val="2803376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just">
              <a:lnSpc>
                <a:spcPct val="150000"/>
              </a:lnSpc>
              <a:spcAft>
                <a:spcPts val="1000"/>
              </a:spcAft>
              <a:buNone/>
            </a:pPr>
            <a:r>
              <a:rPr lang="ar-IQ" sz="1400" b="1" dirty="0">
                <a:solidFill>
                  <a:srgbClr val="000000"/>
                </a:solidFill>
                <a:latin typeface="Times New Roman"/>
                <a:ea typeface="Times New Roman"/>
              </a:rPr>
              <a:t>- </a:t>
            </a:r>
            <a:r>
              <a:rPr lang="ar-IQ" sz="1200" b="1" dirty="0">
                <a:solidFill>
                  <a:srgbClr val="000000"/>
                </a:solidFill>
                <a:latin typeface="Times New Roman"/>
                <a:ea typeface="Times New Roman"/>
              </a:rPr>
              <a:t>العوامل الفنية : </a:t>
            </a:r>
            <a:r>
              <a:rPr lang="ar-IQ" sz="1200" dirty="0">
                <a:solidFill>
                  <a:srgbClr val="000000"/>
                </a:solidFill>
                <a:latin typeface="Times New Roman"/>
                <a:ea typeface="Times New Roman"/>
              </a:rPr>
              <a:t>بسبب التطورات التكنولوجيا الحاصلة بدأت تتسارع منتجات المعرفة يوماً بعد يوم، فاليوم نعيش في خصوصية حضارية وعلمية لم تشهد البشرية لها مثيلاً ، ومع كل هذا التسارع الهائل في سرعة إنتشار حجم ثورة المعلومات عبر العالم تبقى الأولوية الأساس لخيار الموارد البشرية بأعتبارها خزين غير قابل للنضوب، أذ يعد العنصر البشري هو قاعدة الإساس للنشاط الأنتاجي والتكوين الأقتصادي، ومن هنا تبرز أهمية الإستثمار في العنصر البشري بشكل متكامل وشامل ودعمة وتطويره بالعملية التدريبية والتعليمية الواسعة والديناميكية والمواكبة لإحداث العلوم والأساليب، معتمدة في هذا الجانب على مفهوم التعليم والتدريب وعلى الصقل المستمر بالأساليب والمنهجيات التعليمية الدائمة التحديث </a:t>
            </a:r>
            <a:r>
              <a:rPr lang="ar-IQ" sz="1200" b="0" dirty="0" smtClean="0">
                <a:solidFill>
                  <a:srgbClr val="000000"/>
                </a:solidFill>
                <a:effectLst/>
                <a:latin typeface="Times New Roman"/>
                <a:ea typeface="Times New Roman"/>
                <a:cs typeface="Times New Roman"/>
              </a:rPr>
              <a:t>(هاجن,</a:t>
            </a:r>
            <a:r>
              <a:rPr lang="en-US" sz="1200" b="0" dirty="0" smtClean="0">
                <a:solidFill>
                  <a:srgbClr val="000000"/>
                </a:solidFill>
                <a:effectLst/>
                <a:latin typeface="Times New Roman"/>
                <a:ea typeface="Times New Roman"/>
                <a:cs typeface="Times New Roman"/>
              </a:rPr>
              <a:t>1988</a:t>
            </a:r>
            <a:r>
              <a:rPr lang="ar-IQ" sz="1200" b="0" dirty="0" smtClean="0">
                <a:solidFill>
                  <a:srgbClr val="000000"/>
                </a:solidFill>
                <a:effectLst/>
                <a:latin typeface="Times New Roman"/>
                <a:ea typeface="Times New Roman"/>
                <a:cs typeface="Times New Roman"/>
              </a:rPr>
              <a:t>:</a:t>
            </a:r>
            <a:r>
              <a:rPr lang="en-US" sz="1200" b="0" dirty="0" smtClean="0">
                <a:solidFill>
                  <a:srgbClr val="000000"/>
                </a:solidFill>
                <a:effectLst/>
                <a:latin typeface="Times New Roman"/>
                <a:ea typeface="Times New Roman"/>
                <a:cs typeface="Times New Roman"/>
              </a:rPr>
              <a:t>260</a:t>
            </a:r>
            <a:r>
              <a:rPr lang="ar-IQ" sz="1200" b="0" dirty="0" smtClean="0">
                <a:solidFill>
                  <a:srgbClr val="000000"/>
                </a:solidFill>
                <a:effectLst/>
                <a:latin typeface="Times New Roman"/>
                <a:ea typeface="Times New Roman"/>
                <a:cs typeface="Times New Roman"/>
              </a:rPr>
              <a:t>).</a:t>
            </a:r>
            <a:r>
              <a:rPr lang="ar-IQ" sz="1200" dirty="0">
                <a:solidFill>
                  <a:srgbClr val="000000"/>
                </a:solidFill>
                <a:latin typeface="Times New Roman"/>
                <a:ea typeface="Times New Roman"/>
              </a:rPr>
              <a:t> </a:t>
            </a:r>
            <a:endParaRPr lang="en-US" sz="12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200" dirty="0">
                <a:solidFill>
                  <a:srgbClr val="000000"/>
                </a:solidFill>
                <a:latin typeface="Times New Roman"/>
                <a:ea typeface="Times New Roman"/>
              </a:rPr>
              <a:t>من ان هناك تغييرات نوعية في إنماط العمل  نلاحظ فيمايأتي</a:t>
            </a:r>
            <a:r>
              <a:rPr lang="ar-IQ" sz="1200" b="0" dirty="0" smtClean="0">
                <a:solidFill>
                  <a:srgbClr val="000000"/>
                </a:solidFill>
                <a:effectLst/>
                <a:latin typeface="Times New Roman"/>
                <a:ea typeface="Times New Roman"/>
                <a:cs typeface="Times New Roman"/>
              </a:rPr>
              <a:t> (الفرنسي ,</a:t>
            </a:r>
            <a:r>
              <a:rPr lang="en-US" sz="1200" b="0" dirty="0" smtClean="0">
                <a:solidFill>
                  <a:srgbClr val="000000"/>
                </a:solidFill>
                <a:effectLst/>
                <a:latin typeface="Times New Roman"/>
                <a:ea typeface="Times New Roman"/>
                <a:cs typeface="Times New Roman"/>
              </a:rPr>
              <a:t>1999</a:t>
            </a:r>
            <a:r>
              <a:rPr lang="ar-IQ" sz="1200" b="0" dirty="0" smtClean="0">
                <a:solidFill>
                  <a:srgbClr val="000000"/>
                </a:solidFill>
                <a:effectLst/>
                <a:latin typeface="Times New Roman"/>
                <a:ea typeface="Times New Roman"/>
                <a:cs typeface="Times New Roman"/>
              </a:rPr>
              <a:t>:</a:t>
            </a:r>
            <a:r>
              <a:rPr lang="en-US" sz="1200" b="0" dirty="0" smtClean="0">
                <a:solidFill>
                  <a:srgbClr val="000000"/>
                </a:solidFill>
                <a:effectLst/>
                <a:latin typeface="Times New Roman"/>
                <a:ea typeface="Times New Roman"/>
                <a:cs typeface="Times New Roman"/>
              </a:rPr>
              <a:t>10</a:t>
            </a:r>
            <a:r>
              <a:rPr lang="ar-IQ" sz="1200" b="0" dirty="0" smtClean="0">
                <a:solidFill>
                  <a:srgbClr val="000000"/>
                </a:solidFill>
                <a:effectLst/>
                <a:latin typeface="Times New Roman"/>
                <a:ea typeface="Times New Roman"/>
                <a:cs typeface="Times New Roman"/>
              </a:rPr>
              <a:t>):-</a:t>
            </a:r>
            <a:endParaRPr lang="en-US" sz="1200" b="1" dirty="0" smtClean="0">
              <a:solidFill>
                <a:srgbClr val="000000"/>
              </a:solidFill>
              <a:effectLst/>
              <a:latin typeface="Times New Roman"/>
              <a:ea typeface="Times New Roman"/>
              <a:cs typeface="Simplified Arabic"/>
            </a:endParaRPr>
          </a:p>
          <a:p>
            <a:pPr marL="0" lvl="0" indent="0" algn="just">
              <a:lnSpc>
                <a:spcPct val="150000"/>
              </a:lnSpc>
              <a:spcAft>
                <a:spcPts val="1000"/>
              </a:spcAft>
              <a:buNone/>
              <a:tabLst>
                <a:tab pos="117475" algn="l"/>
                <a:tab pos="207645" algn="l"/>
              </a:tabLst>
            </a:pPr>
            <a:r>
              <a:rPr lang="ar-IQ" sz="1200" dirty="0">
                <a:solidFill>
                  <a:srgbClr val="000000"/>
                </a:solidFill>
                <a:ea typeface="Times New Roman"/>
              </a:rPr>
              <a:t>تطور في العمل التقليدي وحل مكانه ظاهرة العمل عن بعد.</a:t>
            </a:r>
            <a:endParaRPr lang="en-US" sz="1200" dirty="0" smtClean="0">
              <a:effectLst/>
              <a:ea typeface="Times New Roman"/>
            </a:endParaRPr>
          </a:p>
          <a:p>
            <a:pPr marL="0" lvl="0" indent="0" algn="just">
              <a:lnSpc>
                <a:spcPct val="150000"/>
              </a:lnSpc>
              <a:spcAft>
                <a:spcPts val="1000"/>
              </a:spcAft>
              <a:buNone/>
            </a:pPr>
            <a:r>
              <a:rPr lang="ar-IQ" sz="1200" dirty="0">
                <a:solidFill>
                  <a:srgbClr val="000000"/>
                </a:solidFill>
                <a:ea typeface="Times New Roman"/>
              </a:rPr>
              <a:t>بدأت الشركات العمل بنظام "نصف يوم عمل" للعاملين في المكاتب مقابل نصف أجر لغرض إنجاز قدر من العمل يقارب ما كان ينجز في يوم العمل الكامل اذ أن هذا التوجه الجديد يمثل شكلاً آخر من أشكال الإستغلال بقصد توفير نصف الأجر غير المدفوع، فضلاً عن إستغلال قوة العمل الموجودة إصلاً في عملية العمل.</a:t>
            </a:r>
            <a:endParaRPr lang="en-US" sz="1200" dirty="0" smtClean="0">
              <a:effectLst/>
              <a:ea typeface="Times New Roman"/>
            </a:endParaRPr>
          </a:p>
          <a:p>
            <a:pPr marL="0" lvl="0" indent="0" algn="just">
              <a:lnSpc>
                <a:spcPct val="150000"/>
              </a:lnSpc>
              <a:spcAft>
                <a:spcPts val="1000"/>
              </a:spcAft>
              <a:buNone/>
            </a:pPr>
            <a:r>
              <a:rPr lang="en-US" sz="1200" b="0" dirty="0" smtClean="0">
                <a:solidFill>
                  <a:srgbClr val="000000"/>
                </a:solidFill>
                <a:effectLst/>
                <a:latin typeface="Arial"/>
                <a:ea typeface="Times New Roman"/>
              </a:rPr>
              <a:t> </a:t>
            </a:r>
            <a:r>
              <a:rPr lang="ar-IQ" sz="1200" b="0" dirty="0" smtClean="0">
                <a:solidFill>
                  <a:srgbClr val="000000"/>
                </a:solidFill>
                <a:effectLst/>
                <a:latin typeface="Arial"/>
                <a:ea typeface="Times New Roman"/>
              </a:rPr>
              <a:t>ظهور شكل من إشكال العمل الحديثة هي العمل المتقطع بمعنى تشغيل لفترة زمنية محددة ثم تسريح العمال لفترة لاحقة ومن ثم بعدها إعادة التشغيل من جديد غالبا من أعداد العمال المسرحين.</a:t>
            </a:r>
            <a:endParaRPr lang="en-US" sz="1200" dirty="0" smtClean="0">
              <a:effectLst/>
              <a:ea typeface="Times New Roman"/>
            </a:endParaRPr>
          </a:p>
          <a:p>
            <a:pPr marL="0" indent="0" algn="just">
              <a:lnSpc>
                <a:spcPct val="150000"/>
              </a:lnSpc>
              <a:spcAft>
                <a:spcPts val="1000"/>
              </a:spcAft>
              <a:buNone/>
            </a:pPr>
            <a:r>
              <a:rPr lang="ar-IQ" sz="1200" dirty="0">
                <a:solidFill>
                  <a:srgbClr val="000000"/>
                </a:solidFill>
                <a:latin typeface="Times New Roman"/>
                <a:ea typeface="Times New Roman"/>
              </a:rPr>
              <a:t>وبسبب التطورات التكنولوجيا المتسارعة يعد أهم إنجاز لتقانة المعلومات هو الجانب الذي أشرنا له من قبل والمسمى ب " العمل عن بعد ", ويتصف هذا النمط الجديد بما يلي </a:t>
            </a:r>
            <a:r>
              <a:rPr lang="ar-IQ" sz="1200" b="0" dirty="0" smtClean="0">
                <a:solidFill>
                  <a:srgbClr val="000000"/>
                </a:solidFill>
                <a:effectLst/>
                <a:latin typeface="Times New Roman"/>
                <a:ea typeface="Times New Roman"/>
                <a:cs typeface="Times New Roman"/>
              </a:rPr>
              <a:t> (</a:t>
            </a:r>
            <a:r>
              <a:rPr lang="en-US" sz="1200" b="0" dirty="0" smtClean="0">
                <a:solidFill>
                  <a:srgbClr val="000000"/>
                </a:solidFill>
                <a:effectLst/>
                <a:latin typeface="Times New Roman"/>
                <a:ea typeface="Times New Roman"/>
                <a:cs typeface="Times New Roman"/>
              </a:rPr>
              <a:t>jack,1980: 413  </a:t>
            </a:r>
            <a:r>
              <a:rPr lang="ar-IQ" sz="1200" b="0" dirty="0" smtClean="0">
                <a:solidFill>
                  <a:srgbClr val="000000"/>
                </a:solidFill>
                <a:effectLst/>
                <a:latin typeface="Times New Roman"/>
                <a:ea typeface="Times New Roman"/>
                <a:cs typeface="Times New Roman"/>
              </a:rPr>
              <a:t>) :-</a:t>
            </a:r>
            <a:endParaRPr lang="en-US" sz="12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200" dirty="0">
                <a:solidFill>
                  <a:srgbClr val="000000"/>
                </a:solidFill>
                <a:latin typeface="Times New Roman"/>
                <a:ea typeface="Times New Roman"/>
              </a:rPr>
              <a:t>أ- البعد الجغرافي بين مكان العمل والإدارة العليا للشركة.</a:t>
            </a:r>
            <a:endParaRPr lang="en-US" sz="12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200" dirty="0">
                <a:solidFill>
                  <a:srgbClr val="000000"/>
                </a:solidFill>
                <a:latin typeface="Times New Roman"/>
                <a:ea typeface="Times New Roman"/>
              </a:rPr>
              <a:t>ب- لايوجد وقت للدوام محدد للعمل.</a:t>
            </a:r>
            <a:endParaRPr lang="en-US" sz="12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200" dirty="0">
                <a:solidFill>
                  <a:srgbClr val="000000"/>
                </a:solidFill>
                <a:latin typeface="Times New Roman"/>
                <a:ea typeface="Times New Roman"/>
              </a:rPr>
              <a:t>ج- أستعمال التكنولوجيا الحديثة بالعمل .</a:t>
            </a:r>
            <a:endParaRPr lang="en-US" sz="12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200" dirty="0">
                <a:solidFill>
                  <a:srgbClr val="000000"/>
                </a:solidFill>
                <a:latin typeface="Times New Roman"/>
                <a:ea typeface="Times New Roman"/>
              </a:rPr>
              <a:t>د- يمكن لأي عامل العمل عن بعد سواءً كان موظفا أو متعاقداً حراً.</a:t>
            </a:r>
            <a:endParaRPr lang="en-US" sz="1200" b="1" dirty="0" smtClean="0">
              <a:solidFill>
                <a:srgbClr val="000000"/>
              </a:solidFill>
              <a:effectLst/>
              <a:latin typeface="Times New Roman"/>
              <a:ea typeface="Times New Roman"/>
              <a:cs typeface="Simplified Arabic"/>
            </a:endParaRPr>
          </a:p>
          <a:p>
            <a:pPr marL="0" indent="0" algn="just">
              <a:lnSpc>
                <a:spcPct val="150000"/>
              </a:lnSpc>
              <a:spcAft>
                <a:spcPts val="1000"/>
              </a:spcAft>
              <a:buNone/>
            </a:pPr>
            <a:r>
              <a:rPr lang="ar-IQ" sz="1200" dirty="0">
                <a:solidFill>
                  <a:srgbClr val="000000"/>
                </a:solidFill>
                <a:latin typeface="Times New Roman"/>
                <a:ea typeface="Times New Roman"/>
              </a:rPr>
              <a:t>جميع هذه العوامل والتطورات في أنماط العمل أدى الى أنخفاض الطلب على العمال ذات الكفاءات والخبرات المنخفضة وبالتالي إدى الى زيادة عرض العمل وبروز ظاهرة البطالة.</a:t>
            </a:r>
            <a:endParaRPr lang="en-US" sz="1200" b="1" dirty="0" smtClean="0">
              <a:solidFill>
                <a:srgbClr val="000000"/>
              </a:solidFill>
              <a:effectLst/>
              <a:latin typeface="Times New Roman"/>
              <a:ea typeface="Times New Roman"/>
              <a:cs typeface="Simplified Arabic"/>
            </a:endParaRPr>
          </a:p>
          <a:p>
            <a:pPr marL="0" indent="0">
              <a:buNone/>
            </a:pPr>
            <a:r>
              <a:rPr lang="en-US" sz="1400" b="1" dirty="0" smtClean="0">
                <a:solidFill>
                  <a:srgbClr val="000000"/>
                </a:solidFill>
                <a:effectLst/>
                <a:latin typeface="Times New Roman"/>
                <a:ea typeface="Times New Roman"/>
                <a:cs typeface="Simplified Arabic"/>
              </a:rPr>
              <a:t> </a:t>
            </a:r>
          </a:p>
          <a:p>
            <a:pPr marL="0" indent="0">
              <a:buNone/>
            </a:pPr>
            <a:endParaRPr lang="ar-IQ" sz="1400" dirty="0"/>
          </a:p>
        </p:txBody>
      </p:sp>
    </p:spTree>
    <p:extLst>
      <p:ext uri="{BB962C8B-B14F-4D97-AF65-F5344CB8AC3E}">
        <p14:creationId xmlns:p14="http://schemas.microsoft.com/office/powerpoint/2010/main" val="2202347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50000"/>
              </a:lnSpc>
              <a:buNone/>
            </a:pPr>
            <a:r>
              <a:rPr lang="ar-IQ" sz="2800" dirty="0">
                <a:ea typeface="Calibri"/>
              </a:rPr>
              <a:t> يعرف </a:t>
            </a:r>
            <a:r>
              <a:rPr lang="ar-IQ" sz="2800" b="1" dirty="0">
                <a:ea typeface="Calibri"/>
              </a:rPr>
              <a:t>الطلب</a:t>
            </a:r>
            <a:r>
              <a:rPr lang="ar-IQ" sz="2800" dirty="0">
                <a:ea typeface="Calibri"/>
              </a:rPr>
              <a:t> بشكل عام على إنه : "</a:t>
            </a:r>
            <a:r>
              <a:rPr lang="ar-IQ" sz="2800" b="1" dirty="0">
                <a:ea typeface="Calibri"/>
              </a:rPr>
              <a:t>رغبة المستهلك في الحصول على السلع والخدمات ودفع الثمن عنها في وقت ومكان معينين</a:t>
            </a:r>
            <a:r>
              <a:rPr lang="ar-IQ" sz="2800" dirty="0">
                <a:ea typeface="Calibri"/>
              </a:rPr>
              <a:t>". فيجب ان يكون الطلب مقترناً بالقدرة على الدفع لكي يكون طلباً فعليّاً.</a:t>
            </a:r>
            <a:endParaRPr lang="en-US" sz="1800" dirty="0">
              <a:ea typeface="Calibri"/>
              <a:cs typeface="Arial"/>
            </a:endParaRPr>
          </a:p>
          <a:p>
            <a:pPr marL="0" indent="0" algn="just">
              <a:lnSpc>
                <a:spcPct val="150000"/>
              </a:lnSpc>
              <a:buNone/>
            </a:pPr>
            <a:r>
              <a:rPr lang="ar-IQ" sz="2800" dirty="0" smtClean="0">
                <a:ea typeface="Calibri"/>
              </a:rPr>
              <a:t>ويختلف </a:t>
            </a:r>
            <a:r>
              <a:rPr lang="ar-IQ" sz="2800" dirty="0">
                <a:ea typeface="Calibri"/>
              </a:rPr>
              <a:t>الطلب بشكل عام عن الطلب السياحي بشكل خاص بثلاثة اختلافات رئيسية هي :</a:t>
            </a:r>
            <a:endParaRPr lang="ar-IQ" sz="2800" dirty="0"/>
          </a:p>
        </p:txBody>
      </p:sp>
      <p:sp>
        <p:nvSpPr>
          <p:cNvPr id="2" name="Title 1"/>
          <p:cNvSpPr>
            <a:spLocks noGrp="1"/>
          </p:cNvSpPr>
          <p:nvPr>
            <p:ph type="title"/>
          </p:nvPr>
        </p:nvSpPr>
        <p:spPr/>
        <p:txBody>
          <a:bodyPr/>
          <a:lstStyle/>
          <a:p>
            <a:r>
              <a:rPr lang="ar-IQ" dirty="0" smtClean="0"/>
              <a:t>مفهوم الطلب السياحي </a:t>
            </a:r>
            <a:endParaRPr lang="ar-IQ" dirty="0"/>
          </a:p>
        </p:txBody>
      </p:sp>
    </p:spTree>
    <p:extLst>
      <p:ext uri="{BB962C8B-B14F-4D97-AF65-F5344CB8AC3E}">
        <p14:creationId xmlns:p14="http://schemas.microsoft.com/office/powerpoint/2010/main" val="315563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1431386"/>
              </p:ext>
            </p:extLst>
          </p:nvPr>
        </p:nvGraphicFramePr>
        <p:xfrm>
          <a:off x="899592" y="1124744"/>
          <a:ext cx="7272807" cy="4752528"/>
        </p:xfrm>
        <a:graphic>
          <a:graphicData uri="http://schemas.openxmlformats.org/drawingml/2006/table">
            <a:tbl>
              <a:tblPr rtl="1" firstRow="1" firstCol="1" bandRow="1"/>
              <a:tblGrid>
                <a:gridCol w="3696968"/>
                <a:gridCol w="3575839"/>
              </a:tblGrid>
              <a:tr h="339467">
                <a:tc>
                  <a:txBody>
                    <a:bodyPr/>
                    <a:lstStyle/>
                    <a:p>
                      <a:pPr algn="ctr" rtl="1">
                        <a:lnSpc>
                          <a:spcPct val="115000"/>
                        </a:lnSpc>
                        <a:spcAft>
                          <a:spcPts val="0"/>
                        </a:spcAft>
                      </a:pPr>
                      <a:r>
                        <a:rPr lang="ar-IQ" sz="1600" b="1" dirty="0">
                          <a:effectLst/>
                          <a:latin typeface="Calibri"/>
                          <a:ea typeface="Calibri"/>
                          <a:cs typeface="Arial"/>
                        </a:rPr>
                        <a:t>الطلب بشكل عام</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IQ" sz="1600" b="1">
                          <a:effectLst/>
                          <a:latin typeface="Calibri"/>
                          <a:ea typeface="Calibri"/>
                          <a:cs typeface="Arial"/>
                        </a:rPr>
                        <a:t>الطلب السياحي بشكل خاص</a:t>
                      </a:r>
                      <a:endParaRPr lang="en-US" sz="11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3061">
                <a:tc>
                  <a:txBody>
                    <a:bodyPr/>
                    <a:lstStyle/>
                    <a:p>
                      <a:pPr marL="342900" lvl="0" indent="-342900" algn="just" rtl="1">
                        <a:lnSpc>
                          <a:spcPct val="115000"/>
                        </a:lnSpc>
                        <a:spcAft>
                          <a:spcPts val="0"/>
                        </a:spcAft>
                        <a:buFont typeface="+mj-lt"/>
                        <a:buAutoNum type="arabicPeriod"/>
                      </a:pPr>
                      <a:r>
                        <a:rPr lang="ar-IQ" sz="1600" dirty="0">
                          <a:effectLst/>
                          <a:latin typeface="Calibri"/>
                          <a:ea typeface="Calibri"/>
                          <a:cs typeface="Arial"/>
                        </a:rPr>
                        <a:t>ينصب على جميع السلع والخدمات المعروضة للبيع بالأسواق.</a:t>
                      </a:r>
                      <a:endParaRPr lang="en-US" sz="1100" dirty="0">
                        <a:effectLst/>
                        <a:latin typeface="Calibri"/>
                        <a:ea typeface="Calibri"/>
                        <a:cs typeface="Arial"/>
                      </a:endParaRPr>
                    </a:p>
                    <a:p>
                      <a:pPr marL="268605" algn="just" rtl="1">
                        <a:lnSpc>
                          <a:spcPct val="115000"/>
                        </a:lnSpc>
                        <a:spcAft>
                          <a:spcPts val="0"/>
                        </a:spcAft>
                      </a:pPr>
                      <a:r>
                        <a:rPr lang="ar-IQ" sz="1600" dirty="0">
                          <a:effectLst/>
                          <a:latin typeface="Calibri"/>
                          <a:ea typeface="Calibri"/>
                          <a:cs typeface="Arial"/>
                        </a:rPr>
                        <a:t> </a:t>
                      </a:r>
                      <a:endParaRPr lang="en-US" sz="1100" dirty="0">
                        <a:effectLst/>
                        <a:latin typeface="Calibri"/>
                        <a:ea typeface="Calibri"/>
                        <a:cs typeface="Arial"/>
                      </a:endParaRPr>
                    </a:p>
                    <a:p>
                      <a:pPr marL="268605" algn="just" rtl="1">
                        <a:lnSpc>
                          <a:spcPct val="115000"/>
                        </a:lnSpc>
                        <a:spcAft>
                          <a:spcPts val="0"/>
                        </a:spcAft>
                      </a:pPr>
                      <a:r>
                        <a:rPr lang="en-US" sz="1600" dirty="0">
                          <a:effectLst/>
                          <a:latin typeface="Calibri"/>
                          <a:ea typeface="Calibri"/>
                          <a:cs typeface="Arial"/>
                        </a:rPr>
                        <a:t> </a:t>
                      </a:r>
                      <a:endParaRPr lang="en-US" sz="1100" dirty="0">
                        <a:effectLst/>
                        <a:latin typeface="Calibri"/>
                        <a:ea typeface="Calibri"/>
                        <a:cs typeface="Arial"/>
                      </a:endParaRPr>
                    </a:p>
                    <a:p>
                      <a:pPr marL="342900" lvl="0" indent="-342900" algn="just" rtl="1">
                        <a:lnSpc>
                          <a:spcPct val="115000"/>
                        </a:lnSpc>
                        <a:spcAft>
                          <a:spcPts val="0"/>
                        </a:spcAft>
                        <a:buFont typeface="+mj-lt"/>
                        <a:buAutoNum type="arabicPeriod"/>
                      </a:pPr>
                      <a:r>
                        <a:rPr lang="ar-IQ" sz="1600" dirty="0">
                          <a:effectLst/>
                          <a:latin typeface="Calibri"/>
                          <a:ea typeface="Calibri"/>
                          <a:cs typeface="Arial"/>
                        </a:rPr>
                        <a:t>يمارس من قبل جميع المستهلكين الذين لديهم قوة شرائية ومقدرة على الدفع.</a:t>
                      </a:r>
                      <a:endParaRPr lang="en-US" sz="1100" dirty="0">
                        <a:effectLst/>
                        <a:latin typeface="Calibri"/>
                        <a:ea typeface="Calibri"/>
                        <a:cs typeface="Arial"/>
                      </a:endParaRPr>
                    </a:p>
                    <a:p>
                      <a:pPr marL="342900" lvl="0" indent="-342900" algn="just" rtl="1">
                        <a:lnSpc>
                          <a:spcPct val="115000"/>
                        </a:lnSpc>
                        <a:spcAft>
                          <a:spcPts val="0"/>
                        </a:spcAft>
                        <a:buFont typeface="+mj-lt"/>
                        <a:buAutoNum type="arabicPeriod"/>
                      </a:pPr>
                      <a:r>
                        <a:rPr lang="ar-IQ" sz="1600" dirty="0">
                          <a:effectLst/>
                          <a:latin typeface="Calibri"/>
                          <a:ea typeface="Calibri"/>
                          <a:cs typeface="Arial"/>
                        </a:rPr>
                        <a:t>يمارس على مدار أيام السنة وفي جميع الأماكن والأسواق، ولا يقترن بتوافر وقت الفراغ.</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0"/>
                        </a:spcAft>
                        <a:buFont typeface="+mj-lt"/>
                        <a:buAutoNum type="arabicPeriod"/>
                      </a:pPr>
                      <a:r>
                        <a:rPr lang="ar-IQ" sz="1600" dirty="0">
                          <a:effectLst/>
                          <a:latin typeface="Calibri"/>
                          <a:ea typeface="Calibri"/>
                          <a:cs typeface="Arial"/>
                        </a:rPr>
                        <a:t>ينصب على نوع معين من الخدمات تسمى بالخدمات السياحية (المنتوج السياحي) والتي تلبي حاجات السياح أثناء الرحلة السياحية.</a:t>
                      </a:r>
                      <a:endParaRPr lang="en-US" sz="1100" dirty="0">
                        <a:effectLst/>
                        <a:latin typeface="Calibri"/>
                        <a:ea typeface="Calibri"/>
                        <a:cs typeface="Arial"/>
                      </a:endParaRPr>
                    </a:p>
                    <a:p>
                      <a:pPr marL="342900" lvl="0" indent="-342900" algn="just" rtl="1">
                        <a:lnSpc>
                          <a:spcPct val="115000"/>
                        </a:lnSpc>
                        <a:spcAft>
                          <a:spcPts val="0"/>
                        </a:spcAft>
                        <a:buFont typeface="+mj-lt"/>
                        <a:buAutoNum type="arabicPeriod"/>
                      </a:pPr>
                      <a:r>
                        <a:rPr lang="ar-IQ" sz="1600" dirty="0">
                          <a:effectLst/>
                          <a:latin typeface="Calibri"/>
                          <a:ea typeface="Calibri"/>
                          <a:cs typeface="Arial"/>
                        </a:rPr>
                        <a:t> يمارس من قبل شريحة محدودة من المستهلكين تسمى بالسياح.</a:t>
                      </a:r>
                      <a:endParaRPr lang="en-US" sz="1100" dirty="0">
                        <a:effectLst/>
                        <a:latin typeface="Calibri"/>
                        <a:ea typeface="Calibri"/>
                        <a:cs typeface="Arial"/>
                      </a:endParaRPr>
                    </a:p>
                    <a:p>
                      <a:pPr marL="342900" lvl="0" indent="-342900" algn="just" rtl="1">
                        <a:lnSpc>
                          <a:spcPct val="115000"/>
                        </a:lnSpc>
                        <a:spcAft>
                          <a:spcPts val="0"/>
                        </a:spcAft>
                        <a:buFont typeface="+mj-lt"/>
                        <a:buAutoNum type="arabicPeriod"/>
                      </a:pPr>
                      <a:r>
                        <a:rPr lang="ar-IQ" sz="1600" dirty="0">
                          <a:effectLst/>
                          <a:latin typeface="Calibri"/>
                          <a:ea typeface="Calibri"/>
                          <a:cs typeface="Arial"/>
                        </a:rPr>
                        <a:t>يمارس بفترات معينة من السنة أثناء تنفيذ الرحلات السياحية، وغالباً ما يتحقق ذلك في موسم الذروة السياحي وفي المناسبات وعندما يتوفر وقت الفراغ، فالطلب السياحي مقرون بوقت الفراغ.</a:t>
                      </a:r>
                      <a:endParaRPr lang="en-US" sz="11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0749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gn="just">
              <a:lnSpc>
                <a:spcPct val="115000"/>
              </a:lnSpc>
              <a:buNone/>
            </a:pPr>
            <a:r>
              <a:rPr lang="ar-IQ" sz="1600" dirty="0">
                <a:ea typeface="Calibri"/>
              </a:rPr>
              <a:t>إذاً يمكن تعريف الطلب السياحي اشتقاقاً من التعريف العام هو :</a:t>
            </a:r>
            <a:r>
              <a:rPr lang="ar-IQ" sz="1600" b="1" dirty="0">
                <a:ea typeface="Calibri"/>
              </a:rPr>
              <a:t> (رغبة السائح في الحصول على الخدمات السياحية ودفع الثمن عنها أثناء الرحلة السياحية وفي المواقع السياحية)</a:t>
            </a:r>
            <a:r>
              <a:rPr lang="ar-IQ" sz="1600" dirty="0">
                <a:ea typeface="Calibri"/>
              </a:rPr>
              <a:t>.</a:t>
            </a:r>
            <a:endParaRPr lang="en-US" sz="1600" dirty="0">
              <a:ea typeface="Calibri"/>
              <a:cs typeface="Arial"/>
            </a:endParaRPr>
          </a:p>
          <a:p>
            <a:pPr marL="0" indent="0" algn="just">
              <a:lnSpc>
                <a:spcPct val="115000"/>
              </a:lnSpc>
              <a:buNone/>
            </a:pPr>
            <a:r>
              <a:rPr lang="ar-IQ" sz="1600" dirty="0">
                <a:ea typeface="Calibri"/>
              </a:rPr>
              <a:t>غير أن هذا التعريف لا يفي بالغرض الإحصائي لاحتساب الطلب السياحي، لذا يمكن تعريف الطلب السياحي على أنه : (</a:t>
            </a:r>
            <a:r>
              <a:rPr lang="ar-IQ" sz="1600" b="1" dirty="0">
                <a:ea typeface="Calibri"/>
              </a:rPr>
              <a:t>المجموع الإجمالي لأعداد السياح الذين يستخدمون المنشآت السياحية سواء كانوا من المواطنين أم كانوا قادمين من الأجانب</a:t>
            </a:r>
            <a:r>
              <a:rPr lang="ar-IQ" sz="1600" dirty="0" smtClean="0">
                <a:ea typeface="Calibri"/>
              </a:rPr>
              <a:t>).</a:t>
            </a:r>
            <a:endParaRPr lang="en-US" sz="1600" dirty="0">
              <a:ea typeface="Calibri"/>
              <a:cs typeface="Arial"/>
            </a:endParaRPr>
          </a:p>
          <a:p>
            <a:pPr marL="0" indent="0" algn="just">
              <a:lnSpc>
                <a:spcPct val="115000"/>
              </a:lnSpc>
              <a:buNone/>
            </a:pPr>
            <a:r>
              <a:rPr lang="ar-IQ" sz="1600" dirty="0">
                <a:ea typeface="Calibri"/>
              </a:rPr>
              <a:t>وعلى أساس هذا التعريف يقسم الطلب السياحي الى </a:t>
            </a:r>
            <a:r>
              <a:rPr lang="ar-IQ" sz="1600" dirty="0" smtClean="0">
                <a:ea typeface="Calibri"/>
              </a:rPr>
              <a:t>:</a:t>
            </a:r>
            <a:endParaRPr lang="en-US" sz="1600" dirty="0">
              <a:ea typeface="Calibri"/>
              <a:cs typeface="Arial"/>
            </a:endParaRPr>
          </a:p>
          <a:p>
            <a:pPr marL="0" lvl="0" indent="0" algn="just">
              <a:lnSpc>
                <a:spcPct val="150000"/>
              </a:lnSpc>
              <a:buNone/>
            </a:pPr>
            <a:r>
              <a:rPr lang="ar-IQ" sz="1600" b="1" dirty="0">
                <a:ea typeface="Calibri"/>
              </a:rPr>
              <a:t>الطلب السياحي المحلي أو الداخلي</a:t>
            </a:r>
            <a:r>
              <a:rPr lang="ar-IQ" sz="1600" dirty="0">
                <a:ea typeface="Calibri"/>
              </a:rPr>
              <a:t> : السياح المواطنين من حملة جنسية البلد والذين وينتقلون من مكان الى آخر داخل حدود البلد.</a:t>
            </a:r>
            <a:endParaRPr lang="en-US" sz="1600" dirty="0">
              <a:ea typeface="Calibri"/>
              <a:cs typeface="Arial"/>
            </a:endParaRPr>
          </a:p>
          <a:p>
            <a:pPr marL="0" lvl="0" indent="0" algn="just">
              <a:lnSpc>
                <a:spcPct val="150000"/>
              </a:lnSpc>
              <a:buNone/>
            </a:pPr>
            <a:r>
              <a:rPr lang="ar-IQ" sz="1600" b="1" dirty="0">
                <a:ea typeface="Calibri"/>
              </a:rPr>
              <a:t>الطلب السياحي العالمي أو الخارجي</a:t>
            </a:r>
            <a:r>
              <a:rPr lang="ar-IQ" sz="1600" dirty="0">
                <a:ea typeface="Calibri"/>
              </a:rPr>
              <a:t> : يتمثل السياح الأجانب من حملة جنسيات أجنبية مختلفة.</a:t>
            </a:r>
            <a:endParaRPr lang="en-US" sz="1600" dirty="0">
              <a:ea typeface="Calibri"/>
              <a:cs typeface="Arial"/>
            </a:endParaRPr>
          </a:p>
          <a:p>
            <a:pPr marL="0" indent="0" algn="just">
              <a:lnSpc>
                <a:spcPct val="115000"/>
              </a:lnSpc>
              <a:buNone/>
            </a:pPr>
            <a:r>
              <a:rPr lang="ar-IQ" sz="1600" dirty="0">
                <a:ea typeface="Calibri"/>
              </a:rPr>
              <a:t>ويوجد هناك تصنيف آخر للطلب السياحي :</a:t>
            </a:r>
            <a:endParaRPr lang="en-US" sz="1600" dirty="0">
              <a:ea typeface="Calibri"/>
              <a:cs typeface="Arial"/>
            </a:endParaRPr>
          </a:p>
          <a:p>
            <a:pPr marL="0" lvl="0" indent="0" algn="just">
              <a:lnSpc>
                <a:spcPct val="150000"/>
              </a:lnSpc>
              <a:buNone/>
            </a:pPr>
            <a:r>
              <a:rPr lang="ar-IQ" sz="1600" b="1" dirty="0">
                <a:ea typeface="Calibri"/>
              </a:rPr>
              <a:t>الطلب السياحي المحتمل (الكامن)</a:t>
            </a:r>
            <a:r>
              <a:rPr lang="ar-IQ" sz="1600" dirty="0">
                <a:ea typeface="Calibri"/>
              </a:rPr>
              <a:t> : يتمثل بالأشخاص الذين تشملهم القواعد الأساسية للسفر والسياحة أي لديهم المال والوقت والقدرة على السفر. </a:t>
            </a:r>
            <a:endParaRPr lang="en-US" sz="1600" dirty="0">
              <a:ea typeface="Calibri"/>
              <a:cs typeface="Arial"/>
            </a:endParaRPr>
          </a:p>
          <a:p>
            <a:pPr marL="0" lvl="0" indent="0" algn="just">
              <a:lnSpc>
                <a:spcPct val="150000"/>
              </a:lnSpc>
              <a:buNone/>
            </a:pPr>
            <a:r>
              <a:rPr lang="ar-IQ" sz="1600" b="1" dirty="0">
                <a:ea typeface="Calibri"/>
              </a:rPr>
              <a:t>الطلب السياحي الفعلي (الحقيقي)</a:t>
            </a:r>
            <a:r>
              <a:rPr lang="ar-IQ" sz="1600" dirty="0">
                <a:ea typeface="Calibri"/>
              </a:rPr>
              <a:t> : يتمثل بالسياح الذين ينفذون الرحلات السياحية بالفعل. </a:t>
            </a:r>
            <a:endParaRPr lang="en-US" sz="1600" dirty="0">
              <a:ea typeface="Calibri"/>
              <a:cs typeface="Arial"/>
            </a:endParaRPr>
          </a:p>
          <a:p>
            <a:pPr marL="0" indent="0" algn="just">
              <a:lnSpc>
                <a:spcPct val="150000"/>
              </a:lnSpc>
              <a:buNone/>
            </a:pPr>
            <a:r>
              <a:rPr lang="ar-IQ" sz="1600" dirty="0">
                <a:ea typeface="Calibri"/>
              </a:rPr>
              <a:t>والمعروف أن الطلب السياحي يقاس بـ</a:t>
            </a:r>
            <a:endParaRPr lang="en-US" sz="1600" dirty="0">
              <a:ea typeface="Calibri"/>
              <a:cs typeface="Arial"/>
            </a:endParaRPr>
          </a:p>
          <a:p>
            <a:pPr marL="0" lvl="0" indent="0" algn="just">
              <a:lnSpc>
                <a:spcPct val="150000"/>
              </a:lnSpc>
              <a:buNone/>
            </a:pPr>
            <a:r>
              <a:rPr lang="ar-IQ" sz="1600" dirty="0">
                <a:ea typeface="Calibri"/>
              </a:rPr>
              <a:t>يقاس إحصائياً بعدد السياح</a:t>
            </a:r>
            <a:endParaRPr lang="en-US" sz="1600" dirty="0">
              <a:ea typeface="Calibri"/>
              <a:cs typeface="Arial"/>
            </a:endParaRPr>
          </a:p>
          <a:p>
            <a:pPr marL="0" lvl="0" indent="0" algn="just">
              <a:lnSpc>
                <a:spcPct val="150000"/>
              </a:lnSpc>
              <a:buNone/>
            </a:pPr>
            <a:r>
              <a:rPr lang="ar-IQ" sz="1600" dirty="0">
                <a:ea typeface="Calibri"/>
              </a:rPr>
              <a:t>أعداد الأسرة المباعة </a:t>
            </a:r>
            <a:endParaRPr lang="en-US" sz="1600" dirty="0">
              <a:ea typeface="Calibri"/>
              <a:cs typeface="Arial"/>
            </a:endParaRPr>
          </a:p>
          <a:p>
            <a:pPr marL="0" lvl="0" indent="0" algn="just">
              <a:lnSpc>
                <a:spcPct val="150000"/>
              </a:lnSpc>
              <a:buNone/>
            </a:pPr>
            <a:r>
              <a:rPr lang="ar-IQ" sz="1600" dirty="0">
                <a:ea typeface="Calibri"/>
              </a:rPr>
              <a:t>عدد الأسرة المشغولة</a:t>
            </a:r>
            <a:endParaRPr lang="en-US" sz="1600" dirty="0">
              <a:ea typeface="Calibri"/>
              <a:cs typeface="Arial"/>
            </a:endParaRPr>
          </a:p>
          <a:p>
            <a:pPr marL="0" lvl="0" indent="0" algn="just">
              <a:lnSpc>
                <a:spcPct val="150000"/>
              </a:lnSpc>
              <a:buNone/>
            </a:pPr>
            <a:r>
              <a:rPr lang="ar-IQ" sz="1600" dirty="0">
                <a:ea typeface="Calibri"/>
              </a:rPr>
              <a:t>السرير / ليلة</a:t>
            </a:r>
            <a:endParaRPr lang="en-US" sz="1600" dirty="0">
              <a:ea typeface="Calibri"/>
              <a:cs typeface="Arial"/>
            </a:endParaRPr>
          </a:p>
          <a:p>
            <a:pPr marL="0" indent="0" algn="just">
              <a:lnSpc>
                <a:spcPct val="115000"/>
              </a:lnSpc>
              <a:buNone/>
            </a:pPr>
            <a:r>
              <a:rPr lang="ar-IQ" sz="1600" dirty="0">
                <a:ea typeface="Calibri"/>
              </a:rPr>
              <a:t> </a:t>
            </a:r>
            <a:endParaRPr lang="en-US" sz="1600" dirty="0">
              <a:ea typeface="Calibri"/>
              <a:cs typeface="Arial"/>
            </a:endParaRPr>
          </a:p>
          <a:p>
            <a:pPr marL="0" indent="0">
              <a:buNone/>
            </a:pPr>
            <a:endParaRPr lang="ar-IQ" sz="1600" dirty="0"/>
          </a:p>
        </p:txBody>
      </p:sp>
    </p:spTree>
    <p:extLst>
      <p:ext uri="{BB962C8B-B14F-4D97-AF65-F5344CB8AC3E}">
        <p14:creationId xmlns:p14="http://schemas.microsoft.com/office/powerpoint/2010/main" val="29721655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TotalTime>
  <Words>1629</Words>
  <Application>Microsoft Office PowerPoint</Application>
  <PresentationFormat>On-screen Show (4:3)</PresentationFormat>
  <Paragraphs>58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الطلب والطلب السياحي</vt:lpstr>
      <vt:lpstr>PowerPoint Presentation</vt:lpstr>
      <vt:lpstr>PowerPoint Presentation</vt:lpstr>
      <vt:lpstr>PowerPoint Presentation</vt:lpstr>
      <vt:lpstr>مفهوم الطلب السياحي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الطلب والطلب السياحي</dc:title>
  <dc:creator>Ruaa</dc:creator>
  <cp:lastModifiedBy>Ruaa</cp:lastModifiedBy>
  <cp:revision>3</cp:revision>
  <dcterms:created xsi:type="dcterms:W3CDTF">2019-12-06T19:37:27Z</dcterms:created>
  <dcterms:modified xsi:type="dcterms:W3CDTF">2019-12-06T19:51:29Z</dcterms:modified>
</cp:coreProperties>
</file>