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1" d="100"/>
          <a:sy n="61" d="100"/>
        </p:scale>
        <p:origin x="-148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DDF357D-F9A7-402E-9820-5C8000283101}"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998731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DDF357D-F9A7-402E-9820-5C8000283101}"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4083978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DDF357D-F9A7-402E-9820-5C8000283101}"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130664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DDF357D-F9A7-402E-9820-5C8000283101}"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899737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DF357D-F9A7-402E-9820-5C8000283101}" type="datetimeFigureOut">
              <a:rPr lang="ar-IQ" smtClean="0"/>
              <a:t>11/04/1441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391684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DDF357D-F9A7-402E-9820-5C8000283101}"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2349013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DDF357D-F9A7-402E-9820-5C8000283101}" type="datetimeFigureOut">
              <a:rPr lang="ar-IQ" smtClean="0"/>
              <a:t>11/04/1441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25495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DDF357D-F9A7-402E-9820-5C8000283101}" type="datetimeFigureOut">
              <a:rPr lang="ar-IQ" smtClean="0"/>
              <a:t>11/04/1441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4108742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DF357D-F9A7-402E-9820-5C8000283101}" type="datetimeFigureOut">
              <a:rPr lang="ar-IQ" smtClean="0"/>
              <a:t>11/04/1441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2623998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F357D-F9A7-402E-9820-5C8000283101}"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4241940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DF357D-F9A7-402E-9820-5C8000283101}" type="datetimeFigureOut">
              <a:rPr lang="ar-IQ" smtClean="0"/>
              <a:t>11/04/1441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ECEA750-57D6-43CF-96B1-AC8B9341A076}" type="slidenum">
              <a:rPr lang="ar-IQ" smtClean="0"/>
              <a:t>‹#›</a:t>
            </a:fld>
            <a:endParaRPr lang="ar-IQ"/>
          </a:p>
        </p:txBody>
      </p:sp>
    </p:spTree>
    <p:extLst>
      <p:ext uri="{BB962C8B-B14F-4D97-AF65-F5344CB8AC3E}">
        <p14:creationId xmlns:p14="http://schemas.microsoft.com/office/powerpoint/2010/main" val="1071968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23000" b="-2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DF357D-F9A7-402E-9820-5C8000283101}" type="datetimeFigureOut">
              <a:rPr lang="ar-IQ" smtClean="0"/>
              <a:t>11/04/1441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ECEA750-57D6-43CF-96B1-AC8B9341A076}" type="slidenum">
              <a:rPr lang="ar-IQ" smtClean="0"/>
              <a:t>‹#›</a:t>
            </a:fld>
            <a:endParaRPr lang="ar-IQ"/>
          </a:p>
        </p:txBody>
      </p:sp>
    </p:spTree>
    <p:extLst>
      <p:ext uri="{BB962C8B-B14F-4D97-AF65-F5344CB8AC3E}">
        <p14:creationId xmlns:p14="http://schemas.microsoft.com/office/powerpoint/2010/main" val="1734836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t>التغيرات في الطلب والطلب السياحي </a:t>
            </a:r>
            <a:endParaRPr lang="ar-IQ" dirty="0"/>
          </a:p>
        </p:txBody>
      </p:sp>
      <p:sp>
        <p:nvSpPr>
          <p:cNvPr id="3" name="Subtitle 2"/>
          <p:cNvSpPr>
            <a:spLocks noGrp="1"/>
          </p:cNvSpPr>
          <p:nvPr>
            <p:ph type="subTitle" idx="1"/>
          </p:nvPr>
        </p:nvSpPr>
        <p:spPr>
          <a:xfrm>
            <a:off x="251520" y="5805264"/>
            <a:ext cx="4608512" cy="766936"/>
          </a:xfrm>
        </p:spPr>
        <p:txBody>
          <a:bodyPr/>
          <a:lstStyle/>
          <a:p>
            <a:r>
              <a:rPr lang="ar-IQ" dirty="0" smtClean="0">
                <a:solidFill>
                  <a:srgbClr val="FF0000"/>
                </a:solidFill>
              </a:rPr>
              <a:t>م.د. مها عبد الستار السامرائي</a:t>
            </a:r>
            <a:endParaRPr lang="ar-IQ" dirty="0">
              <a:solidFill>
                <a:srgbClr val="FF0000"/>
              </a:solidFill>
            </a:endParaRPr>
          </a:p>
        </p:txBody>
      </p:sp>
    </p:spTree>
    <p:extLst>
      <p:ext uri="{BB962C8B-B14F-4D97-AF65-F5344CB8AC3E}">
        <p14:creationId xmlns:p14="http://schemas.microsoft.com/office/powerpoint/2010/main" val="413641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nSpc>
                <a:spcPct val="115000"/>
              </a:lnSpc>
              <a:spcAft>
                <a:spcPts val="1000"/>
              </a:spcAft>
              <a:buNone/>
            </a:pPr>
            <a:r>
              <a:rPr lang="ar-SA" sz="1800" u="sng" dirty="0">
                <a:solidFill>
                  <a:srgbClr val="FF0000"/>
                </a:solidFill>
                <a:ea typeface="Calibri"/>
              </a:rPr>
              <a:t>التغير في الطلب و التغير في الكمية المطلوبة </a:t>
            </a:r>
            <a:endParaRPr lang="en-US" sz="1800" dirty="0">
              <a:solidFill>
                <a:srgbClr val="FF0000"/>
              </a:solidFill>
              <a:ea typeface="Calibri"/>
              <a:cs typeface="Arial"/>
            </a:endParaRPr>
          </a:p>
          <a:p>
            <a:pPr marL="0" lvl="0" indent="0">
              <a:lnSpc>
                <a:spcPct val="115000"/>
              </a:lnSpc>
              <a:spcAft>
                <a:spcPts val="1000"/>
              </a:spcAft>
              <a:buNone/>
              <a:tabLst>
                <a:tab pos="457200" algn="l"/>
              </a:tabLst>
            </a:pPr>
            <a:r>
              <a:rPr lang="ar-SA" sz="1800" dirty="0">
                <a:solidFill>
                  <a:schemeClr val="tx1">
                    <a:lumMod val="95000"/>
                    <a:lumOff val="5000"/>
                  </a:schemeClr>
                </a:solidFill>
                <a:ea typeface="Calibri"/>
              </a:rPr>
              <a:t>التغير في الكمية المطلوبة:</a:t>
            </a:r>
            <a:r>
              <a:rPr lang="en-US" sz="1800" dirty="0" smtClean="0">
                <a:solidFill>
                  <a:schemeClr val="tx1">
                    <a:lumMod val="95000"/>
                    <a:lumOff val="5000"/>
                  </a:schemeClr>
                </a:solidFill>
                <a:effectLst/>
                <a:latin typeface="Arial"/>
                <a:ea typeface="Calibri"/>
                <a:cs typeface="Arial"/>
              </a:rPr>
              <a:t>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dirty="0">
                <a:solidFill>
                  <a:schemeClr val="tx1">
                    <a:lumMod val="95000"/>
                    <a:lumOff val="5000"/>
                  </a:schemeClr>
                </a:solidFill>
                <a:ea typeface="Calibri"/>
              </a:rPr>
              <a:t>معناه تغير الكمية المطلوبة من السلعة بسبب حدوث تغير في ثمن السلعة نفسها وفي هذه الحالة يكون الانتقال على نفس منحنى الطلب من نقطة إلى أخرى وفي هذه الحالة يفترض ثبات ظروف الطلب أي ثبات كل العوامل الأخرى المؤثرة في الطلب على السلعة </a:t>
            </a:r>
            <a:endParaRPr lang="en-US" sz="1800" dirty="0">
              <a:solidFill>
                <a:schemeClr val="tx1">
                  <a:lumMod val="95000"/>
                  <a:lumOff val="5000"/>
                </a:schemeClr>
              </a:solidFill>
              <a:ea typeface="Calibri"/>
              <a:cs typeface="Arial"/>
            </a:endParaRPr>
          </a:p>
          <a:p>
            <a:pPr marL="0" lvl="0" indent="0">
              <a:lnSpc>
                <a:spcPct val="115000"/>
              </a:lnSpc>
              <a:spcAft>
                <a:spcPts val="1000"/>
              </a:spcAft>
              <a:buNone/>
              <a:tabLst>
                <a:tab pos="457200" algn="l"/>
              </a:tabLst>
            </a:pPr>
            <a:r>
              <a:rPr lang="ar-SA" sz="1800" dirty="0">
                <a:solidFill>
                  <a:schemeClr val="tx1">
                    <a:lumMod val="95000"/>
                    <a:lumOff val="5000"/>
                  </a:schemeClr>
                </a:solidFill>
                <a:ea typeface="Calibri"/>
              </a:rPr>
              <a:t>التغير في الطلب :</a:t>
            </a:r>
            <a:endParaRPr lang="en-US" sz="1800" dirty="0">
              <a:solidFill>
                <a:schemeClr val="tx1">
                  <a:lumMod val="95000"/>
                  <a:lumOff val="5000"/>
                </a:schemeClr>
              </a:solidFill>
              <a:ea typeface="Calibri"/>
              <a:cs typeface="Arial"/>
            </a:endParaRPr>
          </a:p>
          <a:p>
            <a:pPr marL="0" lvl="0" indent="0">
              <a:lnSpc>
                <a:spcPct val="115000"/>
              </a:lnSpc>
              <a:spcAft>
                <a:spcPts val="1000"/>
              </a:spcAft>
              <a:buNone/>
              <a:tabLst>
                <a:tab pos="457200" algn="l"/>
              </a:tabLst>
            </a:pPr>
            <a:r>
              <a:rPr lang="ar-SA" sz="1800" dirty="0">
                <a:solidFill>
                  <a:schemeClr val="tx1">
                    <a:lumMod val="95000"/>
                    <a:lumOff val="5000"/>
                  </a:schemeClr>
                </a:solidFill>
                <a:ea typeface="Calibri"/>
              </a:rPr>
              <a:t>فيقصد به التغير في الطلب على السلعة بالزيادة أو النقص بسبب تغير ظروف الطلب (محددات الطلب ) أي تغير عامل أو أكثر من العوامل الأخرى المؤثرة في الطلب على السلعة. وفي هذه الحالة ينتقل منحنى الطلب بأكمله إما إلى جهة اليمين في حالة زيادة الطلب على السلعة أو إلى جهة اليسار في حالة نقص الطلب على السلعة و العوامل التي تسمى ظروف الطلب هي:</a:t>
            </a:r>
            <a:r>
              <a:rPr lang="en-US" sz="1800" dirty="0" smtClean="0">
                <a:solidFill>
                  <a:schemeClr val="tx1">
                    <a:lumMod val="95000"/>
                    <a:lumOff val="5000"/>
                  </a:schemeClr>
                </a:solidFill>
                <a:effectLst/>
                <a:latin typeface="Arial"/>
                <a:ea typeface="Calibri"/>
                <a:cs typeface="Arial"/>
              </a:rPr>
              <a:t>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b="1" dirty="0">
                <a:solidFill>
                  <a:srgbClr val="FF0000"/>
                </a:solidFill>
                <a:ea typeface="Calibri"/>
              </a:rPr>
              <a:t>1- عدد المستهلكين.                               2- دخل المستهلكين .</a:t>
            </a:r>
            <a:endParaRPr lang="en-US" sz="1800" b="1" dirty="0">
              <a:solidFill>
                <a:srgbClr val="FF0000"/>
              </a:solidFill>
              <a:ea typeface="Calibri"/>
              <a:cs typeface="Arial"/>
            </a:endParaRPr>
          </a:p>
          <a:p>
            <a:pPr marL="0" indent="0">
              <a:lnSpc>
                <a:spcPct val="115000"/>
              </a:lnSpc>
              <a:spcAft>
                <a:spcPts val="1000"/>
              </a:spcAft>
              <a:buNone/>
            </a:pPr>
            <a:r>
              <a:rPr lang="ar-SA" sz="1800" b="1" dirty="0">
                <a:solidFill>
                  <a:srgbClr val="FF0000"/>
                </a:solidFill>
                <a:ea typeface="Calibri"/>
              </a:rPr>
              <a:t>3- أذواق المستهلكين.                             4-  أثمان السلعة الأخرى البديلة أو المكملة </a:t>
            </a:r>
            <a:r>
              <a:rPr lang="ar-SA" sz="1800" b="1" dirty="0" smtClean="0">
                <a:solidFill>
                  <a:srgbClr val="FF0000"/>
                </a:solidFill>
                <a:ea typeface="Calibri"/>
              </a:rPr>
              <a:t>للسلعة</a:t>
            </a:r>
            <a:endParaRPr lang="en-US" sz="1800" b="1" dirty="0">
              <a:solidFill>
                <a:srgbClr val="FF0000"/>
              </a:solidFill>
              <a:ea typeface="Calibri"/>
              <a:cs typeface="Arial"/>
            </a:endParaRPr>
          </a:p>
          <a:p>
            <a:pPr marL="0" indent="0">
              <a:lnSpc>
                <a:spcPct val="115000"/>
              </a:lnSpc>
              <a:spcAft>
                <a:spcPts val="1000"/>
              </a:spcAft>
              <a:buNone/>
            </a:pPr>
            <a:r>
              <a:rPr lang="ar-SA" sz="1800" u="sng" dirty="0">
                <a:solidFill>
                  <a:schemeClr val="tx1">
                    <a:lumMod val="95000"/>
                    <a:lumOff val="5000"/>
                  </a:schemeClr>
                </a:solidFill>
                <a:ea typeface="Calibri"/>
              </a:rPr>
              <a:t>بالإضافة إلى هذه العوامل هناك عوامل أخرى يمكن أن تؤثر في الطلب على السلعة ومن هذه العوامل: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dirty="0">
                <a:solidFill>
                  <a:schemeClr val="tx1">
                    <a:lumMod val="95000"/>
                    <a:lumOff val="5000"/>
                  </a:schemeClr>
                </a:solidFill>
                <a:ea typeface="Calibri"/>
              </a:rPr>
              <a:t>توقعات المستهلكين بشأن أسعار السلعة في المستقبل فمثلاً ( إذا توقع المستهلكين أن سعر السلعة سيرتفع في المستقبل فإنهم يتجهون إلى زيادة شرائهم من السلعة حالياً قبل أن يرتفع سعرها في المستقبل وهذا يعني أن منحنى الطلب على السلعة ينتقل إلى الجهة اليمنى)</a:t>
            </a:r>
            <a:r>
              <a:rPr lang="en-US" sz="1800" dirty="0" smtClean="0">
                <a:solidFill>
                  <a:schemeClr val="tx1">
                    <a:lumMod val="95000"/>
                    <a:lumOff val="5000"/>
                  </a:schemeClr>
                </a:solidFill>
                <a:effectLst/>
                <a:latin typeface="Arial"/>
                <a:ea typeface="Calibri"/>
                <a:cs typeface="Arial"/>
              </a:rPr>
              <a:t> </a:t>
            </a:r>
            <a:r>
              <a:rPr lang="ar-SA" sz="1800" dirty="0" smtClean="0">
                <a:solidFill>
                  <a:schemeClr val="tx1">
                    <a:lumMod val="95000"/>
                    <a:lumOff val="5000"/>
                  </a:schemeClr>
                </a:solidFill>
                <a:ea typeface="Calibri"/>
              </a:rPr>
              <a:t>و </a:t>
            </a:r>
            <a:r>
              <a:rPr lang="ar-SA" sz="1800" dirty="0">
                <a:solidFill>
                  <a:schemeClr val="tx1">
                    <a:lumMod val="95000"/>
                    <a:lumOff val="5000"/>
                  </a:schemeClr>
                </a:solidFill>
                <a:ea typeface="Calibri"/>
              </a:rPr>
              <a:t>بالإضافة إلى ذلك هناك عوامل أخرى فمثلاً ( إذا توقع المستهلكين انخفاض سعر السلعة في المستقبل فإنهم يقللون طلبهم عليها في الوقت الحالي لحين انخفاض سعرها في المستقبل و بالتالي ينتقل منحنى الطلب على السلعة في الوقت الحالي إلى جهة اليسار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u="sng" dirty="0">
                <a:solidFill>
                  <a:schemeClr val="tx1">
                    <a:lumMod val="95000"/>
                    <a:lumOff val="5000"/>
                  </a:schemeClr>
                </a:solidFill>
                <a:ea typeface="Calibri"/>
              </a:rPr>
              <a:t>طلب السوق ( الطلب الكلي)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dirty="0">
                <a:solidFill>
                  <a:schemeClr val="tx1">
                    <a:lumMod val="95000"/>
                    <a:lumOff val="5000"/>
                  </a:schemeClr>
                </a:solidFill>
                <a:ea typeface="Calibri"/>
              </a:rPr>
              <a:t>الطلب الكلي على السلعة هو مجموع طلب الأفراد على تلك السلعة عند كل مستوى من مستويات الثمن التي يمكن أن تنحدر في السوق لتلك السلعة . أي ان منحنى الطلب الكلي أو طلب السوق له شكل منحنيات الطلب الفردي حيث أن ميله سالب أي أنه ينحدر من الأعلى إلى أسفل متجه إلى جهة اليمين حيث أن هناك علاقة عكسية بين ثمن السلعة و الكمية المطلوبة منها .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en-US" sz="1800" dirty="0" smtClean="0">
                <a:solidFill>
                  <a:schemeClr val="tx1">
                    <a:lumMod val="95000"/>
                    <a:lumOff val="5000"/>
                  </a:schemeClr>
                </a:solidFill>
                <a:effectLst/>
                <a:latin typeface="Arial"/>
                <a:ea typeface="Calibri"/>
                <a:cs typeface="Arial"/>
              </a:rPr>
              <a:t> </a:t>
            </a:r>
            <a:endParaRPr lang="en-US" sz="1800" dirty="0">
              <a:solidFill>
                <a:schemeClr val="tx1">
                  <a:lumMod val="95000"/>
                  <a:lumOff val="5000"/>
                </a:schemeClr>
              </a:solidFill>
              <a:ea typeface="Calibri"/>
              <a:cs typeface="Arial"/>
            </a:endParaRPr>
          </a:p>
          <a:p>
            <a:pPr marL="0" indent="0">
              <a:lnSpc>
                <a:spcPct val="115000"/>
              </a:lnSpc>
              <a:spcAft>
                <a:spcPts val="1000"/>
              </a:spcAft>
              <a:buNone/>
            </a:pPr>
            <a:r>
              <a:rPr lang="ar-SA" sz="1800" dirty="0">
                <a:solidFill>
                  <a:schemeClr val="tx1">
                    <a:lumMod val="95000"/>
                    <a:lumOff val="5000"/>
                  </a:schemeClr>
                </a:solidFill>
                <a:ea typeface="Calibri"/>
              </a:rPr>
              <a:t> </a:t>
            </a:r>
            <a:endParaRPr lang="en-US" sz="1800" dirty="0">
              <a:solidFill>
                <a:schemeClr val="tx1">
                  <a:lumMod val="95000"/>
                  <a:lumOff val="5000"/>
                </a:schemeClr>
              </a:solidFill>
              <a:ea typeface="Calibri"/>
              <a:cs typeface="Arial"/>
            </a:endParaRPr>
          </a:p>
          <a:p>
            <a:pPr marL="0" indent="0">
              <a:buNone/>
            </a:pPr>
            <a:endParaRPr lang="ar-IQ" sz="1800" dirty="0">
              <a:solidFill>
                <a:schemeClr val="tx1">
                  <a:lumMod val="95000"/>
                  <a:lumOff val="5000"/>
                </a:schemeClr>
              </a:solidFill>
            </a:endParaRPr>
          </a:p>
        </p:txBody>
      </p:sp>
    </p:spTree>
    <p:extLst>
      <p:ext uri="{BB962C8B-B14F-4D97-AF65-F5344CB8AC3E}">
        <p14:creationId xmlns:p14="http://schemas.microsoft.com/office/powerpoint/2010/main" val="58127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lnSpc>
                <a:spcPct val="115000"/>
              </a:lnSpc>
              <a:spcAft>
                <a:spcPts val="1000"/>
              </a:spcAft>
              <a:buNone/>
            </a:pPr>
            <a:r>
              <a:rPr lang="ar-SA" sz="3600" u="sng" dirty="0">
                <a:solidFill>
                  <a:srgbClr val="FF0000"/>
                </a:solidFill>
                <a:ea typeface="Calibri"/>
              </a:rPr>
              <a:t>طلب السوق (اشتقاق منحنى الطلب الكلي على السلعة أو طلب السوق )</a:t>
            </a:r>
            <a:endParaRPr lang="en-US" sz="2400" dirty="0">
              <a:solidFill>
                <a:srgbClr val="FF0000"/>
              </a:solidFill>
              <a:ea typeface="Calibri"/>
              <a:cs typeface="Arial"/>
            </a:endParaRPr>
          </a:p>
          <a:p>
            <a:pPr marL="0" indent="0">
              <a:lnSpc>
                <a:spcPct val="115000"/>
              </a:lnSpc>
              <a:spcAft>
                <a:spcPts val="1000"/>
              </a:spcAft>
              <a:buNone/>
            </a:pPr>
            <a:r>
              <a:rPr lang="ar-SA" dirty="0">
                <a:ea typeface="Calibri"/>
              </a:rPr>
              <a:t>عرفنا أن الطلب الكلي على السلعة هو مجموع طلب الأفراد على تلك السلعة عند مختلف مستويات الثمن التي يمكن أن تحدد في السوق و نوضح هنا طريقة اشتقاق منحنى الطلب الكلي على السلعة و الذي يسمى طلب السوق و سوف نفترض أن سوق هذه السلعة يتكون من ثلاثة أفراد أو مستهلكين.</a:t>
            </a:r>
            <a:endParaRPr lang="en-US" sz="2400" dirty="0">
              <a:ea typeface="Calibri"/>
              <a:cs typeface="Arial"/>
            </a:endParaRPr>
          </a:p>
          <a:p>
            <a:pPr marL="0" indent="0">
              <a:buNone/>
            </a:pPr>
            <a:endParaRPr lang="ar-IQ" dirty="0"/>
          </a:p>
        </p:txBody>
      </p:sp>
    </p:spTree>
    <p:extLst>
      <p:ext uri="{BB962C8B-B14F-4D97-AF65-F5344CB8AC3E}">
        <p14:creationId xmlns:p14="http://schemas.microsoft.com/office/powerpoint/2010/main" val="1961597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9415821"/>
              </p:ext>
            </p:extLst>
          </p:nvPr>
        </p:nvGraphicFramePr>
        <p:xfrm>
          <a:off x="611560" y="476672"/>
          <a:ext cx="7848873" cy="5112568"/>
        </p:xfrm>
        <a:graphic>
          <a:graphicData uri="http://schemas.openxmlformats.org/drawingml/2006/table">
            <a:tbl>
              <a:tblPr rtl="1" firstRow="1" firstCol="1" lastRow="1" lastCol="1" bandRow="1" bandCol="1">
                <a:tableStyleId>{5C22544A-7EE6-4342-B048-85BDC9FD1C3A}</a:tableStyleId>
              </a:tblPr>
              <a:tblGrid>
                <a:gridCol w="3363233"/>
                <a:gridCol w="1121410"/>
                <a:gridCol w="1121410"/>
                <a:gridCol w="1121410"/>
                <a:gridCol w="1121410"/>
              </a:tblGrid>
              <a:tr h="1278142">
                <a:tc>
                  <a:txBody>
                    <a:bodyPr/>
                    <a:lstStyle/>
                    <a:p>
                      <a:pPr algn="r" rtl="1">
                        <a:lnSpc>
                          <a:spcPct val="115000"/>
                        </a:lnSpc>
                        <a:spcAft>
                          <a:spcPts val="1000"/>
                        </a:spcAft>
                      </a:pPr>
                      <a:r>
                        <a:rPr lang="ar-SA" sz="1400" dirty="0">
                          <a:effectLst/>
                        </a:rPr>
                        <a:t>طلب المستهلك (أ)</a:t>
                      </a:r>
                      <a:endParaRPr lang="en-US" sz="1100" dirty="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1 وحدة</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2</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3</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dirty="0">
                          <a:effectLst/>
                        </a:rPr>
                        <a:t>4</a:t>
                      </a:r>
                      <a:endParaRPr lang="en-US" sz="1100" dirty="0">
                        <a:effectLst/>
                        <a:latin typeface="Calibri"/>
                        <a:ea typeface="Calibri"/>
                        <a:cs typeface="Arial"/>
                      </a:endParaRPr>
                    </a:p>
                  </a:txBody>
                  <a:tcPr marL="68580" marR="68580" marT="0" marB="0"/>
                </a:tc>
              </a:tr>
              <a:tr h="1278142">
                <a:tc>
                  <a:txBody>
                    <a:bodyPr/>
                    <a:lstStyle/>
                    <a:p>
                      <a:pPr algn="r" rtl="1">
                        <a:lnSpc>
                          <a:spcPct val="115000"/>
                        </a:lnSpc>
                        <a:spcAft>
                          <a:spcPts val="1000"/>
                        </a:spcAft>
                      </a:pPr>
                      <a:r>
                        <a:rPr lang="ar-SA" sz="1400">
                          <a:effectLst/>
                        </a:rPr>
                        <a:t>طلب المستهلك (ب)</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2</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3</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4</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5</a:t>
                      </a:r>
                      <a:endParaRPr lang="en-US" sz="1100">
                        <a:effectLst/>
                        <a:latin typeface="Calibri"/>
                        <a:ea typeface="Calibri"/>
                        <a:cs typeface="Arial"/>
                      </a:endParaRPr>
                    </a:p>
                  </a:txBody>
                  <a:tcPr marL="68580" marR="68580" marT="0" marB="0"/>
                </a:tc>
              </a:tr>
              <a:tr h="1278142">
                <a:tc>
                  <a:txBody>
                    <a:bodyPr/>
                    <a:lstStyle/>
                    <a:p>
                      <a:pPr algn="r" rtl="1">
                        <a:lnSpc>
                          <a:spcPct val="115000"/>
                        </a:lnSpc>
                        <a:spcAft>
                          <a:spcPts val="1000"/>
                        </a:spcAft>
                      </a:pPr>
                      <a:r>
                        <a:rPr lang="ar-SA" sz="1400">
                          <a:effectLst/>
                        </a:rPr>
                        <a:t>طلب المستهلك (ج)</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3</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4</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5</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6</a:t>
                      </a:r>
                      <a:endParaRPr lang="en-US" sz="1100">
                        <a:effectLst/>
                        <a:latin typeface="Calibri"/>
                        <a:ea typeface="Calibri"/>
                        <a:cs typeface="Arial"/>
                      </a:endParaRPr>
                    </a:p>
                  </a:txBody>
                  <a:tcPr marL="68580" marR="68580" marT="0" marB="0"/>
                </a:tc>
              </a:tr>
              <a:tr h="1278142">
                <a:tc>
                  <a:txBody>
                    <a:bodyPr/>
                    <a:lstStyle/>
                    <a:p>
                      <a:pPr algn="r" rtl="1">
                        <a:lnSpc>
                          <a:spcPct val="115000"/>
                        </a:lnSpc>
                        <a:spcAft>
                          <a:spcPts val="1000"/>
                        </a:spcAft>
                      </a:pPr>
                      <a:r>
                        <a:rPr lang="ar-SA" sz="1400">
                          <a:effectLst/>
                        </a:rPr>
                        <a:t>مجموع الطلب الكلي (طلب السوق)</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5 وحدات</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9</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a:effectLst/>
                        </a:rPr>
                        <a:t>12</a:t>
                      </a:r>
                      <a:endParaRPr lang="en-US" sz="1100">
                        <a:effectLst/>
                        <a:latin typeface="Calibri"/>
                        <a:ea typeface="Calibri"/>
                        <a:cs typeface="Arial"/>
                      </a:endParaRPr>
                    </a:p>
                  </a:txBody>
                  <a:tcPr marL="68580" marR="68580" marT="0" marB="0"/>
                </a:tc>
                <a:tc>
                  <a:txBody>
                    <a:bodyPr/>
                    <a:lstStyle/>
                    <a:p>
                      <a:pPr algn="ctr" rtl="1">
                        <a:lnSpc>
                          <a:spcPct val="115000"/>
                        </a:lnSpc>
                        <a:spcAft>
                          <a:spcPts val="1000"/>
                        </a:spcAft>
                      </a:pPr>
                      <a:r>
                        <a:rPr lang="ar-SA" sz="1400" dirty="0">
                          <a:effectLst/>
                        </a:rPr>
                        <a:t>15</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63779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101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9160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0" indent="0">
              <a:lnSpc>
                <a:spcPct val="115000"/>
              </a:lnSpc>
              <a:spcAft>
                <a:spcPts val="1000"/>
              </a:spcAft>
              <a:buNone/>
            </a:pPr>
            <a:r>
              <a:rPr lang="ar-SA" sz="1600" dirty="0">
                <a:ea typeface="Calibri"/>
              </a:rPr>
              <a:t>ثانيا – المرونة </a:t>
            </a:r>
            <a:endParaRPr lang="en-US" sz="1600" dirty="0">
              <a:ea typeface="Calibri"/>
              <a:cs typeface="Arial"/>
            </a:endParaRPr>
          </a:p>
          <a:p>
            <a:pPr marL="0" indent="0">
              <a:lnSpc>
                <a:spcPct val="115000"/>
              </a:lnSpc>
              <a:spcAft>
                <a:spcPts val="1000"/>
              </a:spcAft>
              <a:buNone/>
            </a:pPr>
            <a:r>
              <a:rPr lang="ar-SA" sz="1600" u="sng" dirty="0">
                <a:solidFill>
                  <a:srgbClr val="548DD4"/>
                </a:solidFill>
                <a:ea typeface="Calibri"/>
              </a:rPr>
              <a:t>1- مرونة الطلب السعرية </a:t>
            </a:r>
            <a:endParaRPr lang="en-US" sz="1600" dirty="0">
              <a:ea typeface="Calibri"/>
              <a:cs typeface="Arial"/>
            </a:endParaRPr>
          </a:p>
          <a:p>
            <a:pPr marL="0" indent="0">
              <a:lnSpc>
                <a:spcPct val="115000"/>
              </a:lnSpc>
              <a:spcAft>
                <a:spcPts val="1000"/>
              </a:spcAft>
              <a:buNone/>
            </a:pPr>
            <a:r>
              <a:rPr lang="ar-SA" sz="1600" dirty="0">
                <a:ea typeface="Calibri"/>
              </a:rPr>
              <a:t>المقصود بها درجة استجابة الكمية المطلوبة من السلعة للتغير الذي يحدث في ثمن السلعة .</a:t>
            </a:r>
            <a:endParaRPr lang="en-US" sz="1600" dirty="0">
              <a:ea typeface="Calibri"/>
              <a:cs typeface="Arial"/>
            </a:endParaRPr>
          </a:p>
          <a:p>
            <a:pPr marL="0" lvl="0" indent="0">
              <a:lnSpc>
                <a:spcPct val="115000"/>
              </a:lnSpc>
              <a:spcAft>
                <a:spcPts val="1000"/>
              </a:spcAft>
              <a:buNone/>
              <a:tabLst>
                <a:tab pos="457200" algn="l"/>
              </a:tabLst>
            </a:pPr>
            <a:r>
              <a:rPr lang="ar-SA" sz="1600" dirty="0">
                <a:ea typeface="Calibri"/>
              </a:rPr>
              <a:t>فإذا أدى تغير ثمن السلعة بنسبة معينة إلى تغير الكمية المطلوبة بنسبة أكبر من نسبة التغير في الثمن يكون الطلب على السلعة طلب مرن </a:t>
            </a:r>
            <a:r>
              <a:rPr lang="ar-SA" sz="1600" u="sng" dirty="0">
                <a:ea typeface="Calibri"/>
              </a:rPr>
              <a:t>ويكون معامل مرونة الطلب السعرية </a:t>
            </a:r>
            <a:r>
              <a:rPr lang="en-US" sz="1600" u="sng" dirty="0" smtClean="0">
                <a:effectLst/>
                <a:latin typeface="Arial"/>
                <a:ea typeface="Calibri"/>
                <a:cs typeface="Arial"/>
              </a:rPr>
              <a:t>&lt;</a:t>
            </a:r>
            <a:r>
              <a:rPr lang="ar-SA" sz="1600" u="sng" dirty="0">
                <a:ea typeface="Calibri"/>
              </a:rPr>
              <a:t> واحد . </a:t>
            </a:r>
            <a:endParaRPr lang="en-US" sz="1600" dirty="0">
              <a:ea typeface="Calibri"/>
              <a:cs typeface="Arial"/>
            </a:endParaRPr>
          </a:p>
          <a:p>
            <a:pPr marL="0" lvl="0" indent="0">
              <a:lnSpc>
                <a:spcPct val="115000"/>
              </a:lnSpc>
              <a:spcAft>
                <a:spcPts val="1000"/>
              </a:spcAft>
              <a:buNone/>
              <a:tabLst>
                <a:tab pos="457200" algn="l"/>
              </a:tabLst>
            </a:pPr>
            <a:r>
              <a:rPr lang="ar-SA" sz="1600" dirty="0">
                <a:ea typeface="Calibri"/>
              </a:rPr>
              <a:t>أما إذا أدى تغير الثمن بنسبة معينة إلى تغير الكمية المطلوبة بنسبة أقل فإن الطلب على السلعة يكون طلب غير مرن </a:t>
            </a:r>
            <a:r>
              <a:rPr lang="ar-SA" sz="1600" u="sng" dirty="0">
                <a:ea typeface="Calibri"/>
              </a:rPr>
              <a:t>و يكون معامل مرونة الطلب السعرية </a:t>
            </a:r>
            <a:r>
              <a:rPr lang="en-US" sz="1600" u="sng" dirty="0" smtClean="0">
                <a:effectLst/>
                <a:latin typeface="Arial"/>
                <a:ea typeface="Calibri"/>
                <a:cs typeface="Arial"/>
              </a:rPr>
              <a:t>&gt;</a:t>
            </a:r>
            <a:r>
              <a:rPr lang="ar-SA" sz="1600" u="sng" dirty="0">
                <a:ea typeface="Calibri"/>
              </a:rPr>
              <a:t> واحد . </a:t>
            </a:r>
            <a:endParaRPr lang="en-US" sz="1600" dirty="0">
              <a:ea typeface="Calibri"/>
              <a:cs typeface="Arial"/>
            </a:endParaRPr>
          </a:p>
          <a:p>
            <a:pPr marL="0" lvl="0" indent="0">
              <a:lnSpc>
                <a:spcPct val="115000"/>
              </a:lnSpc>
              <a:spcAft>
                <a:spcPts val="1000"/>
              </a:spcAft>
              <a:buNone/>
              <a:tabLst>
                <a:tab pos="457200" algn="l"/>
              </a:tabLst>
            </a:pPr>
            <a:r>
              <a:rPr lang="ar-SA" sz="1600" dirty="0">
                <a:ea typeface="Calibri"/>
              </a:rPr>
              <a:t>أما إذا ترتب على تغير ثمن السلعة حدوث تغير في الكمية المطلوبة بنفس النسبة فإن الطلب على السلعة يكون طلب متكافئ المرونة و </a:t>
            </a:r>
            <a:r>
              <a:rPr lang="ar-SA" sz="1600" u="sng" dirty="0">
                <a:ea typeface="Calibri"/>
              </a:rPr>
              <a:t>يكون معامل مرونة الطلب السعرية = واحد </a:t>
            </a:r>
            <a:endParaRPr lang="en-US" sz="1600" dirty="0">
              <a:ea typeface="Calibri"/>
              <a:cs typeface="Arial"/>
            </a:endParaRPr>
          </a:p>
          <a:p>
            <a:pPr marL="0" indent="0">
              <a:lnSpc>
                <a:spcPct val="115000"/>
              </a:lnSpc>
              <a:spcAft>
                <a:spcPts val="1000"/>
              </a:spcAft>
              <a:buNone/>
            </a:pPr>
            <a:r>
              <a:rPr lang="ar-SA" sz="1600" u="sng" dirty="0">
                <a:solidFill>
                  <a:srgbClr val="943634"/>
                </a:solidFill>
                <a:ea typeface="Calibri"/>
              </a:rPr>
              <a:t>حالتان للمرونة نادرتين الحدوث من الناحية العملية وهما :</a:t>
            </a:r>
            <a:r>
              <a:rPr lang="en-US" sz="1600" u="sng" dirty="0">
                <a:solidFill>
                  <a:srgbClr val="943634"/>
                </a:solidFill>
                <a:ea typeface="Calibri"/>
                <a:cs typeface="Arial"/>
              </a:rPr>
              <a:t/>
            </a:r>
            <a:br>
              <a:rPr lang="en-US" sz="1600" u="sng" dirty="0">
                <a:solidFill>
                  <a:srgbClr val="943634"/>
                </a:solidFill>
                <a:ea typeface="Calibri"/>
                <a:cs typeface="Arial"/>
              </a:rPr>
            </a:br>
            <a:r>
              <a:rPr lang="ar-SA" sz="1600" u="sng" dirty="0">
                <a:ea typeface="Calibri"/>
              </a:rPr>
              <a:t>حالة الطلب العديم المرونة (المرونة = صفر) </a:t>
            </a:r>
            <a:endParaRPr lang="en-US" sz="1600" dirty="0">
              <a:ea typeface="Calibri"/>
              <a:cs typeface="Arial"/>
            </a:endParaRPr>
          </a:p>
          <a:p>
            <a:pPr marL="0" lvl="0" indent="0">
              <a:lnSpc>
                <a:spcPct val="115000"/>
              </a:lnSpc>
              <a:spcAft>
                <a:spcPts val="1000"/>
              </a:spcAft>
              <a:buNone/>
              <a:tabLst>
                <a:tab pos="457200" algn="l"/>
              </a:tabLst>
            </a:pPr>
            <a:r>
              <a:rPr lang="ar-SA" sz="1600" dirty="0">
                <a:ea typeface="Calibri"/>
              </a:rPr>
              <a:t>في هذه الحالة إذا تغير ثمن السلعة بنسبة معينة لا يحدث أي تغير في الكمية المطلوبة أي أن نسبة التغير في الكمية المطلوبة = صفر و إذا قسمتها على نسبة التغير في الثمن تكون مرونة الطلب = صفر أيضاً.</a:t>
            </a:r>
            <a:r>
              <a:rPr lang="en-US" sz="1600" dirty="0">
                <a:ea typeface="Calibri"/>
                <a:cs typeface="Arial"/>
              </a:rPr>
              <a:t> </a:t>
            </a:r>
          </a:p>
          <a:p>
            <a:pPr marL="114300" indent="0">
              <a:lnSpc>
                <a:spcPct val="115000"/>
              </a:lnSpc>
              <a:spcAft>
                <a:spcPts val="1000"/>
              </a:spcAft>
              <a:buNone/>
            </a:pPr>
            <a:r>
              <a:rPr lang="ar-SA" sz="1600" u="sng" dirty="0">
                <a:ea typeface="Calibri"/>
              </a:rPr>
              <a:t>حالة الطلب اللانهائي المرونة ( المرونة = ∞) </a:t>
            </a:r>
            <a:endParaRPr lang="en-US" sz="1600" dirty="0">
              <a:ea typeface="Calibri"/>
              <a:cs typeface="Arial"/>
            </a:endParaRPr>
          </a:p>
          <a:p>
            <a:pPr marL="0" lvl="0" indent="0">
              <a:lnSpc>
                <a:spcPct val="115000"/>
              </a:lnSpc>
              <a:spcAft>
                <a:spcPts val="1000"/>
              </a:spcAft>
              <a:buNone/>
              <a:tabLst>
                <a:tab pos="457200" algn="l"/>
              </a:tabLst>
            </a:pPr>
            <a:r>
              <a:rPr lang="ar-SA" sz="1600" dirty="0">
                <a:ea typeface="Calibri"/>
              </a:rPr>
              <a:t>في هذه الحالة إذا حدث تغير في ثمن السلعة بنسبة معينة يترتب على حدوث ذلك حدوث تغير لانهائي في الكمية المطلوبة أي أن نسبة التغير في الكمية المطلوبة =∞</a:t>
            </a:r>
            <a:r>
              <a:rPr lang="en-US" sz="1600" dirty="0">
                <a:ea typeface="Calibri"/>
                <a:cs typeface="Arial"/>
              </a:rPr>
              <a:t> </a:t>
            </a:r>
          </a:p>
          <a:p>
            <a:pPr marL="0" indent="0">
              <a:buNone/>
            </a:pPr>
            <a:endParaRPr lang="ar-IQ" sz="1600" dirty="0"/>
          </a:p>
        </p:txBody>
      </p:sp>
    </p:spTree>
    <p:extLst>
      <p:ext uri="{BB962C8B-B14F-4D97-AF65-F5344CB8AC3E}">
        <p14:creationId xmlns:p14="http://schemas.microsoft.com/office/powerpoint/2010/main" val="3366373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marL="114300" lvl="0" indent="0">
              <a:lnSpc>
                <a:spcPct val="115000"/>
              </a:lnSpc>
              <a:spcAft>
                <a:spcPts val="1000"/>
              </a:spcAft>
              <a:buNone/>
            </a:pPr>
            <a:r>
              <a:rPr lang="ar-SA" sz="1800" dirty="0">
                <a:solidFill>
                  <a:prstClr val="black"/>
                </a:solidFill>
                <a:ea typeface="Calibri"/>
              </a:rPr>
              <a:t>و إذا قسمناها على نسبة التغير في الثمن تكون المرونة =(∞ )أيضاً. </a:t>
            </a:r>
            <a:endParaRPr lang="en-US" sz="1800" dirty="0">
              <a:solidFill>
                <a:prstClr val="black"/>
              </a:solidFill>
              <a:ea typeface="Calibri"/>
              <a:cs typeface="Arial"/>
            </a:endParaRPr>
          </a:p>
          <a:p>
            <a:pPr marL="0" lvl="0" indent="0">
              <a:lnSpc>
                <a:spcPct val="115000"/>
              </a:lnSpc>
              <a:spcAft>
                <a:spcPts val="1000"/>
              </a:spcAft>
              <a:buNone/>
            </a:pPr>
            <a:r>
              <a:rPr lang="ar-SA" sz="1800" dirty="0">
                <a:solidFill>
                  <a:prstClr val="black"/>
                </a:solidFill>
                <a:ea typeface="Calibri"/>
              </a:rPr>
              <a:t>و تقاس مرونة الطلب السعرية كالأتي:</a:t>
            </a:r>
            <a:endParaRPr lang="en-US" sz="1800" dirty="0">
              <a:solidFill>
                <a:prstClr val="black"/>
              </a:solidFill>
              <a:ea typeface="Calibri"/>
              <a:cs typeface="Arial"/>
            </a:endParaRPr>
          </a:p>
          <a:p>
            <a:pPr marL="0" lvl="0" indent="0">
              <a:lnSpc>
                <a:spcPct val="115000"/>
              </a:lnSpc>
              <a:spcAft>
                <a:spcPts val="1000"/>
              </a:spcAft>
              <a:buNone/>
            </a:pPr>
            <a:r>
              <a:rPr lang="ar-SA" sz="1800" dirty="0">
                <a:solidFill>
                  <a:prstClr val="black"/>
                </a:solidFill>
                <a:ea typeface="Calibri"/>
              </a:rPr>
              <a:t>                                      نسبة التغير في الكمية المطلوبة</a:t>
            </a:r>
            <a:endParaRPr lang="en-US" sz="1800" dirty="0">
              <a:solidFill>
                <a:prstClr val="black"/>
              </a:solidFill>
              <a:ea typeface="Calibri"/>
              <a:cs typeface="Arial"/>
            </a:endParaRPr>
          </a:p>
          <a:p>
            <a:pPr marL="0" lvl="0" indent="0">
              <a:lnSpc>
                <a:spcPct val="115000"/>
              </a:lnSpc>
              <a:spcAft>
                <a:spcPts val="1000"/>
              </a:spcAft>
              <a:buNone/>
            </a:pPr>
            <a:r>
              <a:rPr lang="ar-SA" sz="1800" dirty="0">
                <a:solidFill>
                  <a:prstClr val="black"/>
                </a:solidFill>
                <a:ea typeface="Calibri"/>
              </a:rPr>
              <a:t>مرونة الطلب السعرية =                                         </a:t>
            </a:r>
            <a:endParaRPr lang="en-US" sz="1800" dirty="0">
              <a:solidFill>
                <a:prstClr val="black"/>
              </a:solidFill>
              <a:ea typeface="Calibri"/>
              <a:cs typeface="Arial"/>
            </a:endParaRPr>
          </a:p>
          <a:p>
            <a:pPr marL="0" lvl="0" indent="0">
              <a:lnSpc>
                <a:spcPct val="115000"/>
              </a:lnSpc>
              <a:spcAft>
                <a:spcPts val="1000"/>
              </a:spcAft>
              <a:buNone/>
            </a:pPr>
            <a:r>
              <a:rPr lang="ar-SA" sz="1800" dirty="0">
                <a:solidFill>
                  <a:prstClr val="black"/>
                </a:solidFill>
                <a:ea typeface="Calibri"/>
              </a:rPr>
              <a:t>                                          نسبة التغير في الثمن</a:t>
            </a:r>
            <a:endParaRPr lang="en-US" sz="1800" dirty="0">
              <a:solidFill>
                <a:prstClr val="black"/>
              </a:solidFill>
              <a:ea typeface="Calibri"/>
              <a:cs typeface="Arial"/>
            </a:endParaRPr>
          </a:p>
          <a:p>
            <a:pPr marL="0" lvl="0" indent="0">
              <a:lnSpc>
                <a:spcPct val="115000"/>
              </a:lnSpc>
              <a:spcAft>
                <a:spcPts val="1000"/>
              </a:spcAft>
              <a:buNone/>
            </a:pPr>
            <a:r>
              <a:rPr lang="ar-SA" sz="1800" b="1" dirty="0">
                <a:solidFill>
                  <a:prstClr val="black"/>
                </a:solidFill>
                <a:ea typeface="Calibri"/>
              </a:rPr>
              <a:t>                ∆ ك ط               ∆ ث</a:t>
            </a:r>
            <a:endParaRPr lang="en-US" sz="1800" dirty="0">
              <a:solidFill>
                <a:prstClr val="black"/>
              </a:solidFill>
              <a:ea typeface="Calibri"/>
              <a:cs typeface="Arial"/>
            </a:endParaRPr>
          </a:p>
          <a:p>
            <a:pPr marL="0" lvl="0" indent="0">
              <a:lnSpc>
                <a:spcPct val="115000"/>
              </a:lnSpc>
              <a:spcAft>
                <a:spcPts val="1000"/>
              </a:spcAft>
              <a:buNone/>
            </a:pPr>
            <a:r>
              <a:rPr lang="ar-SA" sz="1800" b="1" dirty="0">
                <a:solidFill>
                  <a:prstClr val="black"/>
                </a:solidFill>
                <a:ea typeface="Calibri"/>
              </a:rPr>
              <a:t>   م ط =      ــــــ       ÷         ـــــ    </a:t>
            </a:r>
            <a:r>
              <a:rPr lang="ar-SA" sz="1800" dirty="0">
                <a:solidFill>
                  <a:prstClr val="black"/>
                </a:solidFill>
                <a:ea typeface="Calibri"/>
              </a:rPr>
              <a:t>           </a:t>
            </a:r>
            <a:endParaRPr lang="en-US" sz="1800" dirty="0">
              <a:solidFill>
                <a:prstClr val="black"/>
              </a:solidFill>
              <a:ea typeface="Calibri"/>
              <a:cs typeface="Arial"/>
            </a:endParaRPr>
          </a:p>
          <a:p>
            <a:pPr marL="0" lvl="0" indent="0">
              <a:lnSpc>
                <a:spcPct val="115000"/>
              </a:lnSpc>
              <a:spcAft>
                <a:spcPts val="1000"/>
              </a:spcAft>
              <a:buNone/>
            </a:pPr>
            <a:r>
              <a:rPr lang="ar-SA" sz="1800" b="1" dirty="0">
                <a:solidFill>
                  <a:prstClr val="black"/>
                </a:solidFill>
                <a:ea typeface="Calibri"/>
              </a:rPr>
              <a:t>               ك ط</a:t>
            </a:r>
            <a:r>
              <a:rPr lang="en-GB" sz="1800" b="1" dirty="0">
                <a:solidFill>
                  <a:prstClr val="black"/>
                </a:solidFill>
                <a:ea typeface="Calibri"/>
                <a:cs typeface="Arial"/>
              </a:rPr>
              <a:t>      </a:t>
            </a:r>
            <a:r>
              <a:rPr lang="ar-SA" sz="1800" b="1" dirty="0">
                <a:solidFill>
                  <a:prstClr val="black"/>
                </a:solidFill>
                <a:ea typeface="Calibri"/>
              </a:rPr>
              <a:t>           </a:t>
            </a:r>
            <a:r>
              <a:rPr lang="en-GB" sz="1800" b="1" dirty="0">
                <a:solidFill>
                  <a:prstClr val="black"/>
                </a:solidFill>
                <a:ea typeface="Calibri"/>
                <a:cs typeface="Arial"/>
              </a:rPr>
              <a:t>  </a:t>
            </a:r>
            <a:r>
              <a:rPr lang="ar-SA" sz="1800" b="1" dirty="0">
                <a:solidFill>
                  <a:prstClr val="black"/>
                </a:solidFill>
                <a:ea typeface="Calibri"/>
              </a:rPr>
              <a:t>ث</a:t>
            </a:r>
            <a:endParaRPr lang="en-US" sz="1800" dirty="0">
              <a:solidFill>
                <a:prstClr val="black"/>
              </a:solidFill>
              <a:ea typeface="Calibri"/>
              <a:cs typeface="Arial"/>
            </a:endParaRPr>
          </a:p>
          <a:p>
            <a:pPr marL="0" indent="0">
              <a:lnSpc>
                <a:spcPct val="115000"/>
              </a:lnSpc>
              <a:spcAft>
                <a:spcPts val="1000"/>
              </a:spcAft>
              <a:buNone/>
            </a:pPr>
            <a:r>
              <a:rPr lang="ar-SA" sz="1800" dirty="0">
                <a:solidFill>
                  <a:srgbClr val="993300"/>
                </a:solidFill>
                <a:ea typeface="Calibri"/>
              </a:rPr>
              <a:t>أمثلة على حساب مرونة الطلب السعرية:</a:t>
            </a:r>
            <a:endParaRPr lang="en-US" sz="1800" dirty="0">
              <a:ea typeface="Calibri"/>
              <a:cs typeface="Arial"/>
            </a:endParaRPr>
          </a:p>
          <a:p>
            <a:pPr marL="114300" indent="0">
              <a:lnSpc>
                <a:spcPct val="115000"/>
              </a:lnSpc>
              <a:spcAft>
                <a:spcPts val="1000"/>
              </a:spcAft>
              <a:buNone/>
            </a:pPr>
            <a:r>
              <a:rPr lang="ar-SA" sz="1800" dirty="0">
                <a:solidFill>
                  <a:srgbClr val="C00000"/>
                </a:solidFill>
                <a:ea typeface="Calibri"/>
              </a:rPr>
              <a:t>ثمن السلعة          الكمية المطلوبة من السلعة</a:t>
            </a:r>
            <a:endParaRPr lang="en-US" sz="1800" dirty="0">
              <a:ea typeface="Calibri"/>
              <a:cs typeface="Arial"/>
            </a:endParaRPr>
          </a:p>
          <a:p>
            <a:pPr marL="0" indent="0">
              <a:lnSpc>
                <a:spcPct val="115000"/>
              </a:lnSpc>
              <a:spcAft>
                <a:spcPts val="1000"/>
              </a:spcAft>
              <a:buNone/>
              <a:tabLst>
                <a:tab pos="687705" algn="l"/>
              </a:tabLst>
            </a:pPr>
            <a:r>
              <a:rPr lang="ar-SA" sz="1800" dirty="0">
                <a:solidFill>
                  <a:srgbClr val="C00000"/>
                </a:solidFill>
                <a:ea typeface="Calibri"/>
              </a:rPr>
              <a:t>       10 ريال             100 وحدة</a:t>
            </a:r>
            <a:endParaRPr lang="en-US" sz="1800" dirty="0">
              <a:ea typeface="Calibri"/>
              <a:cs typeface="Arial"/>
            </a:endParaRPr>
          </a:p>
          <a:p>
            <a:pPr marL="0" indent="0">
              <a:lnSpc>
                <a:spcPct val="115000"/>
              </a:lnSpc>
              <a:spcAft>
                <a:spcPts val="1000"/>
              </a:spcAft>
              <a:buNone/>
              <a:tabLst>
                <a:tab pos="687705" algn="l"/>
              </a:tabLst>
            </a:pPr>
            <a:r>
              <a:rPr lang="ar-SA" sz="1800" dirty="0">
                <a:solidFill>
                  <a:srgbClr val="C00000"/>
                </a:solidFill>
                <a:ea typeface="Calibri"/>
              </a:rPr>
              <a:t>             8 ريال               150 </a:t>
            </a:r>
            <a:r>
              <a:rPr lang="ar-SA" sz="1800" dirty="0" smtClean="0">
                <a:solidFill>
                  <a:srgbClr val="C00000"/>
                </a:solidFill>
                <a:ea typeface="Calibri"/>
              </a:rPr>
              <a:t>وحدة</a:t>
            </a:r>
            <a:endParaRPr lang="en-US" sz="1800" dirty="0">
              <a:ea typeface="Calibri"/>
              <a:cs typeface="Arial"/>
            </a:endParaRPr>
          </a:p>
        </p:txBody>
      </p:sp>
    </p:spTree>
    <p:extLst>
      <p:ext uri="{BB962C8B-B14F-4D97-AF65-F5344CB8AC3E}">
        <p14:creationId xmlns:p14="http://schemas.microsoft.com/office/powerpoint/2010/main" val="986988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marL="0" lvl="0" indent="0">
              <a:lnSpc>
                <a:spcPct val="115000"/>
              </a:lnSpc>
              <a:spcAft>
                <a:spcPts val="1000"/>
              </a:spcAft>
              <a:buNone/>
              <a:tabLst>
                <a:tab pos="687705" algn="l"/>
              </a:tabLst>
            </a:pPr>
            <a:r>
              <a:rPr lang="ar-SA" sz="1400" dirty="0">
                <a:solidFill>
                  <a:srgbClr val="0F243E"/>
                </a:solidFill>
                <a:ea typeface="Calibri"/>
              </a:rPr>
              <a:t>لحساب مرونة الطلب السعرية لتلك السلعة نطبق القانون السابق:</a:t>
            </a:r>
            <a:endParaRPr lang="en-US" sz="1400" dirty="0">
              <a:solidFill>
                <a:prstClr val="black"/>
              </a:solidFill>
              <a:ea typeface="Calibri"/>
              <a:cs typeface="Arial"/>
            </a:endParaRPr>
          </a:p>
          <a:p>
            <a:pPr marL="0" lvl="0" indent="0">
              <a:lnSpc>
                <a:spcPct val="115000"/>
              </a:lnSpc>
              <a:spcAft>
                <a:spcPts val="1000"/>
              </a:spcAft>
              <a:buNone/>
              <a:tabLst>
                <a:tab pos="687705" algn="l"/>
              </a:tabLst>
            </a:pPr>
            <a:r>
              <a:rPr lang="ar-SA" sz="1400" dirty="0">
                <a:solidFill>
                  <a:srgbClr val="1F497D"/>
                </a:solidFill>
                <a:ea typeface="Calibri"/>
              </a:rPr>
              <a:t>مرونة الطلب السعرية = س   </a:t>
            </a:r>
            <a:r>
              <a:rPr lang="ar-SA" sz="1400" dirty="0">
                <a:solidFill>
                  <a:srgbClr val="1F497D"/>
                </a:solidFill>
                <a:ea typeface="Calibri"/>
                <a:cs typeface="Arabic Transparent"/>
              </a:rPr>
              <a:t>×</a:t>
            </a:r>
            <a:r>
              <a:rPr lang="ar-SA" sz="1400" dirty="0">
                <a:solidFill>
                  <a:srgbClr val="1F497D"/>
                </a:solidFill>
                <a:ea typeface="Calibri"/>
              </a:rPr>
              <a:t> </a:t>
            </a:r>
            <a:r>
              <a:rPr lang="ar-SA" sz="1400" dirty="0">
                <a:solidFill>
                  <a:srgbClr val="1F497D"/>
                </a:solidFill>
                <a:latin typeface="Lucida Fax"/>
                <a:ea typeface="Calibri"/>
              </a:rPr>
              <a:t>∆</a:t>
            </a:r>
            <a:r>
              <a:rPr lang="ar-SA" sz="1400" dirty="0">
                <a:solidFill>
                  <a:srgbClr val="1F497D"/>
                </a:solidFill>
                <a:ea typeface="Calibri"/>
              </a:rPr>
              <a:t> ك</a:t>
            </a:r>
            <a:endParaRPr lang="en-US" sz="1400" dirty="0">
              <a:solidFill>
                <a:prstClr val="black"/>
              </a:solidFill>
              <a:ea typeface="Calibri"/>
              <a:cs typeface="Arial"/>
            </a:endParaRPr>
          </a:p>
          <a:p>
            <a:pPr marL="0" lvl="0" indent="0">
              <a:lnSpc>
                <a:spcPct val="115000"/>
              </a:lnSpc>
              <a:spcAft>
                <a:spcPts val="1000"/>
              </a:spcAft>
              <a:buNone/>
              <a:tabLst>
                <a:tab pos="687705" algn="l"/>
              </a:tabLst>
            </a:pPr>
            <a:r>
              <a:rPr lang="ar-SA" sz="1400" dirty="0">
                <a:solidFill>
                  <a:srgbClr val="1F497D"/>
                </a:solidFill>
                <a:ea typeface="Calibri"/>
              </a:rPr>
              <a:t>                                ك      </a:t>
            </a:r>
            <a:r>
              <a:rPr lang="ar-SA" sz="1400" dirty="0">
                <a:solidFill>
                  <a:srgbClr val="1F497D"/>
                </a:solidFill>
                <a:latin typeface="Lucida Fax"/>
                <a:ea typeface="Calibri"/>
              </a:rPr>
              <a:t>∆</a:t>
            </a:r>
            <a:r>
              <a:rPr lang="ar-SA" sz="1400" dirty="0">
                <a:solidFill>
                  <a:srgbClr val="1F497D"/>
                </a:solidFill>
                <a:ea typeface="Calibri"/>
              </a:rPr>
              <a:t> س</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1F497D"/>
                </a:solidFill>
                <a:latin typeface="Lucida Fax"/>
                <a:ea typeface="Calibri"/>
              </a:rPr>
              <a:t>∆</a:t>
            </a:r>
            <a:r>
              <a:rPr lang="ar-SA" sz="1400" dirty="0">
                <a:solidFill>
                  <a:srgbClr val="1F497D"/>
                </a:solidFill>
                <a:ea typeface="Calibri"/>
              </a:rPr>
              <a:t> ك = ك 2 – ك 1 = 150 – 100 = 50</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1F497D"/>
                </a:solidFill>
                <a:latin typeface="Lucida Fax"/>
                <a:ea typeface="Calibri"/>
              </a:rPr>
              <a:t>∆</a:t>
            </a:r>
            <a:r>
              <a:rPr lang="ar-SA" sz="1400" dirty="0">
                <a:solidFill>
                  <a:srgbClr val="1F497D"/>
                </a:solidFill>
                <a:ea typeface="Calibri"/>
              </a:rPr>
              <a:t> س = س 2 – س 1 = 8  - 10 = -2 </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1F497D"/>
                </a:solidFill>
                <a:ea typeface="Calibri"/>
              </a:rPr>
              <a:t>نعوض :10  </a:t>
            </a:r>
            <a:r>
              <a:rPr lang="ar-SA" sz="1400" dirty="0">
                <a:solidFill>
                  <a:srgbClr val="1F497D"/>
                </a:solidFill>
                <a:ea typeface="Calibri"/>
                <a:cs typeface="Arabic Transparent"/>
              </a:rPr>
              <a:t>×</a:t>
            </a:r>
            <a:r>
              <a:rPr lang="ar-SA" sz="1400" dirty="0">
                <a:solidFill>
                  <a:srgbClr val="1F497D"/>
                </a:solidFill>
                <a:ea typeface="Calibri"/>
              </a:rPr>
              <a:t> 50    =  -  5      =      2.5   يكون الطلب هنا مرنا </a:t>
            </a:r>
            <a:endParaRPr lang="en-US" sz="1400" dirty="0">
              <a:solidFill>
                <a:prstClr val="black"/>
              </a:solidFill>
              <a:ea typeface="Calibri"/>
              <a:cs typeface="Arial"/>
            </a:endParaRPr>
          </a:p>
          <a:p>
            <a:pPr marL="0" lvl="0" indent="0">
              <a:lnSpc>
                <a:spcPct val="115000"/>
              </a:lnSpc>
              <a:spcAft>
                <a:spcPts val="1000"/>
              </a:spcAft>
              <a:buNone/>
              <a:tabLst>
                <a:tab pos="577850" algn="l"/>
              </a:tabLst>
            </a:pPr>
            <a:r>
              <a:rPr lang="ar-SA" sz="1400" dirty="0">
                <a:solidFill>
                  <a:srgbClr val="1F497D"/>
                </a:solidFill>
                <a:ea typeface="Calibri"/>
              </a:rPr>
              <a:t>          100     - 2         2          </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C00000"/>
                </a:solidFill>
                <a:ea typeface="Calibri"/>
              </a:rPr>
              <a:t>ثمن السلعة         الكمية المطلوبة من السلعة</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C00000"/>
                </a:solidFill>
                <a:ea typeface="Calibri"/>
              </a:rPr>
              <a:t> 10 ريال                    100 وحدة          </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C00000"/>
                </a:solidFill>
                <a:ea typeface="Calibri"/>
              </a:rPr>
              <a:t>  8 ريال                     110 وحدة</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srgbClr val="1F497D"/>
                </a:solidFill>
                <a:ea typeface="Calibri"/>
              </a:rPr>
              <a:t>و مرونة الطلب السعرية = س /ك  </a:t>
            </a:r>
            <a:r>
              <a:rPr lang="ar-SA" sz="1400" dirty="0">
                <a:solidFill>
                  <a:srgbClr val="1F497D"/>
                </a:solidFill>
                <a:ea typeface="Calibri"/>
                <a:cs typeface="Arabic Transparent"/>
              </a:rPr>
              <a:t>×   </a:t>
            </a:r>
            <a:r>
              <a:rPr lang="ar-SA" sz="1400" dirty="0">
                <a:solidFill>
                  <a:srgbClr val="1F497D"/>
                </a:solidFill>
                <a:latin typeface="Lucida Fax"/>
                <a:ea typeface="Calibri"/>
              </a:rPr>
              <a:t>∆</a:t>
            </a:r>
            <a:r>
              <a:rPr lang="ar-SA" sz="1400" dirty="0">
                <a:solidFill>
                  <a:srgbClr val="1F497D"/>
                </a:solidFill>
                <a:ea typeface="Calibri"/>
              </a:rPr>
              <a:t> ك /</a:t>
            </a:r>
            <a:r>
              <a:rPr lang="ar-SA" sz="1400" dirty="0">
                <a:solidFill>
                  <a:srgbClr val="1F497D"/>
                </a:solidFill>
                <a:latin typeface="Lucida Fax"/>
                <a:ea typeface="Calibri"/>
              </a:rPr>
              <a:t>∆</a:t>
            </a:r>
            <a:r>
              <a:rPr lang="ar-SA" sz="1400" dirty="0">
                <a:solidFill>
                  <a:srgbClr val="1F497D"/>
                </a:solidFill>
                <a:ea typeface="Calibri"/>
              </a:rPr>
              <a:t> س =   10 /100</a:t>
            </a:r>
            <a:r>
              <a:rPr lang="ar-SA" sz="1400" dirty="0">
                <a:solidFill>
                  <a:srgbClr val="1F497D"/>
                </a:solidFill>
                <a:ea typeface="Calibri"/>
                <a:cs typeface="Arabic Transparent"/>
              </a:rPr>
              <a:t> ×</a:t>
            </a:r>
            <a:r>
              <a:rPr lang="ar-SA" sz="1400" dirty="0">
                <a:solidFill>
                  <a:srgbClr val="1F497D"/>
                </a:solidFill>
                <a:ea typeface="Calibri"/>
              </a:rPr>
              <a:t>10 /-2     = 0.5 بما أن القيمة العددية المطلقة للمرونة أقل من واحد صحيح إذاً الطلب على السلعة طلب غير مرن.             </a:t>
            </a:r>
            <a:endParaRPr lang="en-US" sz="1400" dirty="0">
              <a:solidFill>
                <a:prstClr val="black"/>
              </a:solidFill>
              <a:ea typeface="Calibri"/>
              <a:cs typeface="Arial"/>
            </a:endParaRPr>
          </a:p>
          <a:p>
            <a:pPr marL="0" lvl="0" indent="0">
              <a:lnSpc>
                <a:spcPct val="115000"/>
              </a:lnSpc>
              <a:spcAft>
                <a:spcPts val="1000"/>
              </a:spcAft>
              <a:buNone/>
            </a:pPr>
            <a:r>
              <a:rPr lang="ar-SA" sz="1400" dirty="0">
                <a:solidFill>
                  <a:prstClr val="black"/>
                </a:solidFill>
                <a:ea typeface="Calibri"/>
              </a:rPr>
              <a:t>أشكال منحنيات الطلب تبعاً لدرجة مرونتها:</a:t>
            </a:r>
            <a:endParaRPr lang="en-US" sz="1400" dirty="0">
              <a:solidFill>
                <a:prstClr val="black"/>
              </a:solidFill>
              <a:ea typeface="Calibri"/>
              <a:cs typeface="Arial"/>
            </a:endParaRPr>
          </a:p>
          <a:p>
            <a:pPr marL="0" lvl="0" indent="0">
              <a:lnSpc>
                <a:spcPct val="115000"/>
              </a:lnSpc>
              <a:spcAft>
                <a:spcPts val="1000"/>
              </a:spcAft>
              <a:buNone/>
            </a:pPr>
            <a:r>
              <a:rPr lang="ar-SA" sz="1400" u="sng" dirty="0">
                <a:solidFill>
                  <a:srgbClr val="993366"/>
                </a:solidFill>
                <a:ea typeface="Calibri"/>
              </a:rPr>
              <a:t>عرفنا أن هناك خمسة درجات أو أنواع لمرونة الطلب وهي:</a:t>
            </a:r>
            <a:endParaRPr lang="en-US" sz="1400" dirty="0">
              <a:solidFill>
                <a:prstClr val="black"/>
              </a:solidFill>
              <a:ea typeface="Calibri"/>
              <a:cs typeface="Arial"/>
            </a:endParaRPr>
          </a:p>
          <a:p>
            <a:pPr marL="0" lvl="0" indent="0">
              <a:lnSpc>
                <a:spcPct val="115000"/>
              </a:lnSpc>
              <a:buNone/>
              <a:tabLst>
                <a:tab pos="457200" algn="l"/>
              </a:tabLst>
            </a:pPr>
            <a:r>
              <a:rPr lang="ar-SA" sz="1400" dirty="0">
                <a:solidFill>
                  <a:prstClr val="black"/>
                </a:solidFill>
                <a:ea typeface="Calibri"/>
              </a:rPr>
              <a:t>الطلب المرن ( م </a:t>
            </a:r>
            <a:r>
              <a:rPr lang="en-US" sz="1400" dirty="0">
                <a:solidFill>
                  <a:prstClr val="black"/>
                </a:solidFill>
                <a:ea typeface="Calibri"/>
                <a:cs typeface="Arial"/>
              </a:rPr>
              <a:t>&lt;</a:t>
            </a:r>
            <a:r>
              <a:rPr lang="ar-SA" sz="1400" dirty="0">
                <a:solidFill>
                  <a:prstClr val="black"/>
                </a:solidFill>
                <a:ea typeface="Calibri"/>
              </a:rPr>
              <a:t> 1)</a:t>
            </a:r>
            <a:endParaRPr lang="en-US" sz="1400" dirty="0">
              <a:solidFill>
                <a:prstClr val="black"/>
              </a:solidFill>
              <a:ea typeface="Calibri"/>
              <a:cs typeface="Arial"/>
            </a:endParaRPr>
          </a:p>
          <a:p>
            <a:pPr marL="0" lvl="0" indent="0">
              <a:lnSpc>
                <a:spcPct val="115000"/>
              </a:lnSpc>
              <a:buNone/>
              <a:tabLst>
                <a:tab pos="457200" algn="l"/>
              </a:tabLst>
            </a:pPr>
            <a:r>
              <a:rPr lang="ar-SA" sz="1400" dirty="0">
                <a:solidFill>
                  <a:prstClr val="black"/>
                </a:solidFill>
                <a:ea typeface="Calibri"/>
              </a:rPr>
              <a:t>الطلب غير المرن (م </a:t>
            </a:r>
            <a:r>
              <a:rPr lang="en-US" sz="1400" dirty="0">
                <a:solidFill>
                  <a:prstClr val="black"/>
                </a:solidFill>
                <a:ea typeface="Calibri"/>
                <a:cs typeface="Arial"/>
              </a:rPr>
              <a:t>&gt;</a:t>
            </a:r>
            <a:r>
              <a:rPr lang="ar-SA" sz="1400" dirty="0">
                <a:solidFill>
                  <a:prstClr val="black"/>
                </a:solidFill>
                <a:ea typeface="Calibri"/>
              </a:rPr>
              <a:t> 1)</a:t>
            </a:r>
            <a:endParaRPr lang="en-US" sz="1400" dirty="0">
              <a:solidFill>
                <a:prstClr val="black"/>
              </a:solidFill>
              <a:ea typeface="Calibri"/>
              <a:cs typeface="Arial"/>
            </a:endParaRPr>
          </a:p>
          <a:p>
            <a:pPr marL="0" lvl="0" indent="0">
              <a:lnSpc>
                <a:spcPct val="115000"/>
              </a:lnSpc>
              <a:buNone/>
              <a:tabLst>
                <a:tab pos="457200" algn="l"/>
              </a:tabLst>
            </a:pPr>
            <a:r>
              <a:rPr lang="ar-SA" sz="1400" dirty="0">
                <a:solidFill>
                  <a:prstClr val="black"/>
                </a:solidFill>
                <a:ea typeface="Calibri"/>
              </a:rPr>
              <a:t>الطلب المتكافئ المرونة ( م = 1)</a:t>
            </a:r>
            <a:endParaRPr lang="en-US" sz="1400" dirty="0">
              <a:solidFill>
                <a:prstClr val="black"/>
              </a:solidFill>
              <a:ea typeface="Calibri"/>
              <a:cs typeface="Arial"/>
            </a:endParaRPr>
          </a:p>
          <a:p>
            <a:pPr marL="0" lvl="0" indent="0">
              <a:lnSpc>
                <a:spcPct val="115000"/>
              </a:lnSpc>
              <a:buNone/>
              <a:tabLst>
                <a:tab pos="457200" algn="l"/>
              </a:tabLst>
            </a:pPr>
            <a:r>
              <a:rPr lang="ar-SA" sz="1400" dirty="0">
                <a:solidFill>
                  <a:prstClr val="black"/>
                </a:solidFill>
                <a:ea typeface="Calibri"/>
              </a:rPr>
              <a:t>الطلب عديم المرونة (م = صفر)</a:t>
            </a:r>
            <a:endParaRPr lang="en-US" sz="1400" dirty="0">
              <a:solidFill>
                <a:prstClr val="black"/>
              </a:solidFill>
              <a:ea typeface="Calibri"/>
              <a:cs typeface="Arial"/>
            </a:endParaRPr>
          </a:p>
          <a:p>
            <a:pPr marL="0" lvl="0" indent="0">
              <a:lnSpc>
                <a:spcPct val="115000"/>
              </a:lnSpc>
              <a:buNone/>
              <a:tabLst>
                <a:tab pos="457200" algn="l"/>
              </a:tabLst>
            </a:pPr>
            <a:r>
              <a:rPr lang="ar-SA" sz="1400" dirty="0">
                <a:solidFill>
                  <a:prstClr val="black"/>
                </a:solidFill>
                <a:ea typeface="Calibri"/>
              </a:rPr>
              <a:t>الطلب اللانهائي المرونة (م = ∞  ).</a:t>
            </a:r>
            <a:endParaRPr lang="en-US" sz="1400" dirty="0">
              <a:solidFill>
                <a:prstClr val="black"/>
              </a:solidFill>
              <a:ea typeface="Calibri"/>
              <a:cs typeface="Arial"/>
            </a:endParaRPr>
          </a:p>
          <a:p>
            <a:pPr marL="0" lvl="0" indent="0">
              <a:buNone/>
            </a:pPr>
            <a:endParaRPr lang="ar-IQ" sz="1400" dirty="0">
              <a:solidFill>
                <a:prstClr val="black"/>
              </a:solidFill>
            </a:endParaRPr>
          </a:p>
          <a:p>
            <a:pPr marL="0" indent="0">
              <a:buNone/>
            </a:pPr>
            <a:endParaRPr lang="ar-IQ" dirty="0"/>
          </a:p>
        </p:txBody>
      </p:sp>
    </p:spTree>
    <p:extLst>
      <p:ext uri="{BB962C8B-B14F-4D97-AF65-F5344CB8AC3E}">
        <p14:creationId xmlns:p14="http://schemas.microsoft.com/office/powerpoint/2010/main" val="2778636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826</Words>
  <Application>Microsoft Office PowerPoint</Application>
  <PresentationFormat>On-screen Show (4:3)</PresentationFormat>
  <Paragraphs>77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التغيرات في الطلب والطلب السياحي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التغيرات في الطلب والطلب السياحي</dc:title>
  <dc:creator>Ruaa</dc:creator>
  <cp:lastModifiedBy>Ruaa</cp:lastModifiedBy>
  <cp:revision>2</cp:revision>
  <dcterms:created xsi:type="dcterms:W3CDTF">2019-12-08T17:19:49Z</dcterms:created>
  <dcterms:modified xsi:type="dcterms:W3CDTF">2019-12-08T17:30:54Z</dcterms:modified>
</cp:coreProperties>
</file>