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1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A1FAE00-21B8-4D58-8B9B-E3A8A0DFB8AF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A5169BC-41A2-4390-80AC-39F95634F1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24175"/>
            <a:ext cx="48768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65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68375"/>
            <a:ext cx="8228013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5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77875"/>
            <a:ext cx="8228013" cy="530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04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36700"/>
            <a:ext cx="8228013" cy="378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747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3" y="692150"/>
            <a:ext cx="8383587" cy="547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1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54113"/>
            <a:ext cx="8228013" cy="454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4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019175"/>
            <a:ext cx="7631113" cy="481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730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1438"/>
            <a:ext cx="8228013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02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71525"/>
            <a:ext cx="8228013" cy="531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2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50938"/>
            <a:ext cx="8228013" cy="455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908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77875"/>
            <a:ext cx="8228013" cy="53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6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55700"/>
            <a:ext cx="8228013" cy="454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1081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2475"/>
            <a:ext cx="8228013" cy="535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92679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87400"/>
            <a:ext cx="8228013" cy="528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39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4063"/>
            <a:ext cx="8228013" cy="534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94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79463"/>
            <a:ext cx="8228013" cy="529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731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36700"/>
            <a:ext cx="8228013" cy="378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783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مجموعة 4"/>
          <p:cNvGrpSpPr>
            <a:grpSpLocks/>
          </p:cNvGrpSpPr>
          <p:nvPr/>
        </p:nvGrpSpPr>
        <p:grpSpPr bwMode="auto">
          <a:xfrm>
            <a:off x="1600200" y="838200"/>
            <a:ext cx="5500053" cy="4698687"/>
            <a:chOff x="1547" y="3765"/>
            <a:chExt cx="7963" cy="6307"/>
          </a:xfrm>
        </p:grpSpPr>
        <p:grpSp>
          <p:nvGrpSpPr>
            <p:cNvPr id="6" name="Group 53"/>
            <p:cNvGrpSpPr>
              <a:grpSpLocks/>
            </p:cNvGrpSpPr>
            <p:nvPr/>
          </p:nvGrpSpPr>
          <p:grpSpPr bwMode="auto">
            <a:xfrm>
              <a:off x="1547" y="3768"/>
              <a:ext cx="3422" cy="995"/>
              <a:chOff x="2283" y="2738"/>
              <a:chExt cx="3439" cy="878"/>
            </a:xfrm>
          </p:grpSpPr>
          <p:sp>
            <p:nvSpPr>
              <p:cNvPr id="44" name="Text Box 54"/>
              <p:cNvSpPr txBox="1">
                <a:spLocks noChangeArrowheads="1"/>
              </p:cNvSpPr>
              <p:nvPr/>
            </p:nvSpPr>
            <p:spPr bwMode="auto">
              <a:xfrm>
                <a:off x="2283" y="2738"/>
                <a:ext cx="3439" cy="443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200" b="1">
                    <a:effectLst/>
                    <a:latin typeface="Times New Roman"/>
                    <a:ea typeface="Times New Roman"/>
                    <a:cs typeface="Simplified Arabic"/>
                  </a:rPr>
                  <a:t>الزراعة، الغابات، الصيد، التدجين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45" name="Text Box 55"/>
              <p:cNvSpPr txBox="1">
                <a:spLocks noChangeArrowheads="1"/>
              </p:cNvSpPr>
              <p:nvPr/>
            </p:nvSpPr>
            <p:spPr bwMode="auto">
              <a:xfrm>
                <a:off x="2283" y="3173"/>
                <a:ext cx="3439" cy="443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>
                    <a:effectLst/>
                    <a:latin typeface="Times New Roman"/>
                    <a:ea typeface="Times New Roman"/>
                    <a:cs typeface="Simplified Arabic"/>
                  </a:rPr>
                  <a:t>المقالع، الخامات، النفط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</p:grpSp>
        <p:grpSp>
          <p:nvGrpSpPr>
            <p:cNvPr id="7" name="Group 56"/>
            <p:cNvGrpSpPr>
              <a:grpSpLocks/>
            </p:cNvGrpSpPr>
            <p:nvPr/>
          </p:nvGrpSpPr>
          <p:grpSpPr bwMode="auto">
            <a:xfrm>
              <a:off x="4989" y="3765"/>
              <a:ext cx="4460" cy="1149"/>
              <a:chOff x="4999" y="3241"/>
              <a:chExt cx="4472" cy="1213"/>
            </a:xfrm>
          </p:grpSpPr>
          <p:sp>
            <p:nvSpPr>
              <p:cNvPr id="41" name="Oval 57"/>
              <p:cNvSpPr>
                <a:spLocks noChangeArrowheads="1"/>
              </p:cNvSpPr>
              <p:nvPr/>
            </p:nvSpPr>
            <p:spPr bwMode="auto">
              <a:xfrm>
                <a:off x="6522" y="3241"/>
                <a:ext cx="2949" cy="1213"/>
              </a:xfrm>
              <a:prstGeom prst="ellipse">
                <a:avLst/>
              </a:prstGeom>
              <a:solidFill>
                <a:srgbClr val="FFFFFF"/>
              </a:soli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 i="1">
                    <a:effectLst/>
                    <a:latin typeface="Times New Roman"/>
                    <a:ea typeface="Times New Roman"/>
                    <a:cs typeface="Simplified Arabic"/>
                  </a:rPr>
                  <a:t>القطاع الأول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 i="1">
                    <a:effectLst/>
                    <a:latin typeface="Times New Roman"/>
                    <a:ea typeface="Times New Roman"/>
                    <a:cs typeface="Simplified Arabic"/>
                  </a:rPr>
                  <a:t>الزراعة ، المعادن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cxnSp>
            <p:nvCxnSpPr>
              <p:cNvPr id="42" name="AutoShape 58"/>
              <p:cNvCxnSpPr>
                <a:cxnSpLocks noChangeShapeType="1"/>
              </p:cNvCxnSpPr>
              <p:nvPr/>
            </p:nvCxnSpPr>
            <p:spPr bwMode="auto">
              <a:xfrm flipH="1" flipV="1">
                <a:off x="4999" y="3683"/>
                <a:ext cx="1478" cy="202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AutoShape 59"/>
              <p:cNvCxnSpPr>
                <a:cxnSpLocks noChangeShapeType="1"/>
              </p:cNvCxnSpPr>
              <p:nvPr/>
            </p:nvCxnSpPr>
            <p:spPr bwMode="auto">
              <a:xfrm flipH="1">
                <a:off x="4999" y="3885"/>
                <a:ext cx="1478" cy="240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8" name="Group 60"/>
            <p:cNvGrpSpPr>
              <a:grpSpLocks/>
            </p:cNvGrpSpPr>
            <p:nvPr/>
          </p:nvGrpSpPr>
          <p:grpSpPr bwMode="auto">
            <a:xfrm>
              <a:off x="1550" y="4737"/>
              <a:ext cx="3427" cy="1408"/>
              <a:chOff x="2251" y="5311"/>
              <a:chExt cx="3447" cy="1315"/>
            </a:xfrm>
          </p:grpSpPr>
          <p:sp>
            <p:nvSpPr>
              <p:cNvPr id="38" name="Text Box 61"/>
              <p:cNvSpPr txBox="1">
                <a:spLocks noChangeArrowheads="1"/>
              </p:cNvSpPr>
              <p:nvPr/>
            </p:nvSpPr>
            <p:spPr bwMode="auto">
              <a:xfrm>
                <a:off x="2259" y="5311"/>
                <a:ext cx="3439" cy="443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>
                    <a:effectLst/>
                    <a:latin typeface="Times New Roman"/>
                    <a:ea typeface="Times New Roman"/>
                    <a:cs typeface="Simplified Arabic"/>
                  </a:rPr>
                  <a:t>التصنيع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39" name="Text Box 62"/>
              <p:cNvSpPr txBox="1">
                <a:spLocks noChangeArrowheads="1"/>
              </p:cNvSpPr>
              <p:nvPr/>
            </p:nvSpPr>
            <p:spPr bwMode="auto">
              <a:xfrm>
                <a:off x="2259" y="5747"/>
                <a:ext cx="3439" cy="443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>
                    <a:effectLst/>
                    <a:latin typeface="Times New Roman"/>
                    <a:ea typeface="Times New Roman"/>
                    <a:cs typeface="Simplified Arabic"/>
                  </a:rPr>
                  <a:t>المنافع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40" name="Text Box 63"/>
              <p:cNvSpPr txBox="1">
                <a:spLocks noChangeArrowheads="1"/>
              </p:cNvSpPr>
              <p:nvPr/>
            </p:nvSpPr>
            <p:spPr bwMode="auto">
              <a:xfrm>
                <a:off x="2251" y="6183"/>
                <a:ext cx="3439" cy="443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>
                    <a:effectLst/>
                    <a:latin typeface="Times New Roman"/>
                    <a:ea typeface="Times New Roman"/>
                    <a:cs typeface="Simplified Arabic"/>
                  </a:rPr>
                  <a:t>التشييد والبناء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</p:grpSp>
        <p:grpSp>
          <p:nvGrpSpPr>
            <p:cNvPr id="9" name="Group 64"/>
            <p:cNvGrpSpPr>
              <a:grpSpLocks/>
            </p:cNvGrpSpPr>
            <p:nvPr/>
          </p:nvGrpSpPr>
          <p:grpSpPr bwMode="auto">
            <a:xfrm>
              <a:off x="4998" y="5013"/>
              <a:ext cx="4512" cy="1447"/>
              <a:chOff x="5008" y="4559"/>
              <a:chExt cx="4524" cy="1527"/>
            </a:xfrm>
          </p:grpSpPr>
          <p:sp>
            <p:nvSpPr>
              <p:cNvPr id="34" name="Oval 65"/>
              <p:cNvSpPr>
                <a:spLocks noChangeArrowheads="1"/>
              </p:cNvSpPr>
              <p:nvPr/>
            </p:nvSpPr>
            <p:spPr bwMode="auto">
              <a:xfrm>
                <a:off x="6477" y="4871"/>
                <a:ext cx="3055" cy="1215"/>
              </a:xfrm>
              <a:prstGeom prst="ellipse">
                <a:avLst/>
              </a:prstGeom>
              <a:solidFill>
                <a:srgbClr val="FFFFFF"/>
              </a:soli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 i="1">
                    <a:effectLst/>
                    <a:latin typeface="Times New Roman"/>
                    <a:ea typeface="Times New Roman"/>
                    <a:cs typeface="Simplified Arabic"/>
                  </a:rPr>
                  <a:t>القطاع الثاني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 i="1">
                    <a:effectLst/>
                    <a:latin typeface="Times New Roman"/>
                    <a:ea typeface="Times New Roman"/>
                    <a:cs typeface="Simplified Arabic"/>
                  </a:rPr>
                  <a:t>الصناعة ، البناء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cxnSp>
            <p:nvCxnSpPr>
              <p:cNvPr id="35" name="AutoShape 66"/>
              <p:cNvCxnSpPr>
                <a:cxnSpLocks noChangeShapeType="1"/>
              </p:cNvCxnSpPr>
              <p:nvPr/>
            </p:nvCxnSpPr>
            <p:spPr bwMode="auto">
              <a:xfrm flipH="1" flipV="1">
                <a:off x="5032" y="4559"/>
                <a:ext cx="1445" cy="862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AutoShape 67"/>
              <p:cNvCxnSpPr>
                <a:cxnSpLocks noChangeShapeType="1"/>
              </p:cNvCxnSpPr>
              <p:nvPr/>
            </p:nvCxnSpPr>
            <p:spPr bwMode="auto">
              <a:xfrm flipH="1" flipV="1">
                <a:off x="5008" y="4949"/>
                <a:ext cx="1469" cy="472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AutoShape 68"/>
              <p:cNvCxnSpPr>
                <a:cxnSpLocks noChangeShapeType="1"/>
              </p:cNvCxnSpPr>
              <p:nvPr/>
            </p:nvCxnSpPr>
            <p:spPr bwMode="auto">
              <a:xfrm flipH="1" flipV="1">
                <a:off x="5008" y="5369"/>
                <a:ext cx="1469" cy="52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1547" y="6056"/>
              <a:ext cx="3430" cy="2282"/>
              <a:chOff x="2371" y="7622"/>
              <a:chExt cx="3439" cy="2197"/>
            </a:xfrm>
          </p:grpSpPr>
          <p:sp>
            <p:nvSpPr>
              <p:cNvPr id="29" name="Text Box 70"/>
              <p:cNvSpPr txBox="1">
                <a:spLocks noChangeArrowheads="1"/>
              </p:cNvSpPr>
              <p:nvPr/>
            </p:nvSpPr>
            <p:spPr bwMode="auto">
              <a:xfrm>
                <a:off x="2371" y="7622"/>
                <a:ext cx="3439" cy="4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>
                    <a:effectLst/>
                    <a:latin typeface="Times New Roman"/>
                    <a:ea typeface="Times New Roman"/>
                    <a:cs typeface="Simplified Arabic"/>
                  </a:rPr>
                  <a:t>التحويل والصيرفة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30" name="Text Box 71"/>
              <p:cNvSpPr txBox="1">
                <a:spLocks noChangeArrowheads="1"/>
              </p:cNvSpPr>
              <p:nvPr/>
            </p:nvSpPr>
            <p:spPr bwMode="auto">
              <a:xfrm>
                <a:off x="2371" y="8058"/>
                <a:ext cx="3439" cy="4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>
                    <a:effectLst/>
                    <a:latin typeface="Times New Roman"/>
                    <a:ea typeface="Times New Roman"/>
                    <a:cs typeface="Simplified Arabic"/>
                  </a:rPr>
                  <a:t>النقل والاتصالات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31" name="Text Box 72"/>
              <p:cNvSpPr txBox="1">
                <a:spLocks noChangeArrowheads="1"/>
              </p:cNvSpPr>
              <p:nvPr/>
            </p:nvSpPr>
            <p:spPr bwMode="auto">
              <a:xfrm>
                <a:off x="2371" y="8500"/>
                <a:ext cx="3439" cy="4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>
                    <a:effectLst/>
                    <a:latin typeface="Times New Roman"/>
                    <a:ea typeface="Times New Roman"/>
                    <a:cs typeface="Simplified Arabic"/>
                  </a:rPr>
                  <a:t>السفر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32" name="Text Box 73"/>
              <p:cNvSpPr txBox="1">
                <a:spLocks noChangeArrowheads="1"/>
              </p:cNvSpPr>
              <p:nvPr/>
            </p:nvSpPr>
            <p:spPr bwMode="auto">
              <a:xfrm>
                <a:off x="2371" y="8934"/>
                <a:ext cx="3439" cy="4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>
                    <a:effectLst/>
                    <a:latin typeface="Times New Roman"/>
                    <a:ea typeface="Times New Roman"/>
                    <a:cs typeface="Simplified Arabic"/>
                  </a:rPr>
                  <a:t>الخدمات الشخصية والاجتماعية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33" name="Text Box 74"/>
              <p:cNvSpPr txBox="1">
                <a:spLocks noChangeArrowheads="1"/>
              </p:cNvSpPr>
              <p:nvPr/>
            </p:nvSpPr>
            <p:spPr bwMode="auto">
              <a:xfrm>
                <a:off x="2371" y="9376"/>
                <a:ext cx="3439" cy="4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>
                    <a:effectLst/>
                    <a:latin typeface="Times New Roman"/>
                    <a:ea typeface="Times New Roman"/>
                    <a:cs typeface="Simplified Arabic"/>
                  </a:rPr>
                  <a:t>أخرى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</p:grpSp>
        <p:grpSp>
          <p:nvGrpSpPr>
            <p:cNvPr id="11" name="Group 75"/>
            <p:cNvGrpSpPr>
              <a:grpSpLocks/>
            </p:cNvGrpSpPr>
            <p:nvPr/>
          </p:nvGrpSpPr>
          <p:grpSpPr bwMode="auto">
            <a:xfrm>
              <a:off x="5026" y="6414"/>
              <a:ext cx="4483" cy="1649"/>
              <a:chOff x="5037" y="5884"/>
              <a:chExt cx="4495" cy="1740"/>
            </a:xfrm>
          </p:grpSpPr>
          <p:sp>
            <p:nvSpPr>
              <p:cNvPr id="23" name="Oval 76"/>
              <p:cNvSpPr>
                <a:spLocks noChangeArrowheads="1"/>
              </p:cNvSpPr>
              <p:nvPr/>
            </p:nvSpPr>
            <p:spPr bwMode="auto">
              <a:xfrm>
                <a:off x="6477" y="6328"/>
                <a:ext cx="3055" cy="1215"/>
              </a:xfrm>
              <a:prstGeom prst="ellipse">
                <a:avLst/>
              </a:prstGeom>
              <a:solidFill>
                <a:srgbClr val="FFFFFF"/>
              </a:soli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 i="1">
                    <a:effectLst/>
                    <a:latin typeface="Times New Roman"/>
                    <a:ea typeface="Times New Roman"/>
                    <a:cs typeface="Simplified Arabic"/>
                  </a:rPr>
                  <a:t>القطاع الثالث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  <a:p>
                <a:pPr marL="0" marR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 i="1">
                    <a:effectLst/>
                    <a:latin typeface="Times New Roman"/>
                    <a:ea typeface="Times New Roman"/>
                    <a:cs typeface="Simplified Arabic"/>
                  </a:rPr>
                  <a:t>الخدمات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cxnSp>
            <p:nvCxnSpPr>
              <p:cNvPr id="24" name="AutoShape 77"/>
              <p:cNvCxnSpPr>
                <a:cxnSpLocks noChangeShapeType="1"/>
              </p:cNvCxnSpPr>
              <p:nvPr/>
            </p:nvCxnSpPr>
            <p:spPr bwMode="auto">
              <a:xfrm flipH="1" flipV="1">
                <a:off x="5056" y="5884"/>
                <a:ext cx="1421" cy="977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AutoShape 78"/>
              <p:cNvCxnSpPr>
                <a:cxnSpLocks noChangeShapeType="1"/>
              </p:cNvCxnSpPr>
              <p:nvPr/>
            </p:nvCxnSpPr>
            <p:spPr bwMode="auto">
              <a:xfrm flipH="1" flipV="1">
                <a:off x="5056" y="6319"/>
                <a:ext cx="1421" cy="542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AutoShape 79"/>
              <p:cNvCxnSpPr>
                <a:cxnSpLocks noChangeShapeType="1"/>
              </p:cNvCxnSpPr>
              <p:nvPr/>
            </p:nvCxnSpPr>
            <p:spPr bwMode="auto">
              <a:xfrm flipH="1" flipV="1">
                <a:off x="5057" y="6680"/>
                <a:ext cx="1420" cy="181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AutoShape 80"/>
              <p:cNvCxnSpPr>
                <a:cxnSpLocks noChangeShapeType="1"/>
              </p:cNvCxnSpPr>
              <p:nvPr/>
            </p:nvCxnSpPr>
            <p:spPr bwMode="auto">
              <a:xfrm flipH="1">
                <a:off x="5037" y="6861"/>
                <a:ext cx="1440" cy="324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AutoShape 81"/>
              <p:cNvCxnSpPr>
                <a:cxnSpLocks noChangeShapeType="1"/>
              </p:cNvCxnSpPr>
              <p:nvPr/>
            </p:nvCxnSpPr>
            <p:spPr bwMode="auto">
              <a:xfrm flipH="1">
                <a:off x="5056" y="6861"/>
                <a:ext cx="1421" cy="763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2" name="Group 82"/>
            <p:cNvGrpSpPr>
              <a:grpSpLocks/>
            </p:cNvGrpSpPr>
            <p:nvPr/>
          </p:nvGrpSpPr>
          <p:grpSpPr bwMode="auto">
            <a:xfrm>
              <a:off x="1550" y="8297"/>
              <a:ext cx="3419" cy="1775"/>
              <a:chOff x="2372" y="10470"/>
              <a:chExt cx="3439" cy="1771"/>
            </a:xfrm>
          </p:grpSpPr>
          <p:sp>
            <p:nvSpPr>
              <p:cNvPr id="19" name="Text Box 83"/>
              <p:cNvSpPr txBox="1">
                <a:spLocks noChangeArrowheads="1"/>
              </p:cNvSpPr>
              <p:nvPr/>
            </p:nvSpPr>
            <p:spPr bwMode="auto">
              <a:xfrm>
                <a:off x="2372" y="10470"/>
                <a:ext cx="3439" cy="443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Simplified Arabic"/>
                    <a:ea typeface="Times New Roman"/>
                    <a:cs typeface="Traditional Arabic"/>
                  </a:rPr>
                  <a:t>Information- </a:t>
                </a:r>
                <a:r>
                  <a:rPr lang="ar-IQ" sz="1200" b="1">
                    <a:effectLst/>
                    <a:latin typeface="Simplified Arabic"/>
                    <a:ea typeface="Times New Roman"/>
                    <a:cs typeface="Traditional Arabic"/>
                  </a:rPr>
                  <a:t>المعلومات 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20" name="Text Box 84"/>
              <p:cNvSpPr txBox="1">
                <a:spLocks noChangeArrowheads="1"/>
              </p:cNvSpPr>
              <p:nvPr/>
            </p:nvSpPr>
            <p:spPr bwMode="auto">
              <a:xfrm>
                <a:off x="2372" y="10906"/>
                <a:ext cx="3439" cy="443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Simplified Arabic"/>
                    <a:ea typeface="Times New Roman"/>
                    <a:cs typeface="Traditional Arabic"/>
                  </a:rPr>
                  <a:t>Knowledge- </a:t>
                </a:r>
                <a:r>
                  <a:rPr lang="ar-IQ" sz="1200" b="1">
                    <a:effectLst/>
                    <a:latin typeface="Simplified Arabic"/>
                    <a:ea typeface="Times New Roman"/>
                    <a:cs typeface="Traditional Arabic"/>
                  </a:rPr>
                  <a:t>المعرفة 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21" name="Text Box 85"/>
              <p:cNvSpPr txBox="1">
                <a:spLocks noChangeArrowheads="1"/>
              </p:cNvSpPr>
              <p:nvPr/>
            </p:nvSpPr>
            <p:spPr bwMode="auto">
              <a:xfrm>
                <a:off x="2372" y="11348"/>
                <a:ext cx="3439" cy="443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0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Simplified Arabic"/>
                    <a:ea typeface="Times New Roman"/>
                    <a:cs typeface="Traditional Arabic"/>
                  </a:rPr>
                  <a:t> Arts- </a:t>
                </a:r>
                <a:r>
                  <a:rPr lang="ar-IQ" sz="1200" b="1">
                    <a:effectLst/>
                    <a:latin typeface="Simplified Arabic"/>
                    <a:ea typeface="Times New Roman"/>
                    <a:cs typeface="Traditional Arabic"/>
                  </a:rPr>
                  <a:t>الفنون 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sp>
            <p:nvSpPr>
              <p:cNvPr id="22" name="Text Box 86"/>
              <p:cNvSpPr txBox="1">
                <a:spLocks noChangeArrowheads="1"/>
              </p:cNvSpPr>
              <p:nvPr/>
            </p:nvSpPr>
            <p:spPr bwMode="auto">
              <a:xfrm>
                <a:off x="2372" y="11798"/>
                <a:ext cx="3439" cy="443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0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Simplified Arabic"/>
                    <a:ea typeface="Times New Roman"/>
                    <a:cs typeface="Traditional Arabic"/>
                  </a:rPr>
                  <a:t>Ethics- </a:t>
                </a:r>
                <a:r>
                  <a:rPr lang="ar-IQ" sz="1200" b="1">
                    <a:effectLst/>
                    <a:latin typeface="Simplified Arabic"/>
                    <a:ea typeface="Times New Roman"/>
                    <a:cs typeface="Traditional Arabic"/>
                  </a:rPr>
                  <a:t>الاخلاقيات 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</p:grpSp>
        <p:grpSp>
          <p:nvGrpSpPr>
            <p:cNvPr id="13" name="Group 87"/>
            <p:cNvGrpSpPr>
              <a:grpSpLocks/>
            </p:cNvGrpSpPr>
            <p:nvPr/>
          </p:nvGrpSpPr>
          <p:grpSpPr bwMode="auto">
            <a:xfrm>
              <a:off x="4979" y="8373"/>
              <a:ext cx="4351" cy="1473"/>
              <a:chOff x="4988" y="7761"/>
              <a:chExt cx="4364" cy="1555"/>
            </a:xfrm>
          </p:grpSpPr>
          <p:sp>
            <p:nvSpPr>
              <p:cNvPr id="14" name="Oval 88"/>
              <p:cNvSpPr>
                <a:spLocks noChangeArrowheads="1"/>
              </p:cNvSpPr>
              <p:nvPr/>
            </p:nvSpPr>
            <p:spPr bwMode="auto">
              <a:xfrm>
                <a:off x="6297" y="7761"/>
                <a:ext cx="3055" cy="1396"/>
              </a:xfrm>
              <a:prstGeom prst="ellipse">
                <a:avLst/>
              </a:prstGeom>
              <a:solidFill>
                <a:srgbClr val="FFFFFF"/>
              </a:soli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 rtl="1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IQ" sz="1200" b="1" i="1">
                    <a:effectLst/>
                    <a:latin typeface="Times New Roman"/>
                    <a:ea typeface="Times New Roman"/>
                    <a:cs typeface="Simplified Arabic"/>
                  </a:rPr>
                  <a:t>القطاع الجديد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  <a:p>
                <a:pPr marL="0" marR="0" algn="ctr" rtl="1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 i="1">
                    <a:effectLst/>
                    <a:latin typeface="Simplified Arabic"/>
                    <a:ea typeface="Times New Roman"/>
                    <a:cs typeface="Traditional Arabic"/>
                  </a:rPr>
                  <a:t>New Economics</a:t>
                </a:r>
                <a:r>
                  <a:rPr lang="en-US" sz="1200" b="1">
                    <a:effectLst/>
                    <a:latin typeface="Simplified Arabic"/>
                    <a:ea typeface="Times New Roman"/>
                    <a:cs typeface="Traditional Arabic"/>
                  </a:rPr>
                  <a:t> </a:t>
                </a:r>
                <a:endParaRPr lang="en-US" sz="1000">
                  <a:effectLst/>
                  <a:latin typeface="Times New Roman"/>
                  <a:ea typeface="Times New Roman"/>
                  <a:cs typeface="Traditional Arabic"/>
                </a:endParaRPr>
              </a:p>
            </p:txBody>
          </p:sp>
          <p:cxnSp>
            <p:nvCxnSpPr>
              <p:cNvPr id="15" name="AutoShape 89"/>
              <p:cNvCxnSpPr>
                <a:cxnSpLocks noChangeShapeType="1"/>
              </p:cNvCxnSpPr>
              <p:nvPr/>
            </p:nvCxnSpPr>
            <p:spPr bwMode="auto">
              <a:xfrm flipH="1" flipV="1">
                <a:off x="4989" y="8056"/>
                <a:ext cx="1308" cy="425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AutoShape 90"/>
              <p:cNvCxnSpPr>
                <a:cxnSpLocks noChangeShapeType="1"/>
              </p:cNvCxnSpPr>
              <p:nvPr/>
            </p:nvCxnSpPr>
            <p:spPr bwMode="auto">
              <a:xfrm flipH="1" flipV="1">
                <a:off x="4989" y="8476"/>
                <a:ext cx="1308" cy="5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AutoShape 91"/>
              <p:cNvCxnSpPr>
                <a:cxnSpLocks noChangeShapeType="1"/>
              </p:cNvCxnSpPr>
              <p:nvPr/>
            </p:nvCxnSpPr>
            <p:spPr bwMode="auto">
              <a:xfrm flipH="1">
                <a:off x="4989" y="8481"/>
                <a:ext cx="1308" cy="415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AutoShape 92"/>
              <p:cNvCxnSpPr>
                <a:cxnSpLocks noChangeShapeType="1"/>
              </p:cNvCxnSpPr>
              <p:nvPr/>
            </p:nvCxnSpPr>
            <p:spPr bwMode="auto">
              <a:xfrm flipH="1">
                <a:off x="4988" y="8481"/>
                <a:ext cx="1309" cy="835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22123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61</TotalTime>
  <Words>51</Words>
  <Application>Microsoft Office PowerPoint</Application>
  <PresentationFormat>عرض على الشاشة (3:4)‏</PresentationFormat>
  <Paragraphs>22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أوستن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7</cp:revision>
  <dcterms:created xsi:type="dcterms:W3CDTF">2017-01-14T17:40:22Z</dcterms:created>
  <dcterms:modified xsi:type="dcterms:W3CDTF">2017-01-14T19:19:15Z</dcterms:modified>
</cp:coreProperties>
</file>