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99FF33"/>
    <a:srgbClr val="99CCFF"/>
    <a:srgbClr val="66FF99"/>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1" d="100"/>
          <a:sy n="61" d="100"/>
        </p:scale>
        <p:origin x="-148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842A8A9C-1E5B-4DEB-8C3A-24C6B9635F31}" type="datetimeFigureOut">
              <a:rPr lang="ar-IQ" smtClean="0"/>
              <a:t>05/04/1441</a:t>
            </a:fld>
            <a:endParaRPr lang="ar-IQ"/>
          </a:p>
        </p:txBody>
      </p:sp>
      <p:sp>
        <p:nvSpPr>
          <p:cNvPr id="5" name="Footer Placeholder 4"/>
          <p:cNvSpPr>
            <a:spLocks noGrp="1"/>
          </p:cNvSpPr>
          <p:nvPr>
            <p:ph type="ftr" sz="quarter" idx="11"/>
          </p:nvPr>
        </p:nvSpPr>
        <p:spPr bwMode="white"/>
        <p:txBody>
          <a:bodyPr/>
          <a:lstStyle/>
          <a:p>
            <a:endParaRPr lang="ar-IQ"/>
          </a:p>
        </p:txBody>
      </p:sp>
      <p:sp>
        <p:nvSpPr>
          <p:cNvPr id="6" name="Slide Number Placeholder 5"/>
          <p:cNvSpPr>
            <a:spLocks noGrp="1"/>
          </p:cNvSpPr>
          <p:nvPr>
            <p:ph type="sldNum" sz="quarter" idx="12"/>
          </p:nvPr>
        </p:nvSpPr>
        <p:spPr/>
        <p:txBody>
          <a:bodyPr/>
          <a:lstStyle/>
          <a:p>
            <a:fld id="{91B02031-6918-4324-93FD-225FF98837A3}"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2A8A9C-1E5B-4DEB-8C3A-24C6B9635F31}" type="datetimeFigureOut">
              <a:rPr lang="ar-IQ" smtClean="0"/>
              <a:t>05/04/1441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1B02031-6918-4324-93FD-225FF98837A3}"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2A8A9C-1E5B-4DEB-8C3A-24C6B9635F31}" type="datetimeFigureOut">
              <a:rPr lang="ar-IQ" smtClean="0"/>
              <a:t>05/04/1441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1B02031-6918-4324-93FD-225FF98837A3}"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2A8A9C-1E5B-4DEB-8C3A-24C6B9635F31}" type="datetimeFigureOut">
              <a:rPr lang="ar-IQ" smtClean="0"/>
              <a:t>05/04/1441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1B02031-6918-4324-93FD-225FF98837A3}" type="slidenum">
              <a:rPr lang="ar-IQ" smtClean="0"/>
              <a:t>‹#›</a:t>
            </a:fld>
            <a:endParaRPr lang="ar-IQ"/>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2A8A9C-1E5B-4DEB-8C3A-24C6B9635F31}" type="datetimeFigureOut">
              <a:rPr lang="ar-IQ" smtClean="0"/>
              <a:t>05/04/1441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1B02031-6918-4324-93FD-225FF98837A3}" type="slidenum">
              <a:rPr lang="ar-IQ" smtClean="0"/>
              <a:t>‹#›</a:t>
            </a:fld>
            <a:endParaRPr lang="ar-IQ"/>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42A8A9C-1E5B-4DEB-8C3A-24C6B9635F31}" type="datetimeFigureOut">
              <a:rPr lang="ar-IQ" smtClean="0"/>
              <a:t>05/04/1441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1B02031-6918-4324-93FD-225FF98837A3}" type="slidenum">
              <a:rPr lang="ar-IQ" smtClean="0"/>
              <a:t>‹#›</a:t>
            </a:fld>
            <a:endParaRPr lang="ar-IQ"/>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42A8A9C-1E5B-4DEB-8C3A-24C6B9635F31}" type="datetimeFigureOut">
              <a:rPr lang="ar-IQ" smtClean="0"/>
              <a:t>05/04/1441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1B02031-6918-4324-93FD-225FF98837A3}"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2A8A9C-1E5B-4DEB-8C3A-24C6B9635F31}" type="datetimeFigureOut">
              <a:rPr lang="ar-IQ" smtClean="0"/>
              <a:t>05/04/1441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1B02031-6918-4324-93FD-225FF98837A3}" type="slidenum">
              <a:rPr lang="ar-IQ" smtClean="0"/>
              <a:t>‹#›</a:t>
            </a:fld>
            <a:endParaRPr lang="ar-IQ"/>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2A8A9C-1E5B-4DEB-8C3A-24C6B9635F31}" type="datetimeFigureOut">
              <a:rPr lang="ar-IQ" smtClean="0"/>
              <a:t>05/04/1441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1B02031-6918-4324-93FD-225FF98837A3}"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2A8A9C-1E5B-4DEB-8C3A-24C6B9635F31}" type="datetimeFigureOut">
              <a:rPr lang="ar-IQ" smtClean="0"/>
              <a:t>05/04/1441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1B02031-6918-4324-93FD-225FF98837A3}" type="slidenum">
              <a:rPr lang="ar-IQ" smtClean="0"/>
              <a:t>‹#›</a:t>
            </a:fld>
            <a:endParaRPr lang="ar-IQ"/>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2A8A9C-1E5B-4DEB-8C3A-24C6B9635F31}" type="datetimeFigureOut">
              <a:rPr lang="ar-IQ" smtClean="0"/>
              <a:t>05/04/1441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1B02031-6918-4324-93FD-225FF98837A3}"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FF00">
            <a:alpha val="48000"/>
          </a:srgbClr>
        </a:solidFill>
        <a:effectLst/>
      </p:bgPr>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842A8A9C-1E5B-4DEB-8C3A-24C6B9635F31}" type="datetimeFigureOut">
              <a:rPr lang="ar-IQ" smtClean="0"/>
              <a:t>05/04/1441</a:t>
            </a:fld>
            <a:endParaRPr lang="ar-IQ"/>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ar-IQ"/>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91B02031-6918-4324-93FD-225FF98837A3}"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3600" kern="1200" cap="all" spc="30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0" indent="-274320" algn="r" defTabSz="914400" rtl="1"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r" defTabSz="914400" rtl="1"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r" defTabSz="914400" rtl="1"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r" defTabSz="914400" rtl="1"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IQ" dirty="0" smtClean="0">
                <a:solidFill>
                  <a:srgbClr val="FF0000"/>
                </a:solidFill>
                <a:effectLst/>
                <a:latin typeface="Traditional Arabic"/>
                <a:ea typeface="Times New Roman"/>
                <a:cs typeface="AF_Diwani"/>
              </a:rPr>
              <a:t> البطالة مفهومها وانواعها واثارها الاقتصادية</a:t>
            </a:r>
            <a:endParaRPr lang="ar-IQ" dirty="0"/>
          </a:p>
        </p:txBody>
      </p:sp>
      <p:sp>
        <p:nvSpPr>
          <p:cNvPr id="3" name="Subtitle 2"/>
          <p:cNvSpPr>
            <a:spLocks noGrp="1"/>
          </p:cNvSpPr>
          <p:nvPr>
            <p:ph type="subTitle" idx="1"/>
          </p:nvPr>
        </p:nvSpPr>
        <p:spPr>
          <a:xfrm>
            <a:off x="1331640" y="3861048"/>
            <a:ext cx="6400800" cy="1080120"/>
          </a:xfrm>
        </p:spPr>
        <p:txBody>
          <a:bodyPr>
            <a:normAutofit fontScale="32500" lnSpcReduction="20000"/>
          </a:bodyPr>
          <a:lstStyle/>
          <a:p>
            <a:endParaRPr lang="ar-IQ" dirty="0" smtClean="0">
              <a:solidFill>
                <a:srgbClr val="000000"/>
              </a:solidFill>
              <a:ea typeface="Times New Roman"/>
            </a:endParaRPr>
          </a:p>
          <a:p>
            <a:r>
              <a:rPr lang="ar-IQ" sz="10000" dirty="0" smtClean="0">
                <a:solidFill>
                  <a:srgbClr val="000000"/>
                </a:solidFill>
                <a:ea typeface="Times New Roman"/>
              </a:rPr>
              <a:t> </a:t>
            </a:r>
            <a:r>
              <a:rPr lang="ar-IQ" sz="10000" dirty="0">
                <a:solidFill>
                  <a:srgbClr val="000000"/>
                </a:solidFill>
                <a:ea typeface="Times New Roman"/>
              </a:rPr>
              <a:t>**</a:t>
            </a:r>
            <a:r>
              <a:rPr lang="ar-IQ" sz="10000" dirty="0" smtClean="0">
                <a:solidFill>
                  <a:srgbClr val="000000"/>
                </a:solidFill>
                <a:effectLst/>
                <a:ea typeface="Times New Roman"/>
                <a:cs typeface="Traditional Arabic"/>
              </a:rPr>
              <a:t> </a:t>
            </a:r>
            <a:r>
              <a:rPr lang="ar-IQ" sz="10000" dirty="0" smtClean="0">
                <a:solidFill>
                  <a:srgbClr val="FF0000"/>
                </a:solidFill>
                <a:effectLst/>
                <a:latin typeface="Traditional Arabic"/>
                <a:ea typeface="Times New Roman"/>
                <a:cs typeface="AF_Diwani"/>
              </a:rPr>
              <a:t>م.د مها عبد الستار السامرائي</a:t>
            </a:r>
            <a:r>
              <a:rPr lang="ar-IQ" sz="10000" dirty="0">
                <a:solidFill>
                  <a:srgbClr val="000000"/>
                </a:solidFill>
                <a:ea typeface="Times New Roman"/>
              </a:rPr>
              <a:t>**</a:t>
            </a:r>
            <a:endParaRPr lang="ar-IQ" sz="10000" dirty="0"/>
          </a:p>
        </p:txBody>
      </p:sp>
    </p:spTree>
    <p:extLst>
      <p:ext uri="{BB962C8B-B14F-4D97-AF65-F5344CB8AC3E}">
        <p14:creationId xmlns:p14="http://schemas.microsoft.com/office/powerpoint/2010/main" val="1874022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2204864"/>
            <a:ext cx="7416824" cy="3744416"/>
          </a:xfrm>
        </p:spPr>
        <p:txBody>
          <a:bodyPr>
            <a:normAutofit fontScale="62500" lnSpcReduction="20000"/>
          </a:bodyPr>
          <a:lstStyle/>
          <a:p>
            <a:pPr indent="0" algn="just">
              <a:lnSpc>
                <a:spcPct val="120000"/>
              </a:lnSpc>
              <a:buNone/>
            </a:pPr>
            <a:r>
              <a:rPr lang="ar-IQ" sz="2300" cap="all" dirty="0" smtClean="0">
                <a:solidFill>
                  <a:srgbClr val="000000"/>
                </a:solidFill>
                <a:latin typeface="Traditional Arabic"/>
                <a:ea typeface="Times New Roman"/>
                <a:cs typeface="Simplified Arabic"/>
              </a:rPr>
              <a:t>يعد </a:t>
            </a:r>
            <a:r>
              <a:rPr lang="ar-IQ" sz="2300" cap="all" dirty="0">
                <a:solidFill>
                  <a:srgbClr val="000000"/>
                </a:solidFill>
                <a:latin typeface="Traditional Arabic"/>
                <a:ea typeface="Times New Roman"/>
                <a:cs typeface="Simplified Arabic"/>
              </a:rPr>
              <a:t>مفهوم البطالة من المفاهيم التي أخذت أهمية كبرى في المجتمعات المعاصرة من حيث البحث والتحليل؛ لذا استحوذ موضوع البطالة بشكل رئيسي على عناية أصحاب القرارات السياسية، وكذلك على اهتمام الباحثين في المجالين الاجتماعي و الاقتصادي، باعتباره موضوعاً يفرض نفسه بشكل دائم وملح على الساحة الدولية عموما و الساحة العربية خصوصا. لذا لا تكاد تصدر دورية علمية مخصصة ذات علاقة بعلم الاقتصاد والاجتماع إلا وتتعرض لموضوع البطالة بالتحليل والنقاش.</a:t>
            </a:r>
            <a:endParaRPr lang="en-US" sz="2300" cap="all" dirty="0">
              <a:latin typeface="(Utiliser une police de caractè"/>
              <a:ea typeface="Times New Roman"/>
              <a:cs typeface="Times New Roman"/>
            </a:endParaRPr>
          </a:p>
          <a:p>
            <a:pPr indent="0" algn="just">
              <a:lnSpc>
                <a:spcPct val="120000"/>
              </a:lnSpc>
              <a:buNone/>
            </a:pPr>
            <a:r>
              <a:rPr lang="ar-IQ" sz="2300" cap="all" dirty="0">
                <a:solidFill>
                  <a:srgbClr val="000000"/>
                </a:solidFill>
                <a:latin typeface="Traditional Arabic"/>
                <a:ea typeface="Times New Roman"/>
                <a:cs typeface="Simplified Arabic"/>
              </a:rPr>
              <a:t>       تمثل قضية البطالة في الوقت الراهن إحدى المشكلات الأساسية التي تواجه معظم دول العالم العربي باختلاف مستويات تقدمها وأنظمتها الاقتصادية والاجتماعية والسياسية، ولعل أسوأ وأبرز سمات الأزمة الاقتصادية التي توجد في الدول العربية والنامية على حد سواء هي تفاقم مشكلة البطالة أي التزايد المستمر المطرد في عدد الأفراد القادرين على العمل والراغبين فيه والباحثين عنه دون أن يعثروا عليه.                                                                                         </a:t>
            </a:r>
            <a:endParaRPr lang="en-US" sz="2300" cap="all" dirty="0">
              <a:latin typeface="(Utiliser une police de caractè"/>
              <a:ea typeface="Times New Roman"/>
              <a:cs typeface="Times New Roman"/>
            </a:endParaRPr>
          </a:p>
          <a:p>
            <a:pPr indent="0" algn="just">
              <a:lnSpc>
                <a:spcPct val="120000"/>
              </a:lnSpc>
              <a:buNone/>
            </a:pPr>
            <a:r>
              <a:rPr lang="ar-IQ" sz="2300" cap="all" dirty="0">
                <a:solidFill>
                  <a:srgbClr val="000000"/>
                </a:solidFill>
                <a:latin typeface="Traditional Arabic"/>
                <a:ea typeface="Times New Roman"/>
                <a:cs typeface="Simplified Arabic"/>
              </a:rPr>
              <a:t>     إن هذا الاهتمام القديم والحديث بموضوع البطالة لم يخلو من بعض الغموض الذي اكتنف هذا المفهوم كمصطلح علمي وذلك نتيجة لتعدد التعريفات الإجرائية لمفهوم البطالة وتنوعها. و بما أن الدراسات والبحوث العلمية تستلزم قدراً أكبر من الدقة والتحديد في تعريف متغير أو متغيرات الدراسة، وذلك حتى يمكن حصرها وقياسها بدقة تتناسب مع موضوع ومشكلة وأهداف دراستنا. لذا فإن المفاهيم الأساسية المتعلقة بموضوع البطالة في هذه الدراسة والمتعلقة بالوطن العربي ، سيتم من خلال النقاط التالية:                                                                                        </a:t>
            </a:r>
            <a:endParaRPr lang="en-US" sz="2300" cap="all" dirty="0">
              <a:latin typeface="(Utiliser une police de caractè"/>
              <a:ea typeface="Times New Roman"/>
              <a:cs typeface="Times New Roman"/>
            </a:endParaRPr>
          </a:p>
          <a:p>
            <a:pPr indent="0" algn="just">
              <a:lnSpc>
                <a:spcPct val="120000"/>
              </a:lnSpc>
              <a:buNone/>
            </a:pPr>
            <a:r>
              <a:rPr lang="ar-IQ" sz="2300" b="1" cap="all" dirty="0">
                <a:solidFill>
                  <a:srgbClr val="000000"/>
                </a:solidFill>
                <a:latin typeface="Times New Roman"/>
                <a:ea typeface="Times New Roman"/>
                <a:cs typeface="Simplified Arabic"/>
              </a:rPr>
              <a:t>        أولا:</a:t>
            </a:r>
            <a:r>
              <a:rPr lang="ar-IQ" sz="2300" cap="all" dirty="0">
                <a:solidFill>
                  <a:srgbClr val="000000"/>
                </a:solidFill>
                <a:latin typeface="Times New Roman"/>
                <a:ea typeface="Times New Roman"/>
                <a:cs typeface="Simplified Arabic"/>
              </a:rPr>
              <a:t> تعريف البطالة، وأنواعها.</a:t>
            </a:r>
            <a:r>
              <a:rPr lang="ar-IQ" sz="2300" cap="all" dirty="0">
                <a:solidFill>
                  <a:srgbClr val="000000"/>
                </a:solidFill>
                <a:latin typeface="Tahoma"/>
                <a:ea typeface="Times New Roman"/>
                <a:cs typeface="Simplified Arabic"/>
              </a:rPr>
              <a:t>  </a:t>
            </a:r>
            <a:endParaRPr lang="en-US" sz="2300" cap="all" dirty="0">
              <a:latin typeface="(Utiliser une police de caractè"/>
              <a:ea typeface="Times New Roman"/>
              <a:cs typeface="Times New Roman"/>
            </a:endParaRPr>
          </a:p>
          <a:p>
            <a:pPr indent="0" algn="just">
              <a:lnSpc>
                <a:spcPct val="120000"/>
              </a:lnSpc>
              <a:buNone/>
            </a:pPr>
            <a:r>
              <a:rPr lang="ar-IQ" sz="2300" cap="all" dirty="0">
                <a:solidFill>
                  <a:srgbClr val="000000"/>
                </a:solidFill>
                <a:latin typeface="Tahoma"/>
                <a:ea typeface="Times New Roman"/>
                <a:cs typeface="Simplified Arabic"/>
              </a:rPr>
              <a:t>    </a:t>
            </a:r>
            <a:r>
              <a:rPr lang="ar-IQ" sz="2300" b="1" cap="all" dirty="0">
                <a:solidFill>
                  <a:srgbClr val="000000"/>
                </a:solidFill>
                <a:latin typeface="Tahoma"/>
                <a:ea typeface="Times New Roman"/>
                <a:cs typeface="Simplified Arabic"/>
              </a:rPr>
              <a:t>   </a:t>
            </a:r>
            <a:r>
              <a:rPr lang="ar-IQ" sz="2300" b="1" cap="all" dirty="0">
                <a:solidFill>
                  <a:srgbClr val="000000"/>
                </a:solidFill>
                <a:latin typeface="Times New Roman"/>
                <a:ea typeface="Times New Roman"/>
                <a:cs typeface="Simplified Arabic"/>
              </a:rPr>
              <a:t>ثانيا: </a:t>
            </a:r>
            <a:r>
              <a:rPr lang="ar-IQ" sz="2300" cap="all" dirty="0">
                <a:solidFill>
                  <a:srgbClr val="000000"/>
                </a:solidFill>
                <a:latin typeface="Times New Roman"/>
                <a:ea typeface="Times New Roman"/>
                <a:cs typeface="Simplified Arabic"/>
              </a:rPr>
              <a:t>أسباب تفشي البطالة في الوطن العربي</a:t>
            </a:r>
            <a:r>
              <a:rPr lang="ar-IQ" cap="all" dirty="0">
                <a:solidFill>
                  <a:srgbClr val="000000"/>
                </a:solidFill>
                <a:latin typeface="Times New Roman"/>
                <a:ea typeface="Times New Roman"/>
                <a:cs typeface="Simplified Arabic"/>
              </a:rPr>
              <a:t>.    </a:t>
            </a:r>
            <a:endParaRPr lang="en-US" cap="all" dirty="0">
              <a:latin typeface="(Utiliser une police de caractè"/>
              <a:ea typeface="Times New Roman"/>
              <a:cs typeface="Times New Roman"/>
            </a:endParaRPr>
          </a:p>
          <a:p>
            <a:pPr algn="just">
              <a:lnSpc>
                <a:spcPct val="115000"/>
              </a:lnSpc>
            </a:pPr>
            <a:endParaRPr lang="en-US" cap="all" dirty="0">
              <a:latin typeface="(Utiliser une police de caractè"/>
              <a:ea typeface="Times New Roman"/>
              <a:cs typeface="Times New Roman"/>
            </a:endParaRPr>
          </a:p>
        </p:txBody>
      </p:sp>
      <p:sp>
        <p:nvSpPr>
          <p:cNvPr id="4" name="Content Placeholder 2"/>
          <p:cNvSpPr txBox="1">
            <a:spLocks/>
          </p:cNvSpPr>
          <p:nvPr/>
        </p:nvSpPr>
        <p:spPr>
          <a:xfrm>
            <a:off x="971600" y="1124744"/>
            <a:ext cx="7128792" cy="864096"/>
          </a:xfrm>
          <a:prstGeom prst="rect">
            <a:avLst/>
          </a:prstGeom>
        </p:spPr>
        <p:txBody>
          <a:bodyPr vert="horz" lIns="91440" tIns="45720" rIns="91440" bIns="45720" rtlCol="0">
            <a:normAutofit/>
          </a:bodyPr>
          <a:lstStyle>
            <a:lvl1pPr marL="0" indent="-274320" algn="r" defTabSz="914400" rtl="1"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r" defTabSz="914400" rtl="1"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r" defTabSz="914400" rtl="1"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r" defTabSz="914400" rtl="1"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9pPr>
          </a:lstStyle>
          <a:p>
            <a:pPr indent="0" algn="just">
              <a:lnSpc>
                <a:spcPct val="115000"/>
              </a:lnSpc>
              <a:buFont typeface="Wingdings" pitchFamily="2" charset="2"/>
              <a:buNone/>
            </a:pPr>
            <a:endParaRPr lang="en-US" cap="all" dirty="0">
              <a:latin typeface="(Utiliser une police de caractè"/>
              <a:ea typeface="Times New Roman"/>
              <a:cs typeface="Times New Roman"/>
            </a:endParaRPr>
          </a:p>
        </p:txBody>
      </p:sp>
      <p:sp>
        <p:nvSpPr>
          <p:cNvPr id="5" name="Rectangle 4"/>
          <p:cNvSpPr/>
          <p:nvPr/>
        </p:nvSpPr>
        <p:spPr>
          <a:xfrm>
            <a:off x="6084168" y="1351351"/>
            <a:ext cx="1656184" cy="410882"/>
          </a:xfrm>
          <a:prstGeom prst="rect">
            <a:avLst/>
          </a:prstGeom>
        </p:spPr>
        <p:txBody>
          <a:bodyPr wrap="square">
            <a:spAutoFit/>
          </a:bodyPr>
          <a:lstStyle/>
          <a:p>
            <a:pPr algn="just">
              <a:lnSpc>
                <a:spcPct val="115000"/>
              </a:lnSpc>
            </a:pPr>
            <a:r>
              <a:rPr lang="ar-IQ" cap="all" dirty="0" smtClean="0">
                <a:solidFill>
                  <a:srgbClr val="FF0000"/>
                </a:solidFill>
                <a:effectLst/>
                <a:latin typeface="(Utiliser une police de caractè"/>
                <a:ea typeface="Times New Roman"/>
                <a:cs typeface="Traditional Arabic"/>
              </a:rPr>
              <a:t>المقــــــــــــــــــــــــــــــدمة</a:t>
            </a:r>
            <a:endParaRPr lang="en-US" cap="all" dirty="0">
              <a:solidFill>
                <a:srgbClr val="FF0000"/>
              </a:solidFill>
              <a:effectLst/>
              <a:latin typeface="(Utiliser une police de caractè"/>
              <a:ea typeface="Times New Roman"/>
              <a:cs typeface="Times New Roman"/>
            </a:endParaRPr>
          </a:p>
        </p:txBody>
      </p:sp>
    </p:spTree>
    <p:extLst>
      <p:ext uri="{BB962C8B-B14F-4D97-AF65-F5344CB8AC3E}">
        <p14:creationId xmlns:p14="http://schemas.microsoft.com/office/powerpoint/2010/main" val="3068263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052736"/>
            <a:ext cx="7056784" cy="4824536"/>
          </a:xfrm>
        </p:spPr>
        <p:txBody>
          <a:bodyPr>
            <a:normAutofit fontScale="47500" lnSpcReduction="20000"/>
          </a:bodyPr>
          <a:lstStyle/>
          <a:p>
            <a:pPr indent="0" algn="just">
              <a:lnSpc>
                <a:spcPct val="115000"/>
              </a:lnSpc>
              <a:buNone/>
            </a:pPr>
            <a:r>
              <a:rPr lang="ar-IQ" sz="2900" b="1" cap="all" dirty="0">
                <a:solidFill>
                  <a:srgbClr val="FF0000"/>
                </a:solidFill>
                <a:latin typeface="Tahoma"/>
                <a:ea typeface="Times New Roman"/>
                <a:cs typeface="Simplified Arabic"/>
              </a:rPr>
              <a:t>أولا: تعريف البطالة، وأنواعها.</a:t>
            </a:r>
            <a:endParaRPr lang="en-US" sz="2900" cap="all" dirty="0">
              <a:solidFill>
                <a:srgbClr val="FF0000"/>
              </a:solidFill>
              <a:latin typeface="(Utiliser une police de caractè"/>
              <a:ea typeface="Times New Roman"/>
              <a:cs typeface="Times New Roman"/>
            </a:endParaRPr>
          </a:p>
          <a:p>
            <a:pPr indent="0" algn="just">
              <a:lnSpc>
                <a:spcPct val="115000"/>
              </a:lnSpc>
              <a:buNone/>
            </a:pPr>
            <a:r>
              <a:rPr lang="ar-IQ" sz="2900" cap="all" dirty="0">
                <a:solidFill>
                  <a:srgbClr val="000000"/>
                </a:solidFill>
                <a:latin typeface="Tahoma"/>
                <a:ea typeface="Times New Roman"/>
                <a:cs typeface="Simplified Arabic"/>
              </a:rPr>
              <a:t> تعد البطالة من أخطر و أكبر المشاكل التي تهدد استقرار الأمم و الدول، و تختلف حدتها من دولة لأخرى و من مجتمع لآخر، فالبطالة تشكل السبب الرئيسي لمعظم الأمراض الاجتماعية و تمثل تهديدا واضحا على الاستقرار السياسي</a:t>
            </a:r>
            <a:r>
              <a:rPr lang="ar-IQ" sz="2900" cap="all" dirty="0" smtClean="0">
                <a:solidFill>
                  <a:srgbClr val="000000"/>
                </a:solidFill>
                <a:latin typeface="Tahoma"/>
                <a:ea typeface="Times New Roman"/>
                <a:cs typeface="Simplified Arabic"/>
              </a:rPr>
              <a:t>.</a:t>
            </a:r>
          </a:p>
          <a:p>
            <a:pPr indent="0" algn="just">
              <a:lnSpc>
                <a:spcPct val="115000"/>
              </a:lnSpc>
              <a:buNone/>
            </a:pPr>
            <a:endParaRPr lang="en-US" sz="2900" cap="all" dirty="0">
              <a:latin typeface="(Utiliser une police de caractè"/>
              <a:ea typeface="Times New Roman"/>
              <a:cs typeface="Times New Roman"/>
            </a:endParaRPr>
          </a:p>
          <a:p>
            <a:pPr indent="0" algn="just">
              <a:lnSpc>
                <a:spcPct val="115000"/>
              </a:lnSpc>
              <a:buNone/>
            </a:pPr>
            <a:r>
              <a:rPr lang="ar-IQ" sz="2900" b="1" cap="all" dirty="0">
                <a:solidFill>
                  <a:srgbClr val="FF0000"/>
                </a:solidFill>
                <a:latin typeface="Tahoma"/>
                <a:ea typeface="Times New Roman"/>
                <a:cs typeface="Simplified Arabic"/>
              </a:rPr>
              <a:t>1 - تعريف البطالة</a:t>
            </a:r>
            <a:r>
              <a:rPr lang="ar-IQ" sz="2900" b="1" cap="all" dirty="0" smtClean="0">
                <a:solidFill>
                  <a:srgbClr val="FF0000"/>
                </a:solidFill>
                <a:latin typeface="Tahoma"/>
                <a:ea typeface="Times New Roman"/>
                <a:cs typeface="Simplified Arabic"/>
              </a:rPr>
              <a:t>.</a:t>
            </a:r>
            <a:endParaRPr lang="en-US" sz="2900" cap="all" dirty="0">
              <a:solidFill>
                <a:srgbClr val="FF0000"/>
              </a:solidFill>
              <a:latin typeface="(Utiliser une police de caractè"/>
              <a:ea typeface="Times New Roman"/>
              <a:cs typeface="Times New Roman"/>
            </a:endParaRPr>
          </a:p>
          <a:p>
            <a:pPr indent="0" algn="just">
              <a:lnSpc>
                <a:spcPct val="115000"/>
              </a:lnSpc>
              <a:buNone/>
            </a:pPr>
            <a:r>
              <a:rPr lang="ar-IQ" sz="2900" cap="all" dirty="0">
                <a:solidFill>
                  <a:srgbClr val="000000"/>
                </a:solidFill>
                <a:latin typeface="Tahoma"/>
                <a:ea typeface="Times New Roman"/>
                <a:cs typeface="Simplified Arabic"/>
              </a:rPr>
              <a:t>    إن أي شخص يتعرض لهذا المصطلح يقر بإمكانية تعريف البطالة على أنها " عدم امتهان أي مهنة". و في حقيقة الأمر أن هذا التعريف غير واضح و غير كامل</a:t>
            </a:r>
            <a:r>
              <a:rPr lang="ar-IQ" sz="2900" b="1" cap="all" dirty="0">
                <a:solidFill>
                  <a:srgbClr val="000000"/>
                </a:solidFill>
                <a:latin typeface="Tahoma"/>
                <a:ea typeface="Times New Roman"/>
                <a:cs typeface="Simplified Arabic"/>
              </a:rPr>
              <a:t>(1)</a:t>
            </a:r>
            <a:r>
              <a:rPr lang="ar-IQ" sz="2900" cap="all" dirty="0">
                <a:solidFill>
                  <a:srgbClr val="000000"/>
                </a:solidFill>
                <a:latin typeface="Tahoma"/>
                <a:ea typeface="Times New Roman"/>
                <a:cs typeface="Simplified Arabic"/>
              </a:rPr>
              <a:t>، إذ لا بد من إعطاء هذه الظاهرة حجمها الاقتصادي بعيدا عن التأويلات الشخصية .</a:t>
            </a:r>
            <a:endParaRPr lang="en-US" sz="2900" cap="all" dirty="0">
              <a:latin typeface="(Utiliser une police de caractè"/>
              <a:ea typeface="Times New Roman"/>
              <a:cs typeface="Times New Roman"/>
            </a:endParaRPr>
          </a:p>
          <a:p>
            <a:pPr indent="0" algn="just">
              <a:lnSpc>
                <a:spcPct val="115000"/>
              </a:lnSpc>
              <a:buNone/>
            </a:pPr>
            <a:r>
              <a:rPr lang="ar-IQ" sz="2900" cap="all" dirty="0">
                <a:solidFill>
                  <a:srgbClr val="000000"/>
                </a:solidFill>
                <a:latin typeface="Tahoma"/>
                <a:ea typeface="Times New Roman"/>
                <a:cs typeface="Simplified Arabic"/>
              </a:rPr>
              <a:t>     في التعريف الشاسع للبطالة الذي أوصت به منظمة العمل الدولية، والذي ينص على أن " العاطل عن العمــل هو ذلك الفرد الذي يكون فوق سن معينة بلا عمل و هو قادر على العمل و راغب فيه و يبحث عنه عند مستوى أجر سائد لكنه لا يجده "</a:t>
            </a:r>
            <a:r>
              <a:rPr lang="ar-IQ" sz="2900" b="1" cap="all" dirty="0">
                <a:solidFill>
                  <a:srgbClr val="000000"/>
                </a:solidFill>
                <a:latin typeface="Tahoma"/>
                <a:ea typeface="Times New Roman"/>
                <a:cs typeface="Simplified Arabic"/>
              </a:rPr>
              <a:t>(2)</a:t>
            </a:r>
            <a:r>
              <a:rPr lang="ar-IQ" sz="2900" cap="all" dirty="0">
                <a:solidFill>
                  <a:srgbClr val="000000"/>
                </a:solidFill>
                <a:latin typeface="Tahoma"/>
                <a:ea typeface="Times New Roman"/>
                <a:cs typeface="Simplified Arabic"/>
              </a:rPr>
              <a:t>. بإثراء التعريف السابق يمكن أن نحدد الحالات التي لا يمكن أن يعتبر فيها الأفراد عاطلين عن العمل فيما يلي</a:t>
            </a:r>
            <a:r>
              <a:rPr lang="ar-IQ" sz="2900" b="1" cap="all" dirty="0">
                <a:solidFill>
                  <a:srgbClr val="000000"/>
                </a:solidFill>
                <a:latin typeface="Tahoma"/>
                <a:ea typeface="Times New Roman"/>
                <a:cs typeface="Simplified Arabic"/>
              </a:rPr>
              <a:t>(3)</a:t>
            </a:r>
            <a:r>
              <a:rPr lang="ar-IQ" sz="2900" cap="all" dirty="0">
                <a:solidFill>
                  <a:srgbClr val="000000"/>
                </a:solidFill>
                <a:latin typeface="Tahoma"/>
                <a:ea typeface="Times New Roman"/>
                <a:cs typeface="Simplified Arabic"/>
              </a:rPr>
              <a:t>: </a:t>
            </a:r>
            <a:endParaRPr lang="en-US" sz="2900" cap="all" dirty="0">
              <a:latin typeface="(Utiliser une police de caractè"/>
              <a:ea typeface="Times New Roman"/>
              <a:cs typeface="Times New Roman"/>
            </a:endParaRPr>
          </a:p>
          <a:p>
            <a:pPr indent="0" algn="just">
              <a:lnSpc>
                <a:spcPct val="115000"/>
              </a:lnSpc>
              <a:buNone/>
            </a:pPr>
            <a:r>
              <a:rPr lang="ar-IQ" sz="2900" b="1" cap="all" dirty="0">
                <a:solidFill>
                  <a:srgbClr val="000000"/>
                </a:solidFill>
                <a:latin typeface="Tahoma"/>
                <a:ea typeface="Times New Roman"/>
                <a:cs typeface="Simplified Arabic"/>
              </a:rPr>
              <a:t>-</a:t>
            </a:r>
            <a:r>
              <a:rPr lang="ar-IQ" sz="2900" cap="all" dirty="0">
                <a:solidFill>
                  <a:srgbClr val="000000"/>
                </a:solidFill>
                <a:latin typeface="Tahoma"/>
                <a:ea typeface="Times New Roman"/>
                <a:cs typeface="Simplified Arabic"/>
              </a:rPr>
              <a:t> العمال المحبطين و هم الذين في حالة بطالة فعلية و يرغبون في العمل، و لكنهم لم يحصلوا عليه و يئسوا من كثرة ما بحثوا، لذا فقد تخلوا عن عملية البحث عن عمل. و يكون عددهم كبيرا خاصة في فترات الكساد الدوري.</a:t>
            </a:r>
            <a:endParaRPr lang="en-US" sz="2900" cap="all" dirty="0">
              <a:latin typeface="(Utiliser une police de caractè"/>
              <a:ea typeface="Times New Roman"/>
              <a:cs typeface="Times New Roman"/>
            </a:endParaRPr>
          </a:p>
          <a:p>
            <a:pPr indent="0" algn="just">
              <a:lnSpc>
                <a:spcPct val="115000"/>
              </a:lnSpc>
              <a:buNone/>
            </a:pPr>
            <a:r>
              <a:rPr lang="ar-IQ" sz="2900" cap="all" dirty="0">
                <a:solidFill>
                  <a:srgbClr val="000000"/>
                </a:solidFill>
                <a:latin typeface="Tahoma"/>
                <a:ea typeface="Times New Roman"/>
                <a:cs typeface="Simplified Arabic"/>
              </a:rPr>
              <a:t>- الأفراد الذين يعملون مدة أقل من وقت العمل الكامل و هم يعملون بعض الوقت دون إرادتهم، في حين أنه بإمكانهم العمل كامل الوقت.</a:t>
            </a:r>
            <a:endParaRPr lang="en-US" sz="2900" cap="all" dirty="0">
              <a:latin typeface="(Utiliser une police de caractè"/>
              <a:ea typeface="Times New Roman"/>
              <a:cs typeface="Times New Roman"/>
            </a:endParaRPr>
          </a:p>
          <a:p>
            <a:pPr indent="0" algn="just">
              <a:lnSpc>
                <a:spcPct val="115000"/>
              </a:lnSpc>
              <a:buNone/>
            </a:pPr>
            <a:r>
              <a:rPr lang="ar-IQ" sz="2900" cap="all" dirty="0">
                <a:solidFill>
                  <a:srgbClr val="000000"/>
                </a:solidFill>
                <a:latin typeface="Tahoma"/>
                <a:ea typeface="Times New Roman"/>
                <a:cs typeface="Simplified Arabic"/>
              </a:rPr>
              <a:t>- العمال الذين لهم وظائف و لكنهم أثناء عملية إحصاء البطالة تغيبوا بصفة مؤقتة لسبب من الأسباب كالمرض العطل و غيرها من الأسباب.</a:t>
            </a:r>
            <a:endParaRPr lang="en-US" sz="2900" cap="all" dirty="0">
              <a:latin typeface="(Utiliser une police de caractè"/>
              <a:ea typeface="Times New Roman"/>
              <a:cs typeface="Times New Roman"/>
            </a:endParaRPr>
          </a:p>
          <a:p>
            <a:pPr indent="0" algn="just">
              <a:lnSpc>
                <a:spcPct val="115000"/>
              </a:lnSpc>
              <a:buNone/>
            </a:pPr>
            <a:r>
              <a:rPr lang="ar-IQ" sz="2900" cap="all" dirty="0">
                <a:solidFill>
                  <a:srgbClr val="000000"/>
                </a:solidFill>
                <a:latin typeface="Tahoma"/>
                <a:ea typeface="Times New Roman"/>
                <a:cs typeface="Simplified Arabic"/>
              </a:rPr>
              <a:t>- العمال الذين يعملون أعمالا إضافية غير مستقرة ذات دخول منخفضة، و هم من يعملون لحساب أنفسهم.</a:t>
            </a:r>
            <a:br>
              <a:rPr lang="ar-IQ" sz="2900" cap="all" dirty="0">
                <a:solidFill>
                  <a:srgbClr val="000000"/>
                </a:solidFill>
                <a:latin typeface="Tahoma"/>
                <a:ea typeface="Times New Roman"/>
                <a:cs typeface="Simplified Arabic"/>
              </a:rPr>
            </a:br>
            <a:r>
              <a:rPr lang="ar-IQ" sz="2900" cap="all" dirty="0">
                <a:solidFill>
                  <a:srgbClr val="000000"/>
                </a:solidFill>
                <a:latin typeface="Tahoma"/>
                <a:ea typeface="Times New Roman"/>
                <a:cs typeface="Simplified Arabic"/>
              </a:rPr>
              <a:t>- الأطفال، المرضى، العجزة، كبار السن و الذين أحيلوا على التقاعد.</a:t>
            </a:r>
            <a:endParaRPr lang="en-US" sz="2900" cap="all" dirty="0">
              <a:latin typeface="(Utiliser une police de caractè"/>
              <a:ea typeface="Times New Roman"/>
              <a:cs typeface="Times New Roman"/>
            </a:endParaRPr>
          </a:p>
          <a:p>
            <a:pPr indent="0" algn="just">
              <a:lnSpc>
                <a:spcPct val="115000"/>
              </a:lnSpc>
              <a:buNone/>
            </a:pPr>
            <a:r>
              <a:rPr lang="ar-IQ" sz="2900" cap="all" dirty="0">
                <a:solidFill>
                  <a:srgbClr val="000000"/>
                </a:solidFill>
                <a:latin typeface="Tahoma"/>
                <a:ea typeface="Times New Roman"/>
                <a:cs typeface="Simplified Arabic"/>
              </a:rPr>
              <a:t>- الأشخاص القادرين عل العمل و لا يعملون مثل الطلبة، و الذين بصدد تنمية مهاراتهم.</a:t>
            </a:r>
            <a:endParaRPr lang="en-US" sz="2900" cap="all" dirty="0">
              <a:latin typeface="(Utiliser une police de caractè"/>
              <a:ea typeface="Times New Roman"/>
              <a:cs typeface="Times New Roman"/>
            </a:endParaRPr>
          </a:p>
          <a:p>
            <a:pPr indent="0">
              <a:buNone/>
            </a:pPr>
            <a:endParaRPr lang="ar-IQ" dirty="0"/>
          </a:p>
        </p:txBody>
      </p:sp>
    </p:spTree>
    <p:extLst>
      <p:ext uri="{BB962C8B-B14F-4D97-AF65-F5344CB8AC3E}">
        <p14:creationId xmlns:p14="http://schemas.microsoft.com/office/powerpoint/2010/main" val="2018084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908720"/>
            <a:ext cx="7416824" cy="4896544"/>
          </a:xfrm>
        </p:spPr>
        <p:txBody>
          <a:bodyPr>
            <a:noAutofit/>
          </a:bodyPr>
          <a:lstStyle/>
          <a:p>
            <a:pPr indent="0" algn="just">
              <a:lnSpc>
                <a:spcPct val="120000"/>
              </a:lnSpc>
              <a:buNone/>
            </a:pPr>
            <a:r>
              <a:rPr lang="ar-IQ" sz="1100" cap="all" dirty="0">
                <a:solidFill>
                  <a:srgbClr val="000000"/>
                </a:solidFill>
                <a:latin typeface="Tahoma"/>
                <a:ea typeface="Times New Roman"/>
                <a:cs typeface="Simplified Arabic"/>
              </a:rPr>
              <a:t>- الأشخاص المالكين للثروة و المال القادرين عن العمل و لكنهم لا يبحثون عنه.</a:t>
            </a:r>
            <a:endParaRPr lang="en-US" sz="1100" cap="all" dirty="0">
              <a:latin typeface="(Utiliser une police de caractè"/>
              <a:ea typeface="Times New Roman"/>
              <a:cs typeface="Times New Roman"/>
            </a:endParaRPr>
          </a:p>
          <a:p>
            <a:pPr indent="0" algn="just">
              <a:lnSpc>
                <a:spcPct val="120000"/>
              </a:lnSpc>
              <a:buNone/>
            </a:pPr>
            <a:r>
              <a:rPr lang="ar-IQ" sz="1100" cap="all" dirty="0">
                <a:solidFill>
                  <a:srgbClr val="000000"/>
                </a:solidFill>
                <a:latin typeface="Tahoma"/>
                <a:ea typeface="Times New Roman"/>
                <a:cs typeface="Simplified Arabic"/>
              </a:rPr>
              <a:t>- الأشخاص العاملين بأجور معينة و هم دائمي البحث عن أعمال أخرى أفضل.</a:t>
            </a:r>
            <a:endParaRPr lang="en-US" sz="1100" cap="all" dirty="0">
              <a:latin typeface="(Utiliser une police de caractè"/>
              <a:ea typeface="Times New Roman"/>
              <a:cs typeface="Times New Roman"/>
            </a:endParaRPr>
          </a:p>
          <a:p>
            <a:pPr indent="0" algn="just">
              <a:lnSpc>
                <a:spcPct val="120000"/>
              </a:lnSpc>
              <a:buNone/>
            </a:pPr>
            <a:r>
              <a:rPr lang="ar-IQ" sz="1100" cap="all" dirty="0">
                <a:solidFill>
                  <a:srgbClr val="000000"/>
                </a:solidFill>
                <a:latin typeface="Tahoma"/>
                <a:ea typeface="Times New Roman"/>
                <a:cs typeface="Simplified Arabic"/>
              </a:rPr>
              <a:t>    وعليه يتبين أنه ليس كل من لا يعمل عاطلا، و في ذات الوقت ليس كل من يبحث عن عمل يعد ضمن دائرة العاطلين. </a:t>
            </a:r>
            <a:endParaRPr lang="en-US" sz="1100" cap="all" dirty="0">
              <a:latin typeface="(Utiliser une police de caractè"/>
              <a:ea typeface="Times New Roman"/>
              <a:cs typeface="Times New Roman"/>
            </a:endParaRPr>
          </a:p>
          <a:p>
            <a:pPr indent="0" algn="just">
              <a:lnSpc>
                <a:spcPct val="120000"/>
              </a:lnSpc>
              <a:buNone/>
            </a:pPr>
            <a:r>
              <a:rPr lang="ar-IQ" sz="1100" b="1" cap="all" dirty="0">
                <a:solidFill>
                  <a:srgbClr val="000000"/>
                </a:solidFill>
                <a:latin typeface="Tahoma"/>
                <a:ea typeface="Times New Roman"/>
                <a:cs typeface="Simplified Arabic"/>
              </a:rPr>
              <a:t>2 ـ أنواع البطالة</a:t>
            </a:r>
            <a:r>
              <a:rPr lang="ar-IQ" sz="1100" cap="all" dirty="0">
                <a:solidFill>
                  <a:srgbClr val="000000"/>
                </a:solidFill>
                <a:latin typeface="Tahoma"/>
                <a:ea typeface="Times New Roman"/>
                <a:cs typeface="Simplified Arabic"/>
              </a:rPr>
              <a:t> </a:t>
            </a:r>
            <a:endParaRPr lang="en-US" sz="1100" cap="all" dirty="0">
              <a:latin typeface="(Utiliser une police de caractè"/>
              <a:ea typeface="Times New Roman"/>
              <a:cs typeface="Times New Roman"/>
            </a:endParaRPr>
          </a:p>
          <a:p>
            <a:pPr indent="0" algn="justLow">
              <a:lnSpc>
                <a:spcPct val="120000"/>
              </a:lnSpc>
              <a:buNone/>
            </a:pPr>
            <a:r>
              <a:rPr lang="ar-IQ" sz="1100" cap="all" dirty="0">
                <a:solidFill>
                  <a:srgbClr val="000000"/>
                </a:solidFill>
                <a:latin typeface="Tahoma"/>
                <a:ea typeface="Times New Roman"/>
                <a:cs typeface="Simplified Arabic"/>
              </a:rPr>
              <a:t>يمكن تحديد أنواع البطالة فيما يلي: </a:t>
            </a:r>
            <a:endParaRPr lang="en-US" sz="1100" cap="all" dirty="0">
              <a:latin typeface="(Utiliser une police de caractè"/>
              <a:ea typeface="Times New Roman"/>
              <a:cs typeface="Times New Roman"/>
            </a:endParaRPr>
          </a:p>
          <a:p>
            <a:pPr indent="0" algn="justLow">
              <a:lnSpc>
                <a:spcPct val="120000"/>
              </a:lnSpc>
              <a:buNone/>
            </a:pPr>
            <a:r>
              <a:rPr lang="ar-IQ" sz="1100" b="1" cap="all" dirty="0">
                <a:solidFill>
                  <a:srgbClr val="000000"/>
                </a:solidFill>
                <a:latin typeface="Tahoma"/>
                <a:ea typeface="Times New Roman"/>
                <a:cs typeface="Simplified Arabic"/>
              </a:rPr>
              <a:t>أ ـ البطالة الاحتكاكية</a:t>
            </a:r>
            <a:r>
              <a:rPr lang="ar-IQ" sz="1100" cap="all" dirty="0">
                <a:solidFill>
                  <a:srgbClr val="000000"/>
                </a:solidFill>
                <a:latin typeface="Tahoma"/>
                <a:ea typeface="Times New Roman"/>
                <a:cs typeface="Simplified Arabic"/>
              </a:rPr>
              <a:t>. </a:t>
            </a:r>
            <a:endParaRPr lang="en-US" sz="1100" cap="all" dirty="0">
              <a:latin typeface="(Utiliser une police de caractè"/>
              <a:ea typeface="Times New Roman"/>
              <a:cs typeface="Times New Roman"/>
            </a:endParaRPr>
          </a:p>
          <a:p>
            <a:pPr indent="0" algn="just">
              <a:lnSpc>
                <a:spcPct val="120000"/>
              </a:lnSpc>
              <a:buNone/>
            </a:pPr>
            <a:r>
              <a:rPr lang="ar-IQ" sz="1100" cap="all" dirty="0">
                <a:solidFill>
                  <a:srgbClr val="000000"/>
                </a:solidFill>
                <a:latin typeface="Tahoma"/>
                <a:ea typeface="Times New Roman"/>
                <a:cs typeface="Simplified Arabic"/>
              </a:rPr>
              <a:t>هي البطالة التي تحدث بسبب التنقلات المستمرة للعاملين بين المناطق و المهن المختلفة الناتجة عن تغيرات في الاقتصاد الوطني. يتمتع العمال المؤهلين العاطلين بالالتحاق بفرص العمل المتاحة. و هي تحدث نتيجة لنقص المعلومات الكاملة لكل الباحثين عن فرص العمل و أصحاب الأعمال، كما تكون بحسب الوقـت الذي يقضيــه الباحثـون عن العمل</a:t>
            </a:r>
            <a:r>
              <a:rPr lang="ar-IQ" sz="1100" b="1" cap="all" dirty="0">
                <a:solidFill>
                  <a:srgbClr val="000000"/>
                </a:solidFill>
                <a:latin typeface="Tahoma"/>
                <a:ea typeface="Times New Roman"/>
                <a:cs typeface="Simplified Arabic"/>
              </a:rPr>
              <a:t>(4)</a:t>
            </a:r>
            <a:r>
              <a:rPr lang="ar-IQ" sz="1100" cap="all" dirty="0">
                <a:solidFill>
                  <a:srgbClr val="000000"/>
                </a:solidFill>
                <a:latin typeface="Tahoma"/>
                <a:ea typeface="Times New Roman"/>
                <a:cs typeface="Simplified Arabic"/>
              </a:rPr>
              <a:t>. </a:t>
            </a:r>
            <a:endParaRPr lang="en-US" sz="1100" cap="all" dirty="0">
              <a:latin typeface="(Utiliser une police de caractè"/>
              <a:ea typeface="Times New Roman"/>
              <a:cs typeface="Times New Roman"/>
            </a:endParaRPr>
          </a:p>
          <a:p>
            <a:pPr indent="0" algn="just">
              <a:lnSpc>
                <a:spcPct val="120000"/>
              </a:lnSpc>
              <a:buNone/>
            </a:pPr>
            <a:r>
              <a:rPr lang="ar-IQ" sz="1100" cap="all" dirty="0">
                <a:solidFill>
                  <a:srgbClr val="000000"/>
                </a:solidFill>
                <a:latin typeface="Tahoma"/>
                <a:ea typeface="Times New Roman"/>
                <a:cs typeface="Simplified Arabic"/>
              </a:rPr>
              <a:t>وقد تنشأ عندما ينتقل عامل من منطقة أو إقليم جغرافي إلى منطقة أخرى أو إقليم جغرافي آخر، أو عندما تقرر ربة البيت مثلا الخروج إلى سوق العمل بعد أن تجاوزت مرحلة تربية أطفالها و رعايتهم</a:t>
            </a:r>
            <a:r>
              <a:rPr lang="ar-IQ" sz="1100" b="1" cap="all" dirty="0">
                <a:solidFill>
                  <a:srgbClr val="000000"/>
                </a:solidFill>
                <a:latin typeface="Tahoma"/>
                <a:ea typeface="Times New Roman"/>
                <a:cs typeface="Simplified Arabic"/>
              </a:rPr>
              <a:t>(5)</a:t>
            </a:r>
            <a:r>
              <a:rPr lang="ar-IQ" sz="1100" cap="all" dirty="0">
                <a:solidFill>
                  <a:srgbClr val="000000"/>
                </a:solidFill>
                <a:latin typeface="Tahoma"/>
                <a:ea typeface="Times New Roman"/>
                <a:cs typeface="Simplified Arabic"/>
              </a:rPr>
              <a:t>.تفسر هذه البطالة استمرار بعض العمال في التعطل على الرغم من توفر فرص عمل تناسبهم مثل : صغار السن وخريجي المدارس و الجامعات ...الخ.</a:t>
            </a:r>
            <a:endParaRPr lang="en-US" sz="1100" cap="all" dirty="0">
              <a:latin typeface="(Utiliser une police de caractè"/>
              <a:ea typeface="Times New Roman"/>
              <a:cs typeface="Times New Roman"/>
            </a:endParaRPr>
          </a:p>
          <a:p>
            <a:pPr indent="0" algn="just">
              <a:lnSpc>
                <a:spcPct val="120000"/>
              </a:lnSpc>
              <a:buNone/>
            </a:pPr>
            <a:r>
              <a:rPr lang="ar-IQ" sz="1100" cap="all" dirty="0">
                <a:solidFill>
                  <a:srgbClr val="000000"/>
                </a:solidFill>
                <a:latin typeface="Tahoma"/>
                <a:ea typeface="Times New Roman"/>
                <a:cs typeface="Simplified Arabic"/>
              </a:rPr>
              <a:t>يمكن أن نحدد الأسباب التي تؤدي إلى ظهور هذا النوع من البطالة فيما يلي :</a:t>
            </a:r>
            <a:endParaRPr lang="en-US" sz="1100" cap="all" dirty="0">
              <a:latin typeface="(Utiliser une police de caractè"/>
              <a:ea typeface="Times New Roman"/>
              <a:cs typeface="Times New Roman"/>
            </a:endParaRPr>
          </a:p>
          <a:p>
            <a:pPr indent="0" algn="just">
              <a:lnSpc>
                <a:spcPct val="120000"/>
              </a:lnSpc>
              <a:buNone/>
            </a:pPr>
            <a:r>
              <a:rPr lang="ar-IQ" sz="1100" cap="all" dirty="0">
                <a:solidFill>
                  <a:srgbClr val="000000"/>
                </a:solidFill>
                <a:latin typeface="Tahoma"/>
                <a:ea typeface="Times New Roman"/>
                <a:cs typeface="Simplified Arabic"/>
              </a:rPr>
              <a:t>- الافتقار إلى المهارة و الخبرة اللازمة لتأدية العمل المتاح .</a:t>
            </a:r>
            <a:endParaRPr lang="en-US" sz="1100" cap="all" dirty="0">
              <a:latin typeface="(Utiliser une police de caractè"/>
              <a:ea typeface="Times New Roman"/>
              <a:cs typeface="Times New Roman"/>
            </a:endParaRPr>
          </a:p>
          <a:p>
            <a:pPr indent="0" algn="just">
              <a:lnSpc>
                <a:spcPct val="120000"/>
              </a:lnSpc>
              <a:buNone/>
            </a:pPr>
            <a:r>
              <a:rPr lang="ar-IQ" sz="1100" cap="all" dirty="0">
                <a:solidFill>
                  <a:srgbClr val="000000"/>
                </a:solidFill>
                <a:latin typeface="Tahoma"/>
                <a:ea typeface="Times New Roman"/>
                <a:cs typeface="Simplified Arabic"/>
              </a:rPr>
              <a:t>- صعوبة التكيف الوظيفي الناشئ عن تقسيم العمل و التخصص الدقيق</a:t>
            </a:r>
            <a:r>
              <a:rPr lang="ar-IQ" sz="1100" b="1" cap="all" dirty="0">
                <a:solidFill>
                  <a:srgbClr val="000000"/>
                </a:solidFill>
                <a:latin typeface="Tahoma"/>
                <a:ea typeface="Times New Roman"/>
                <a:cs typeface="Simplified Arabic"/>
              </a:rPr>
              <a:t>(6)</a:t>
            </a:r>
            <a:r>
              <a:rPr lang="ar-IQ" sz="1100" cap="all" dirty="0">
                <a:solidFill>
                  <a:srgbClr val="000000"/>
                </a:solidFill>
                <a:latin typeface="Tahoma"/>
                <a:ea typeface="Times New Roman"/>
                <a:cs typeface="Simplified Arabic"/>
              </a:rPr>
              <a:t>.</a:t>
            </a:r>
            <a:endParaRPr lang="en-US" sz="1100" cap="all" dirty="0">
              <a:latin typeface="(Utiliser une police de caractè"/>
              <a:ea typeface="Times New Roman"/>
              <a:cs typeface="Times New Roman"/>
            </a:endParaRPr>
          </a:p>
          <a:p>
            <a:pPr indent="0" algn="just">
              <a:lnSpc>
                <a:spcPct val="120000"/>
              </a:lnSpc>
              <a:buNone/>
            </a:pPr>
            <a:r>
              <a:rPr lang="ar-IQ" sz="1100" cap="all" dirty="0">
                <a:solidFill>
                  <a:srgbClr val="000000"/>
                </a:solidFill>
                <a:latin typeface="Tahoma"/>
                <a:ea typeface="Times New Roman"/>
                <a:cs typeface="Simplified Arabic"/>
              </a:rPr>
              <a:t>- التغير المستمر في بيئة الأعمال و المهن المختلفة، الأمر الذي يتطلب اكتساب مهارات متنوعة </a:t>
            </a:r>
            <a:endParaRPr lang="en-US" sz="1100" cap="all" dirty="0">
              <a:latin typeface="(Utiliser une police de caractè"/>
              <a:ea typeface="Times New Roman"/>
              <a:cs typeface="Times New Roman"/>
            </a:endParaRPr>
          </a:p>
          <a:p>
            <a:pPr indent="0" algn="just">
              <a:lnSpc>
                <a:spcPct val="120000"/>
              </a:lnSpc>
              <a:buNone/>
            </a:pPr>
            <a:r>
              <a:rPr lang="ar-IQ" sz="1100" cap="all" dirty="0">
                <a:solidFill>
                  <a:srgbClr val="000000"/>
                </a:solidFill>
                <a:latin typeface="Tahoma"/>
                <a:ea typeface="Times New Roman"/>
                <a:cs typeface="Simplified Arabic"/>
              </a:rPr>
              <a:t>   ومتجددة باستمرار.</a:t>
            </a:r>
            <a:endParaRPr lang="en-US" sz="1100" cap="all" dirty="0">
              <a:latin typeface="(Utiliser une police de caractè"/>
              <a:ea typeface="Times New Roman"/>
              <a:cs typeface="Times New Roman"/>
            </a:endParaRPr>
          </a:p>
          <a:p>
            <a:pPr indent="0" algn="just">
              <a:lnSpc>
                <a:spcPct val="120000"/>
              </a:lnSpc>
              <a:buNone/>
            </a:pPr>
            <a:r>
              <a:rPr lang="ar-IQ" sz="1100" b="1" cap="all" dirty="0">
                <a:solidFill>
                  <a:srgbClr val="000000"/>
                </a:solidFill>
                <a:latin typeface="Tahoma"/>
                <a:ea typeface="Times New Roman"/>
                <a:cs typeface="Simplified Arabic"/>
              </a:rPr>
              <a:t>ب ـ البطالة الهيكلية.</a:t>
            </a:r>
            <a:endParaRPr lang="en-US" sz="1100" cap="all" dirty="0">
              <a:latin typeface="(Utiliser une police de caractè"/>
              <a:ea typeface="Times New Roman"/>
              <a:cs typeface="Times New Roman"/>
            </a:endParaRPr>
          </a:p>
          <a:p>
            <a:pPr indent="0" algn="just">
              <a:lnSpc>
                <a:spcPct val="120000"/>
              </a:lnSpc>
              <a:buNone/>
            </a:pPr>
            <a:r>
              <a:rPr lang="ar-IQ" sz="1100" cap="all" dirty="0">
                <a:solidFill>
                  <a:srgbClr val="000000"/>
                </a:solidFill>
                <a:latin typeface="Tahoma"/>
                <a:ea typeface="Times New Roman"/>
                <a:cs typeface="Simplified Arabic"/>
              </a:rPr>
              <a:t>     إن هذه البطالة جزئية، بمعنى أنها تقتصر على قطاع إنتاجي أو صناعي معين، و هي لا تمثل حالة عامة من البطالة في الاقتصاد . يمكن أن ينتشر هذا النوع من البطالة في أجزاء واسعة ومتعددة في أقاليم البلد الواحد. ينشأ هذا النوع من البطالة نتيجة للتحولات الاقتصادية التي تحدث من حين لآخر في هيكل الاقتصاد كاكتشاف موارد جديدة أو وسائل إنتاج أكثر كفاءة، ظهور سلع جديدة تحل محل السلع القديمة</a:t>
            </a:r>
            <a:r>
              <a:rPr lang="ar-IQ" sz="1100" b="1" cap="all" dirty="0">
                <a:solidFill>
                  <a:srgbClr val="000000"/>
                </a:solidFill>
                <a:latin typeface="Tahoma"/>
                <a:ea typeface="Times New Roman"/>
                <a:cs typeface="Simplified Arabic"/>
              </a:rPr>
              <a:t>(7)</a:t>
            </a:r>
            <a:r>
              <a:rPr lang="ar-IQ" sz="1100" cap="all" dirty="0">
                <a:solidFill>
                  <a:srgbClr val="000000"/>
                </a:solidFill>
                <a:latin typeface="Tahoma"/>
                <a:ea typeface="Times New Roman"/>
                <a:cs typeface="Simplified Arabic"/>
              </a:rPr>
              <a:t>.</a:t>
            </a:r>
            <a:endParaRPr lang="en-US" sz="1100" cap="all" dirty="0">
              <a:latin typeface="(Utiliser une police de caractè"/>
              <a:ea typeface="Times New Roman"/>
              <a:cs typeface="Times New Roman"/>
            </a:endParaRPr>
          </a:p>
          <a:p>
            <a:pPr indent="0">
              <a:lnSpc>
                <a:spcPct val="120000"/>
              </a:lnSpc>
              <a:buNone/>
            </a:pPr>
            <a:endParaRPr lang="ar-IQ" sz="1600" dirty="0"/>
          </a:p>
        </p:txBody>
      </p:sp>
    </p:spTree>
    <p:extLst>
      <p:ext uri="{BB962C8B-B14F-4D97-AF65-F5344CB8AC3E}">
        <p14:creationId xmlns:p14="http://schemas.microsoft.com/office/powerpoint/2010/main" val="3492194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052736"/>
            <a:ext cx="7200800" cy="4680520"/>
          </a:xfrm>
        </p:spPr>
        <p:txBody>
          <a:bodyPr>
            <a:normAutofit fontScale="62500" lnSpcReduction="20000"/>
          </a:bodyPr>
          <a:lstStyle/>
          <a:p>
            <a:pPr indent="0" algn="just">
              <a:lnSpc>
                <a:spcPct val="120000"/>
              </a:lnSpc>
              <a:buNone/>
            </a:pPr>
            <a:r>
              <a:rPr lang="ar-IQ" sz="2200" cap="all" dirty="0">
                <a:solidFill>
                  <a:srgbClr val="000000"/>
                </a:solidFill>
                <a:latin typeface="Tahoma"/>
                <a:ea typeface="Times New Roman"/>
                <a:cs typeface="Simplified Arabic"/>
              </a:rPr>
              <a:t> تعرف البطالة الهيكلية على أنها البطالة التي تنشأ بسبب الاختلاف و التباين القائم بين هيكل توزيع القوى العاملـــة و هيكل الطلب عليها</a:t>
            </a:r>
            <a:r>
              <a:rPr lang="ar-IQ" sz="2200" b="1" cap="all" dirty="0">
                <a:solidFill>
                  <a:srgbClr val="000000"/>
                </a:solidFill>
                <a:latin typeface="Tahoma"/>
                <a:ea typeface="Times New Roman"/>
                <a:cs typeface="Simplified Arabic"/>
              </a:rPr>
              <a:t>(8)</a:t>
            </a:r>
            <a:r>
              <a:rPr lang="ar-IQ" sz="2200" cap="all" dirty="0">
                <a:solidFill>
                  <a:srgbClr val="000000"/>
                </a:solidFill>
                <a:latin typeface="Tahoma"/>
                <a:ea typeface="Times New Roman"/>
                <a:cs typeface="Simplified Arabic"/>
              </a:rPr>
              <a:t>. يقترن ظهورها بإحلال الآلة محل العنصر البشري مما يؤدي إلى الاستغناء عن عدد كبير من العمال، كما أنها تحدث بسبب وقوع تغيرات في قوة العمل كدخول المراهقين و الشباب إلى سوق العمل بأعداد كبيرة. </a:t>
            </a:r>
            <a:endParaRPr lang="en-US" sz="2200" cap="all" dirty="0">
              <a:latin typeface="(Utiliser une police de caractè"/>
              <a:ea typeface="Times New Roman"/>
              <a:cs typeface="Times New Roman"/>
            </a:endParaRPr>
          </a:p>
          <a:p>
            <a:pPr indent="0" algn="just">
              <a:lnSpc>
                <a:spcPct val="120000"/>
              </a:lnSpc>
              <a:buNone/>
            </a:pPr>
            <a:r>
              <a:rPr lang="ar-IQ" sz="2200" cap="all" dirty="0">
                <a:solidFill>
                  <a:srgbClr val="000000"/>
                </a:solidFill>
                <a:latin typeface="Tahoma"/>
                <a:ea typeface="Times New Roman"/>
                <a:cs typeface="Simplified Arabic"/>
              </a:rPr>
              <a:t>     قد عرفت البلدان الصناعية المتقدمة نوعا جديدا من البطالة الهيكلية بسبب إفرازات النظام العالمي الجديــد و الذي </a:t>
            </a:r>
            <a:endParaRPr lang="ar-IQ" sz="2200" cap="all" dirty="0" smtClean="0">
              <a:solidFill>
                <a:srgbClr val="000000"/>
              </a:solidFill>
              <a:latin typeface="Tahoma"/>
              <a:ea typeface="Times New Roman"/>
              <a:cs typeface="Simplified Arabic"/>
            </a:endParaRPr>
          </a:p>
          <a:p>
            <a:pPr indent="0" algn="just">
              <a:lnSpc>
                <a:spcPct val="120000"/>
              </a:lnSpc>
              <a:buNone/>
            </a:pPr>
            <a:endParaRPr lang="ar-IQ" sz="2200" cap="all" dirty="0">
              <a:solidFill>
                <a:srgbClr val="000000"/>
              </a:solidFill>
              <a:latin typeface="Tahoma"/>
              <a:ea typeface="Times New Roman"/>
              <a:cs typeface="Simplified Arabic"/>
            </a:endParaRPr>
          </a:p>
          <a:p>
            <a:pPr indent="0" algn="just">
              <a:lnSpc>
                <a:spcPct val="120000"/>
              </a:lnSpc>
              <a:buNone/>
            </a:pPr>
            <a:r>
              <a:rPr lang="ar-IQ" sz="2200" cap="all" dirty="0" smtClean="0">
                <a:solidFill>
                  <a:srgbClr val="000000"/>
                </a:solidFill>
                <a:latin typeface="Tahoma"/>
                <a:ea typeface="Times New Roman"/>
                <a:cs typeface="Simplified Arabic"/>
              </a:rPr>
              <a:t>تسارعت </a:t>
            </a:r>
            <a:r>
              <a:rPr lang="ar-IQ" sz="2200" cap="all" dirty="0">
                <a:solidFill>
                  <a:srgbClr val="000000"/>
                </a:solidFill>
                <a:latin typeface="Tahoma"/>
                <a:ea typeface="Times New Roman"/>
                <a:cs typeface="Simplified Arabic"/>
              </a:rPr>
              <a:t>وتيرته عبر نشاط الشركات المتعددة الجنسيات التي حولت صناعات كثيرة منها إلى الدول الناميــة بسبب </a:t>
            </a:r>
            <a:r>
              <a:rPr lang="ar-IQ" sz="2200" cap="all" dirty="0" smtClean="0">
                <a:solidFill>
                  <a:srgbClr val="000000"/>
                </a:solidFill>
                <a:latin typeface="Tahoma"/>
                <a:ea typeface="Times New Roman"/>
                <a:cs typeface="Simplified Arabic"/>
              </a:rPr>
              <a:t>ارتفاع </a:t>
            </a:r>
            <a:r>
              <a:rPr lang="ar-IQ" sz="2200" cap="all" dirty="0">
                <a:solidFill>
                  <a:srgbClr val="000000"/>
                </a:solidFill>
                <a:latin typeface="Tahoma"/>
                <a:ea typeface="Times New Roman"/>
                <a:cs typeface="Simplified Arabic"/>
              </a:rPr>
              <a:t>معدل الربح في هذه الأخيرة . هذا الانتقال أفقد كثيرا من العمال الذين كانوا يشتغلون في هذه الدول مناصب عملهم وأحالهم إلى بطالة هيكلية طويلة المدى</a:t>
            </a:r>
            <a:r>
              <a:rPr lang="ar-IQ" sz="2200" b="1" cap="all" dirty="0">
                <a:solidFill>
                  <a:srgbClr val="000000"/>
                </a:solidFill>
                <a:latin typeface="Tahoma"/>
                <a:ea typeface="Times New Roman"/>
                <a:cs typeface="Simplified Arabic"/>
              </a:rPr>
              <a:t>(9)</a:t>
            </a:r>
            <a:r>
              <a:rPr lang="ar-IQ" sz="2200" cap="all" dirty="0">
                <a:solidFill>
                  <a:srgbClr val="000000"/>
                </a:solidFill>
                <a:latin typeface="Tahoma"/>
                <a:ea typeface="Times New Roman"/>
                <a:cs typeface="Simplified Arabic"/>
              </a:rPr>
              <a:t>.</a:t>
            </a:r>
            <a:endParaRPr lang="en-US" sz="2200" cap="all" dirty="0">
              <a:latin typeface="(Utiliser une police de caractè"/>
              <a:ea typeface="Times New Roman"/>
              <a:cs typeface="Times New Roman"/>
            </a:endParaRPr>
          </a:p>
          <a:p>
            <a:pPr indent="0" algn="just">
              <a:lnSpc>
                <a:spcPct val="120000"/>
              </a:lnSpc>
              <a:buNone/>
            </a:pPr>
            <a:r>
              <a:rPr lang="ar-IQ" sz="2200" b="1" cap="all" dirty="0">
                <a:solidFill>
                  <a:srgbClr val="000000"/>
                </a:solidFill>
                <a:latin typeface="Tahoma"/>
                <a:ea typeface="Times New Roman"/>
                <a:cs typeface="Simplified Arabic"/>
              </a:rPr>
              <a:t>ج</a:t>
            </a:r>
            <a:r>
              <a:rPr lang="ar-IQ" sz="2200" cap="all" dirty="0">
                <a:solidFill>
                  <a:srgbClr val="000000"/>
                </a:solidFill>
                <a:latin typeface="Tahoma"/>
                <a:ea typeface="Times New Roman"/>
                <a:cs typeface="Simplified Arabic"/>
              </a:rPr>
              <a:t>-</a:t>
            </a:r>
            <a:r>
              <a:rPr lang="ar-IQ" sz="2200" b="1" cap="all" dirty="0">
                <a:solidFill>
                  <a:srgbClr val="000000"/>
                </a:solidFill>
                <a:latin typeface="Tahoma"/>
                <a:ea typeface="Times New Roman"/>
                <a:cs typeface="Simplified Arabic"/>
              </a:rPr>
              <a:t> البطالة الدورية أو الموسمية.</a:t>
            </a:r>
            <a:endParaRPr lang="en-US" sz="2200" cap="all" dirty="0">
              <a:latin typeface="(Utiliser une police de caractè"/>
              <a:ea typeface="Times New Roman"/>
              <a:cs typeface="Times New Roman"/>
            </a:endParaRPr>
          </a:p>
          <a:p>
            <a:pPr indent="0" algn="just">
              <a:lnSpc>
                <a:spcPct val="120000"/>
              </a:lnSpc>
              <a:buNone/>
            </a:pPr>
            <a:r>
              <a:rPr lang="ar-IQ" sz="2200" cap="all" dirty="0">
                <a:solidFill>
                  <a:srgbClr val="000000"/>
                </a:solidFill>
                <a:latin typeface="Tahoma"/>
                <a:ea typeface="Times New Roman"/>
                <a:cs typeface="Simplified Arabic"/>
              </a:rPr>
              <a:t>     ينشأ هذا النوع من البطالة نتيجة ركود قطاع العمال و عدم كفاية الطلــب الكلي على العمل كما قد تنشأ نتيجة لتذبذب الدورات الاقتصادية . يفسر ظهورها بعدم قدرة الطلب الكلــي على استيعاب أو شراء الإنتاج المتاح مما يؤدي إلى ظهور الفجوات الانكماشية في الاقتصاد المعني بالظاهرة. </a:t>
            </a:r>
            <a:endParaRPr lang="en-US" sz="2200" cap="all" dirty="0">
              <a:latin typeface="(Utiliser une police de caractè"/>
              <a:ea typeface="Times New Roman"/>
              <a:cs typeface="Times New Roman"/>
            </a:endParaRPr>
          </a:p>
          <a:p>
            <a:pPr indent="0" algn="just">
              <a:lnSpc>
                <a:spcPct val="120000"/>
              </a:lnSpc>
              <a:buNone/>
            </a:pPr>
            <a:r>
              <a:rPr lang="ar-IQ" sz="2200" cap="all" dirty="0">
                <a:solidFill>
                  <a:srgbClr val="000000"/>
                </a:solidFill>
                <a:latin typeface="Tahoma"/>
                <a:ea typeface="Times New Roman"/>
                <a:cs typeface="Simplified Arabic"/>
              </a:rPr>
              <a:t>    تعادل البطالة الموسمية الفرق الموجود بين العدد الفعلي للعاملين و عددهم المتوقع عند مستوى الإنتاج المتــاح و عليـه فعندما تعادل البطالة الموسمية الصفر فإن ذلك يعني أن عدد الوظائف الشاغرة خلال الفترة يسـاوي عـدد الأشخـاص العاطلين عن العمل</a:t>
            </a:r>
            <a:r>
              <a:rPr lang="ar-IQ" sz="2200" b="1" cap="all" dirty="0">
                <a:solidFill>
                  <a:srgbClr val="000000"/>
                </a:solidFill>
                <a:latin typeface="Tahoma"/>
                <a:ea typeface="Times New Roman"/>
                <a:cs typeface="Simplified Arabic"/>
              </a:rPr>
              <a:t>(10)</a:t>
            </a:r>
            <a:r>
              <a:rPr lang="ar-IQ" sz="2200" cap="all" dirty="0">
                <a:solidFill>
                  <a:srgbClr val="000000"/>
                </a:solidFill>
                <a:latin typeface="Tahoma"/>
                <a:ea typeface="Times New Roman"/>
                <a:cs typeface="Simplified Arabic"/>
              </a:rPr>
              <a:t>.</a:t>
            </a:r>
            <a:endParaRPr lang="en-US" sz="2200" cap="all" dirty="0">
              <a:latin typeface="(Utiliser une police de caractè"/>
              <a:ea typeface="Times New Roman"/>
              <a:cs typeface="Times New Roman"/>
            </a:endParaRPr>
          </a:p>
          <a:p>
            <a:pPr indent="0" algn="just">
              <a:lnSpc>
                <a:spcPct val="120000"/>
              </a:lnSpc>
              <a:buNone/>
            </a:pPr>
            <a:r>
              <a:rPr lang="ar-IQ" sz="2200" cap="all" dirty="0" smtClean="0">
                <a:solidFill>
                  <a:srgbClr val="000000"/>
                </a:solidFill>
                <a:latin typeface="Tahoma"/>
                <a:ea typeface="Times New Roman"/>
                <a:cs typeface="Simplified Arabic"/>
              </a:rPr>
              <a:t>تعتبر </a:t>
            </a:r>
            <a:r>
              <a:rPr lang="ar-IQ" sz="2200" cap="all" dirty="0">
                <a:solidFill>
                  <a:srgbClr val="000000"/>
                </a:solidFill>
                <a:latin typeface="Tahoma"/>
                <a:ea typeface="Times New Roman"/>
                <a:cs typeface="Simplified Arabic"/>
              </a:rPr>
              <a:t>البطالة الموسمية إجبارية على اعتبار أن العاطلون عن العمل في هذه الحالة هي على استعداد للعمل بالأجور السائـدة إلا أنهم لم يجدوا عملا.</a:t>
            </a:r>
            <a:endParaRPr lang="en-US" sz="2200" cap="all" dirty="0">
              <a:latin typeface="(Utiliser une police de caractè"/>
              <a:ea typeface="Times New Roman"/>
              <a:cs typeface="Times New Roman"/>
            </a:endParaRPr>
          </a:p>
          <a:p>
            <a:pPr indent="0" algn="just">
              <a:lnSpc>
                <a:spcPct val="120000"/>
              </a:lnSpc>
              <a:buNone/>
            </a:pPr>
            <a:r>
              <a:rPr lang="ar-IQ" sz="2200" cap="all" dirty="0" smtClean="0">
                <a:solidFill>
                  <a:srgbClr val="000000"/>
                </a:solidFill>
                <a:latin typeface="Tahoma"/>
                <a:ea typeface="Times New Roman"/>
                <a:cs typeface="Simplified Arabic"/>
              </a:rPr>
              <a:t>يتقلب </a:t>
            </a:r>
            <a:r>
              <a:rPr lang="ar-IQ" sz="2200" cap="all" dirty="0">
                <a:solidFill>
                  <a:srgbClr val="000000"/>
                </a:solidFill>
                <a:latin typeface="Tahoma"/>
                <a:ea typeface="Times New Roman"/>
                <a:cs typeface="Simplified Arabic"/>
              </a:rPr>
              <a:t>مستوى التوظيف و الاستخدام مع تقلب الدورات التجارية أو الموسمية بين الانكماش و التوسع( يزيد التوظيف خلال فترة التوسع و ينخفض خلال فترة الكساد ) وهذا هو المقصود بالبطالة الدورية.</a:t>
            </a:r>
            <a:endParaRPr lang="en-US" sz="2200" cap="all" dirty="0">
              <a:latin typeface="(Utiliser une police de caractè"/>
              <a:ea typeface="Times New Roman"/>
              <a:cs typeface="Times New Roman"/>
            </a:endParaRPr>
          </a:p>
          <a:p>
            <a:pPr indent="0" algn="just">
              <a:lnSpc>
                <a:spcPct val="115000"/>
              </a:lnSpc>
              <a:buNone/>
            </a:pPr>
            <a:r>
              <a:rPr lang="ar-IQ" cap="all" dirty="0">
                <a:solidFill>
                  <a:srgbClr val="000000"/>
                </a:solidFill>
                <a:latin typeface="Tahoma"/>
                <a:ea typeface="Times New Roman"/>
                <a:cs typeface="Simplified Arabic"/>
              </a:rPr>
              <a:t> </a:t>
            </a:r>
            <a:endParaRPr lang="en-US" cap="all" dirty="0">
              <a:latin typeface="(Utiliser une police de caractè"/>
              <a:ea typeface="Times New Roman"/>
              <a:cs typeface="Times New Roman"/>
            </a:endParaRPr>
          </a:p>
        </p:txBody>
      </p:sp>
    </p:spTree>
    <p:extLst>
      <p:ext uri="{BB962C8B-B14F-4D97-AF65-F5344CB8AC3E}">
        <p14:creationId xmlns:p14="http://schemas.microsoft.com/office/powerpoint/2010/main" val="3128691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052736"/>
            <a:ext cx="7344816" cy="4824536"/>
          </a:xfrm>
        </p:spPr>
        <p:txBody>
          <a:bodyPr>
            <a:normAutofit fontScale="77500" lnSpcReduction="20000"/>
          </a:bodyPr>
          <a:lstStyle/>
          <a:p>
            <a:pPr indent="0" algn="just">
              <a:lnSpc>
                <a:spcPct val="115000"/>
              </a:lnSpc>
              <a:buNone/>
            </a:pPr>
            <a:r>
              <a:rPr lang="ar-IQ" b="1" cap="all" dirty="0">
                <a:solidFill>
                  <a:srgbClr val="000000"/>
                </a:solidFill>
                <a:latin typeface="Tahoma"/>
                <a:ea typeface="Times New Roman"/>
                <a:cs typeface="Simplified Arabic"/>
              </a:rPr>
              <a:t>3 ـ تصنيفات أخرى للبطالة</a:t>
            </a:r>
            <a:endParaRPr lang="en-US" cap="all" dirty="0">
              <a:latin typeface="(Utiliser une police de caractè"/>
              <a:ea typeface="Times New Roman"/>
              <a:cs typeface="Times New Roman"/>
            </a:endParaRPr>
          </a:p>
          <a:p>
            <a:pPr indent="0" algn="just">
              <a:lnSpc>
                <a:spcPct val="115000"/>
              </a:lnSpc>
              <a:buNone/>
            </a:pPr>
            <a:r>
              <a:rPr lang="ar-IQ" cap="all" dirty="0">
                <a:solidFill>
                  <a:srgbClr val="000000"/>
                </a:solidFill>
                <a:latin typeface="Tahoma"/>
                <a:ea typeface="Times New Roman"/>
                <a:cs typeface="Simplified Arabic"/>
              </a:rPr>
              <a:t>    إضافة لما تم تحديده من أنواع للبطالة، يضيف الباحثون في مجال الاقتصاد الكلي لذلك التصنيفات التالية للبطالة.</a:t>
            </a:r>
            <a:endParaRPr lang="en-US" cap="all" dirty="0">
              <a:latin typeface="(Utiliser une police de caractè"/>
              <a:ea typeface="Times New Roman"/>
              <a:cs typeface="Times New Roman"/>
            </a:endParaRPr>
          </a:p>
          <a:p>
            <a:pPr indent="0" algn="just">
              <a:lnSpc>
                <a:spcPct val="115000"/>
              </a:lnSpc>
              <a:buNone/>
            </a:pPr>
            <a:r>
              <a:rPr lang="ar-IQ" b="1" cap="all" dirty="0">
                <a:solidFill>
                  <a:srgbClr val="000000"/>
                </a:solidFill>
                <a:latin typeface="Tahoma"/>
                <a:ea typeface="Times New Roman"/>
                <a:cs typeface="Simplified Arabic"/>
              </a:rPr>
              <a:t>أ ـ البطالة الاختيارية و البطالة الإجبارية .</a:t>
            </a:r>
            <a:endParaRPr lang="en-US" cap="all" dirty="0">
              <a:latin typeface="(Utiliser une police de caractè"/>
              <a:ea typeface="Times New Roman"/>
              <a:cs typeface="Times New Roman"/>
            </a:endParaRPr>
          </a:p>
          <a:p>
            <a:pPr indent="0" algn="just">
              <a:lnSpc>
                <a:spcPct val="115000"/>
              </a:lnSpc>
              <a:buNone/>
            </a:pPr>
            <a:r>
              <a:rPr lang="ar-IQ" cap="all" dirty="0">
                <a:solidFill>
                  <a:srgbClr val="000000"/>
                </a:solidFill>
                <a:latin typeface="Tahoma"/>
                <a:ea typeface="Times New Roman"/>
                <a:cs typeface="Simplified Arabic"/>
              </a:rPr>
              <a:t>     البطالة الاختيارية هي الحالة التي ينسحب فيها شخص من عمله بمحض إرادته لأسباب معينة، أما البطالة الإجبارية فهي توافق تلك الحالة التي يجبر فيها العامل على ترك عمله أي دون إرادته مع أنه راغب و قادر على العمل عند مستوى أجر سائد، وقد تكون البطالة الإجبارية هيكلية أو احتكاكية.</a:t>
            </a:r>
            <a:endParaRPr lang="en-US" cap="all" dirty="0">
              <a:latin typeface="(Utiliser une police de caractè"/>
              <a:ea typeface="Times New Roman"/>
              <a:cs typeface="Times New Roman"/>
            </a:endParaRPr>
          </a:p>
          <a:p>
            <a:pPr indent="0" algn="just">
              <a:lnSpc>
                <a:spcPct val="115000"/>
              </a:lnSpc>
              <a:buNone/>
            </a:pPr>
            <a:r>
              <a:rPr lang="ar-IQ" b="1" cap="all" dirty="0">
                <a:solidFill>
                  <a:srgbClr val="000000"/>
                </a:solidFill>
                <a:latin typeface="Tahoma"/>
                <a:ea typeface="Times New Roman"/>
                <a:cs typeface="Simplified Arabic"/>
              </a:rPr>
              <a:t>ب ـ البطالة المقنعة و البطالة السافرة .</a:t>
            </a:r>
            <a:endParaRPr lang="en-US" cap="all" dirty="0">
              <a:latin typeface="(Utiliser une police de caractè"/>
              <a:ea typeface="Times New Roman"/>
              <a:cs typeface="Times New Roman"/>
            </a:endParaRPr>
          </a:p>
          <a:p>
            <a:pPr indent="0" algn="just">
              <a:lnSpc>
                <a:spcPct val="115000"/>
              </a:lnSpc>
              <a:buNone/>
            </a:pPr>
            <a:r>
              <a:rPr lang="ar-IQ" cap="all" dirty="0">
                <a:solidFill>
                  <a:srgbClr val="000000"/>
                </a:solidFill>
                <a:latin typeface="Tahoma"/>
                <a:ea typeface="Times New Roman"/>
                <a:cs typeface="Simplified Arabic"/>
              </a:rPr>
              <a:t>   تنشأ البطالة المقنعة في الحالات التي يكون فيها عدد العمال المشغلين يفوق الحاجة الفعلية للعمل، مما يعني وجود عمالة فائضة لا تنتج شيئا تقريبا حيث أنها إذا ما سحبت من أماكن عملها فأن حجم الإنتاج لن ينخفض. أما البطالة السافرة فتعني وجود عدد من الأشخاص القادرين و الراغبين في العمل عند مستوى أجر معين لكن دون أن يجدوه، فهم عاطلون تماما عن العمل ، قد تكون البطالة السافرة احتكاكية أو دورية</a:t>
            </a:r>
            <a:r>
              <a:rPr lang="ar-IQ" b="1" cap="all" dirty="0">
                <a:solidFill>
                  <a:srgbClr val="000000"/>
                </a:solidFill>
                <a:latin typeface="Tahoma"/>
                <a:ea typeface="Times New Roman"/>
                <a:cs typeface="Simplified Arabic"/>
              </a:rPr>
              <a:t>(11)</a:t>
            </a:r>
            <a:r>
              <a:rPr lang="ar-IQ" cap="all" dirty="0">
                <a:solidFill>
                  <a:srgbClr val="000000"/>
                </a:solidFill>
                <a:latin typeface="Tahoma"/>
                <a:ea typeface="Times New Roman"/>
                <a:cs typeface="Simplified Arabic"/>
              </a:rPr>
              <a:t>.</a:t>
            </a:r>
            <a:endParaRPr lang="en-US" cap="all" dirty="0">
              <a:latin typeface="(Utiliser une police de caractè"/>
              <a:ea typeface="Times New Roman"/>
              <a:cs typeface="Times New Roman"/>
            </a:endParaRPr>
          </a:p>
          <a:p>
            <a:pPr indent="0" algn="just">
              <a:lnSpc>
                <a:spcPct val="115000"/>
              </a:lnSpc>
              <a:buNone/>
            </a:pPr>
            <a:r>
              <a:rPr lang="ar-IQ" b="1" cap="all" dirty="0">
                <a:solidFill>
                  <a:srgbClr val="000000"/>
                </a:solidFill>
                <a:latin typeface="Tahoma"/>
                <a:ea typeface="Times New Roman"/>
                <a:cs typeface="Simplified Arabic"/>
              </a:rPr>
              <a:t>ج ـ البطالة الموسمية و بطالة الفقر.</a:t>
            </a:r>
            <a:endParaRPr lang="en-US" cap="all" dirty="0">
              <a:latin typeface="(Utiliser une police de caractè"/>
              <a:ea typeface="Times New Roman"/>
              <a:cs typeface="Times New Roman"/>
            </a:endParaRPr>
          </a:p>
          <a:p>
            <a:pPr indent="0" algn="just">
              <a:lnSpc>
                <a:spcPct val="115000"/>
              </a:lnSpc>
              <a:buNone/>
            </a:pPr>
            <a:r>
              <a:rPr lang="ar-IQ" cap="all" dirty="0">
                <a:solidFill>
                  <a:srgbClr val="000000"/>
                </a:solidFill>
                <a:latin typeface="Tahoma"/>
                <a:ea typeface="Times New Roman"/>
                <a:cs typeface="Simplified Arabic"/>
              </a:rPr>
              <a:t>تتطلب بعض القطاعات الاقتصادية في مواسم معينة أعدادا كبيرة من العمال مثل الزراعة، السياحة ، البناء وغيرهـا و عند نهاية الموسم يتوقف النشاط فيها مما يستدعي إحالة العاملين بهذه القطاعات ما يطلق عليه بالبطالة الموسمية، و يشبه هذا النوع إلى حد كبير البطالة الدورية و الفرق الوحيد بينهما هو أن البطالة الموسمية تكون في فترة قصيرة المدى. أما بطالة الفقر فهي تلك الناتجة بسبب خلل في التنمية و تسود هذه البطالة خاصة في الدول المنهكة اقتصاديا.</a:t>
            </a:r>
            <a:endParaRPr lang="en-US" cap="all" dirty="0">
              <a:latin typeface="(Utiliser une police de caractè"/>
              <a:ea typeface="Times New Roman"/>
              <a:cs typeface="Times New Roman"/>
            </a:endParaRPr>
          </a:p>
          <a:p>
            <a:pPr indent="0" algn="just">
              <a:lnSpc>
                <a:spcPct val="115000"/>
              </a:lnSpc>
              <a:buNone/>
            </a:pPr>
            <a:r>
              <a:rPr lang="ar-IQ" b="1" cap="all" dirty="0">
                <a:solidFill>
                  <a:srgbClr val="000000"/>
                </a:solidFill>
                <a:latin typeface="Tahoma"/>
                <a:ea typeface="Times New Roman"/>
                <a:cs typeface="Simplified Arabic"/>
              </a:rPr>
              <a:t>د ـ البطالة الطبيعية. </a:t>
            </a:r>
            <a:endParaRPr lang="en-US" cap="all" dirty="0">
              <a:latin typeface="(Utiliser une police de caractè"/>
              <a:ea typeface="Times New Roman"/>
              <a:cs typeface="Times New Roman"/>
            </a:endParaRPr>
          </a:p>
          <a:p>
            <a:pPr indent="0" algn="just">
              <a:lnSpc>
                <a:spcPct val="115000"/>
              </a:lnSpc>
              <a:buNone/>
            </a:pPr>
            <a:r>
              <a:rPr lang="ar-IQ" cap="all" dirty="0">
                <a:solidFill>
                  <a:srgbClr val="000000"/>
                </a:solidFill>
                <a:latin typeface="Tahoma"/>
                <a:ea typeface="Times New Roman"/>
                <a:cs typeface="Simplified Arabic"/>
              </a:rPr>
              <a:t>    تشمل البطالة الطبيعية كلا من البطالة الهيكلية و البطالة الاحتكاكية و عند مستــوى العمالة الكاملـة،و يكون الطلب على العمل مساويا لعرضه، أي أن عدد الباحثين عن العمل يساوي لعدد المهن الشاغـرة أو المتوفرة، أما الذين هم في حالة بطالة هيكلية أو احتكاكية فيحتاجون لوقت حتى يتم إيجاد العمل المناسب.و عليه فإن مستوى البطالة الطبيعي يسود فقط عندما يكون التشغيل الكامل. </a:t>
            </a:r>
            <a:endParaRPr lang="en-US" cap="all" dirty="0">
              <a:latin typeface="(Utiliser une police de caractè"/>
              <a:ea typeface="Times New Roman"/>
              <a:cs typeface="Times New Roman"/>
            </a:endParaRPr>
          </a:p>
          <a:p>
            <a:pPr indent="0">
              <a:buNone/>
            </a:pPr>
            <a:endParaRPr lang="ar-IQ" dirty="0"/>
          </a:p>
        </p:txBody>
      </p:sp>
    </p:spTree>
    <p:extLst>
      <p:ext uri="{BB962C8B-B14F-4D97-AF65-F5344CB8AC3E}">
        <p14:creationId xmlns:p14="http://schemas.microsoft.com/office/powerpoint/2010/main" val="64753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980728"/>
            <a:ext cx="7488832" cy="5544616"/>
          </a:xfrm>
        </p:spPr>
        <p:txBody>
          <a:bodyPr>
            <a:noAutofit/>
          </a:bodyPr>
          <a:lstStyle/>
          <a:p>
            <a:pPr indent="0" algn="just">
              <a:lnSpc>
                <a:spcPct val="120000"/>
              </a:lnSpc>
              <a:buNone/>
            </a:pPr>
            <a:r>
              <a:rPr lang="ar-IQ" sz="1200" cap="all" dirty="0">
                <a:solidFill>
                  <a:srgbClr val="000000"/>
                </a:solidFill>
                <a:latin typeface="Tahoma"/>
                <a:ea typeface="Times New Roman"/>
                <a:cs typeface="Simplified Arabic"/>
              </a:rPr>
              <a:t>عن</a:t>
            </a:r>
            <a:r>
              <a:rPr lang="ar-IQ" sz="1200" cap="all" dirty="0">
                <a:solidFill>
                  <a:srgbClr val="000000"/>
                </a:solidFill>
                <a:latin typeface="Tahoma"/>
                <a:ea typeface="Times New Roman"/>
              </a:rPr>
              <a:t>دما يبتعد الاقتصاد الوطني عن التوظيف الكامل فإن معدل البطالة السائد يكون أكبر أو أقل من معدل البطالة الطبيعي، أي أنه عندما تسود حالة الانتعاش يكون معدل البطالة السائد أقل من معدل البطالة الطبيعي، أما في حالة الانكماش فإن معدل البطالة السائد يكون أكبر من معدل البطالة الطبيعي و بذلك تعم البطالة الدورية.</a:t>
            </a:r>
            <a:endParaRPr lang="en-US" sz="1200" cap="all" dirty="0">
              <a:latin typeface="(Utiliser une police de caractè"/>
              <a:ea typeface="Times New Roman"/>
            </a:endParaRPr>
          </a:p>
          <a:p>
            <a:pPr indent="0">
              <a:lnSpc>
                <a:spcPct val="120000"/>
              </a:lnSpc>
              <a:buNone/>
            </a:pPr>
            <a:r>
              <a:rPr lang="ar-IQ" sz="1200" b="1" cap="all" dirty="0">
                <a:solidFill>
                  <a:srgbClr val="000000"/>
                </a:solidFill>
                <a:latin typeface="Times New Roman"/>
                <a:ea typeface="Times New Roman"/>
              </a:rPr>
              <a:t>3-الآثار المترتبة عن البطالة .</a:t>
            </a:r>
            <a:endParaRPr lang="en-US" sz="1200" cap="all" dirty="0">
              <a:latin typeface="(Utiliser une police de caractè"/>
              <a:ea typeface="Times New Roman"/>
            </a:endParaRPr>
          </a:p>
          <a:p>
            <a:pPr indent="0" algn="just">
              <a:lnSpc>
                <a:spcPct val="120000"/>
              </a:lnSpc>
              <a:buNone/>
              <a:tabLst>
                <a:tab pos="26670" algn="l"/>
              </a:tabLst>
            </a:pPr>
            <a:r>
              <a:rPr lang="ar-IQ" sz="1200" cap="all" dirty="0">
                <a:solidFill>
                  <a:srgbClr val="000000"/>
                </a:solidFill>
                <a:latin typeface="Tahoma"/>
                <a:ea typeface="Times New Roman"/>
              </a:rPr>
              <a:t>    </a:t>
            </a:r>
            <a:r>
              <a:rPr lang="ar-IQ" sz="1200" cap="all" dirty="0">
                <a:solidFill>
                  <a:srgbClr val="000000"/>
                </a:solidFill>
                <a:latin typeface="Times New Roman"/>
                <a:ea typeface="Times New Roman"/>
              </a:rPr>
              <a:t>تشير المعطيات المتوافرة عن مشكلة البطالة في الوطن إلى أن هذه المشكلة آخذة في التنامي سنة بعد أخرى، و أن جميع المعالجات التي رصدت لحل هذه المشكـلة من قبل الدول العربيـة باءت بالفشل الذريع و ذلك لعدة أسباب مختلفة.</a:t>
            </a:r>
            <a:endParaRPr lang="en-US" sz="1200" cap="all" dirty="0">
              <a:latin typeface="(Utiliser une police de caractè"/>
              <a:ea typeface="Times New Roman"/>
            </a:endParaRPr>
          </a:p>
          <a:p>
            <a:pPr indent="0" algn="just">
              <a:lnSpc>
                <a:spcPct val="120000"/>
              </a:lnSpc>
              <a:buNone/>
              <a:tabLst>
                <a:tab pos="26670" algn="l"/>
              </a:tabLst>
            </a:pPr>
            <a:r>
              <a:rPr lang="ar-IQ" sz="1200" cap="all" dirty="0">
                <a:solidFill>
                  <a:srgbClr val="000000"/>
                </a:solidFill>
                <a:latin typeface="Times New Roman"/>
                <a:ea typeface="Times New Roman"/>
              </a:rPr>
              <a:t>    على الرغم من التأثيرات السلبية لمشكلة البطالة على الاقتصاديات العربية إلا أنها لم تبرز بشكل واضح حتى الآن رغم أن الحجم الحالي للبطالة تعتبر مثيرا للقلق، حيث أنه يسبب خسائر اقتصادية كبيرة ناهيك عن انعكاساته الاجتماعية.</a:t>
            </a:r>
            <a:endParaRPr lang="en-US" sz="1200" cap="all" dirty="0">
              <a:latin typeface="(Utiliser une police de caractè"/>
              <a:ea typeface="Times New Roman"/>
            </a:endParaRPr>
          </a:p>
          <a:p>
            <a:pPr indent="0" algn="just">
              <a:lnSpc>
                <a:spcPct val="120000"/>
              </a:lnSpc>
              <a:buNone/>
              <a:tabLst>
                <a:tab pos="26670" algn="l"/>
              </a:tabLst>
            </a:pPr>
            <a:r>
              <a:rPr lang="ar-IQ" sz="1200" b="1" cap="all" dirty="0">
                <a:solidFill>
                  <a:srgbClr val="000000"/>
                </a:solidFill>
                <a:latin typeface="Times New Roman"/>
                <a:ea typeface="Times New Roman"/>
              </a:rPr>
              <a:t> ـ الآثار الاقتصادية</a:t>
            </a:r>
            <a:endParaRPr lang="en-US" sz="1200" cap="all" dirty="0">
              <a:latin typeface="(Utiliser une police de caractè"/>
              <a:ea typeface="Times New Roman"/>
            </a:endParaRPr>
          </a:p>
          <a:p>
            <a:pPr indent="0" algn="just">
              <a:lnSpc>
                <a:spcPct val="120000"/>
              </a:lnSpc>
              <a:buNone/>
              <a:tabLst>
                <a:tab pos="26670" algn="l"/>
              </a:tabLst>
            </a:pPr>
            <a:r>
              <a:rPr lang="ar-IQ" sz="1200" cap="all" dirty="0">
                <a:solidFill>
                  <a:srgbClr val="000000"/>
                </a:solidFill>
                <a:latin typeface="Times New Roman"/>
                <a:ea typeface="Times New Roman"/>
              </a:rPr>
              <a:t>   على الرغم من أن التأثيرات السلبية لظاهرة العولمة على الاقتصاديات العربية ومشكلاتها الكثيرة ومن ضمنها البطالة لم تظهر بشكل مباشر حتى الآن، إلا أن الحجم الحالي للبطالة يبعث على القلق أيضاً ويسبب خسائر اقتصادية كبيرة. </a:t>
            </a:r>
            <a:endParaRPr lang="en-US" sz="1200" cap="all" dirty="0">
              <a:latin typeface="(Utiliser une police de caractè"/>
              <a:ea typeface="Times New Roman"/>
            </a:endParaRPr>
          </a:p>
          <a:p>
            <a:pPr indent="0" algn="just">
              <a:lnSpc>
                <a:spcPct val="120000"/>
              </a:lnSpc>
              <a:buNone/>
              <a:tabLst>
                <a:tab pos="26670" algn="l"/>
              </a:tabLst>
            </a:pPr>
            <a:r>
              <a:rPr lang="ar-IQ" sz="1200" cap="all" dirty="0">
                <a:solidFill>
                  <a:srgbClr val="000000"/>
                </a:solidFill>
                <a:latin typeface="Times New Roman"/>
                <a:ea typeface="Times New Roman"/>
              </a:rPr>
              <a:t>  وفقًا للتقارير الرسمية العربية، ومن بينها التقارير الصادرة عن منظمة العمل العربية، أن هناك مؤشرات على اتساع هذه المشكلة وقصور العلاجات التي طرحت حتى الآن.بحيث أن إستثمار أموال كثيرة  خارج الوطن وعليه لو تم استثمار هذه الأموال في الوطن لتم تشغيل نسبة كبيرة من اليد العاطلة ، والحد من الخسائر السنوية التي تتكبدها الدولة</a:t>
            </a:r>
            <a:r>
              <a:rPr lang="ar-IQ" sz="1200" b="1" cap="all" dirty="0">
                <a:solidFill>
                  <a:srgbClr val="000000"/>
                </a:solidFill>
                <a:latin typeface="Times New Roman"/>
                <a:ea typeface="Times New Roman"/>
              </a:rPr>
              <a:t> (</a:t>
            </a:r>
            <a:r>
              <a:rPr lang="fr-FR" sz="1200" b="1" cap="all" dirty="0">
                <a:solidFill>
                  <a:srgbClr val="000000"/>
                </a:solidFill>
                <a:latin typeface="Times New Roman"/>
                <a:ea typeface="Times New Roman"/>
              </a:rPr>
              <a:t>12</a:t>
            </a:r>
            <a:r>
              <a:rPr lang="ar-IQ" sz="1200" b="1" cap="all" dirty="0">
                <a:solidFill>
                  <a:srgbClr val="000000"/>
                </a:solidFill>
                <a:latin typeface="Times New Roman"/>
                <a:ea typeface="Times New Roman"/>
              </a:rPr>
              <a:t>)</a:t>
            </a:r>
            <a:r>
              <a:rPr lang="ar-IQ" sz="1200" cap="all" dirty="0">
                <a:solidFill>
                  <a:srgbClr val="000000"/>
                </a:solidFill>
                <a:latin typeface="Times New Roman"/>
                <a:ea typeface="Times New Roman"/>
              </a:rPr>
              <a:t>.</a:t>
            </a:r>
            <a:endParaRPr lang="en-US" sz="1200" cap="all" dirty="0">
              <a:latin typeface="(Utiliser une police de caractè"/>
              <a:ea typeface="Times New Roman"/>
            </a:endParaRPr>
          </a:p>
          <a:p>
            <a:pPr indent="0" algn="just">
              <a:lnSpc>
                <a:spcPct val="120000"/>
              </a:lnSpc>
              <a:buNone/>
              <a:tabLst>
                <a:tab pos="26670" algn="l"/>
              </a:tabLst>
            </a:pPr>
            <a:r>
              <a:rPr lang="ar-IQ" sz="1200" cap="all" dirty="0">
                <a:solidFill>
                  <a:srgbClr val="000000"/>
                </a:solidFill>
                <a:latin typeface="Times New Roman"/>
                <a:ea typeface="Times New Roman"/>
              </a:rPr>
              <a:t>   تزايدت هجرة العقول العربية في العقود الثلاثة الأخيرة لأسباب كثيرة منها عدم توفير الظروف المادية والاجتماعية التي تؤمن مستوى لائقا من العيش بالإضافة إلى ضعف الاهتمام بالبحث العلمي وعدم وجود مراكز البحث العلمي المطلوبة كل ذلك يؤثر على الإقتصاد الوطني .</a:t>
            </a:r>
            <a:endParaRPr lang="en-US" sz="1200" cap="all" dirty="0">
              <a:latin typeface="(Utiliser une police de caractè"/>
              <a:ea typeface="Times New Roman"/>
            </a:endParaRPr>
          </a:p>
          <a:p>
            <a:pPr indent="0" algn="just">
              <a:lnSpc>
                <a:spcPct val="120000"/>
              </a:lnSpc>
              <a:buNone/>
              <a:tabLst>
                <a:tab pos="26670" algn="l"/>
              </a:tabLst>
            </a:pPr>
            <a:r>
              <a:rPr lang="ar-IQ" sz="1200" b="1" cap="all" dirty="0">
                <a:solidFill>
                  <a:srgbClr val="000000"/>
                </a:solidFill>
                <a:latin typeface="Times New Roman"/>
                <a:ea typeface="Times New Roman"/>
              </a:rPr>
              <a:t> ـ الآثار الاجتماعية</a:t>
            </a:r>
            <a:r>
              <a:rPr lang="ar-IQ" sz="1200" cap="all" dirty="0">
                <a:solidFill>
                  <a:srgbClr val="000000"/>
                </a:solidFill>
                <a:latin typeface="Times New Roman"/>
                <a:ea typeface="Times New Roman"/>
              </a:rPr>
              <a:t> .</a:t>
            </a:r>
            <a:endParaRPr lang="en-US" sz="1200" cap="all" dirty="0">
              <a:latin typeface="(Utiliser une police de caractè"/>
              <a:ea typeface="Times New Roman"/>
            </a:endParaRPr>
          </a:p>
          <a:p>
            <a:pPr indent="0" algn="just">
              <a:lnSpc>
                <a:spcPct val="120000"/>
              </a:lnSpc>
              <a:buNone/>
              <a:tabLst>
                <a:tab pos="26670" algn="l"/>
              </a:tabLst>
            </a:pPr>
            <a:r>
              <a:rPr lang="ar-IQ" sz="1200" cap="all" dirty="0">
                <a:solidFill>
                  <a:srgbClr val="000000"/>
                </a:solidFill>
                <a:latin typeface="Tahoma"/>
                <a:ea typeface="Times New Roman"/>
              </a:rPr>
              <a:t>   </a:t>
            </a:r>
            <a:r>
              <a:rPr lang="ar-IQ" sz="1200" cap="all" dirty="0">
                <a:solidFill>
                  <a:srgbClr val="000000"/>
                </a:solidFill>
                <a:latin typeface="Times New Roman"/>
                <a:ea typeface="Times New Roman"/>
              </a:rPr>
              <a:t>تبرز إلى السطح ظاهرة من اخطر الظواهر الاجتماعية في الدول العربية المتمثـــلة في البطالة وإفرازاتها الأمنية وانعكاساتها النفسية على العاطلين، الأمر الذي يتطلب معالجة سريعة ووضع برامج قصيـرة وطويلة الأجل لاستيعاب الأعداد المتزايدة من الخريجين قبل أن تستفحل الظاهرة و يستعصي حلها.إن أهمية هذه القضية تأتي بلا شك من أهمية ظاهرة البطالة نفسها وما يترتب عليها من آثار جسيمة ذات مساس ببنية المجتمــع .</a:t>
            </a:r>
            <a:endParaRPr lang="en-US" sz="1200" cap="all" dirty="0">
              <a:latin typeface="(Utiliser une police de caractè"/>
              <a:ea typeface="Times New Roman"/>
            </a:endParaRPr>
          </a:p>
          <a:p>
            <a:pPr indent="0">
              <a:lnSpc>
                <a:spcPct val="120000"/>
              </a:lnSpc>
              <a:buNone/>
            </a:pPr>
            <a:r>
              <a:rPr lang="ar-IQ" sz="1200" dirty="0">
                <a:solidFill>
                  <a:srgbClr val="000000"/>
                </a:solidFill>
                <a:latin typeface="Times New Roman"/>
                <a:ea typeface="Times New Roman"/>
              </a:rPr>
              <a:t>    كما أن للبطالة تأثير في مدى إيمان </a:t>
            </a:r>
            <a:endParaRPr lang="ar-IQ" sz="1200" dirty="0"/>
          </a:p>
        </p:txBody>
      </p:sp>
    </p:spTree>
    <p:extLst>
      <p:ext uri="{BB962C8B-B14F-4D97-AF65-F5344CB8AC3E}">
        <p14:creationId xmlns:p14="http://schemas.microsoft.com/office/powerpoint/2010/main" val="1142409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1052736"/>
            <a:ext cx="7200800" cy="4896544"/>
          </a:xfrm>
        </p:spPr>
        <p:txBody>
          <a:bodyPr>
            <a:normAutofit fontScale="32500" lnSpcReduction="20000"/>
          </a:bodyPr>
          <a:lstStyle/>
          <a:p>
            <a:pPr indent="0" algn="just">
              <a:buNone/>
              <a:tabLst>
                <a:tab pos="26670" algn="l"/>
              </a:tabLst>
            </a:pPr>
            <a:r>
              <a:rPr lang="ar-IQ" sz="2500" cap="all" dirty="0">
                <a:solidFill>
                  <a:srgbClr val="000000"/>
                </a:solidFill>
                <a:latin typeface="Times New Roman"/>
                <a:ea typeface="Times New Roman"/>
                <a:cs typeface="Simplified Arabic"/>
              </a:rPr>
              <a:t>الأ</a:t>
            </a:r>
            <a:r>
              <a:rPr lang="ar-IQ" sz="3400" cap="all" dirty="0">
                <a:solidFill>
                  <a:srgbClr val="000000"/>
                </a:solidFill>
                <a:latin typeface="Times New Roman"/>
                <a:ea typeface="Times New Roman"/>
                <a:cs typeface="Simplified Arabic"/>
              </a:rPr>
              <a:t>فراد وقناعتهم بشرعية الامتثال للأنظمة والمبـادئ والقواعــد السلوكية المألوفة في المجتمع. وبذلك فإن البطالة لا يقتصر تأثيرها على تعزيز الدافعية والاستعداد للانحراف، إنما تعمل أيضا على إيجاد فئة من المجتمع تشعر بالحرية في الانحراف. و وفقاً لهذه القناعة والإيمـان فإن انتهاك الأنظمة والمعايير السلوكية العامة أو تجاوزها لا يعد عملاً محظوراً في نظرهم، لأنهم ليسوا ملزمين بقبـولها أو الامتثال لها. واتساقاً مع هذه النتائج تشير دراسة أخرى إلى أن الفقر والبطالة يــؤديان إلى حالة من شعور الرفض والعداء تجاه المجتمع وعدم الإيمان بشرعية أنظمته والامتثال لها، مما يؤدي إلى الانحراف والسلوك الإجرامي، وبخاصة فيما يتعلق بجرائم الاعتداء على النفسع، كمـــا أنها تحـــد من فاعلية سلطة الأسرة بحيث لا تستطيع أن تقوم أو تمارس دورها في عملية الضبط الاجتماعي لأطفالها. تعد البطالة المصدر الرئيسي لمشكلة الفقر وزيادة أعداد الفقراء. </a:t>
            </a:r>
            <a:endParaRPr lang="en-US" sz="3400" cap="all" dirty="0">
              <a:latin typeface="(Utiliser une police de caractè"/>
              <a:ea typeface="Times New Roman"/>
              <a:cs typeface="Times New Roman"/>
            </a:endParaRPr>
          </a:p>
          <a:p>
            <a:pPr indent="0" algn="justLow">
              <a:buNone/>
              <a:tabLst>
                <a:tab pos="26670" algn="l"/>
              </a:tabLst>
            </a:pPr>
            <a:r>
              <a:rPr lang="ar-SA" sz="3400" cap="all" dirty="0">
                <a:latin typeface="(Utiliser une police de caractè"/>
                <a:ea typeface="Times New Roman"/>
                <a:cs typeface="Simplified Arabic"/>
              </a:rPr>
              <a:t>        وعليه</a:t>
            </a:r>
            <a:r>
              <a:rPr lang="fr-FR" sz="3400" cap="all" dirty="0">
                <a:latin typeface="(Utiliser une police de caractè"/>
                <a:ea typeface="Times New Roman"/>
                <a:cs typeface="Simplified Arabic"/>
              </a:rPr>
              <a:t>  </a:t>
            </a:r>
            <a:r>
              <a:rPr lang="ar-SA" sz="3400" cap="all" dirty="0">
                <a:latin typeface="(Utiliser une police de caractè"/>
                <a:ea typeface="Times New Roman"/>
                <a:cs typeface="Simplified Arabic"/>
              </a:rPr>
              <a:t>يعد الفقر من أبرز المشاكل الإقتصادية والإجتماعية التي تهدد إستقرار الدولة ،و قد ساهم تنفيذ الإصلاحات الإقتصادية في الثمانينات وبرنامج التعديل الهيكلي في التسعينات في تفاقم ظاهرة الفقر وتدهور الأوضاع الإجتماعية للفئات الضعيفة في ظل التحول من نظام إقتصادي إشتراكي إلى نظام إقتصادي تحكمه قواعد السوق ويضبطه قانون المنافسة، ومع وجود جهاز إنتاجي ضعيف أثر سلبا على مستوى معيشة المواطنين.  </a:t>
            </a:r>
            <a:endParaRPr lang="en-US" sz="3400" cap="all" dirty="0">
              <a:latin typeface="(Utiliser une police de caractè"/>
              <a:ea typeface="Times New Roman"/>
              <a:cs typeface="Times New Roman"/>
            </a:endParaRPr>
          </a:p>
          <a:p>
            <a:pPr indent="0" algn="justLow">
              <a:buNone/>
              <a:tabLst>
                <a:tab pos="26670" algn="l"/>
              </a:tabLst>
            </a:pPr>
            <a:r>
              <a:rPr lang="ar-SA" sz="3400" cap="all" dirty="0">
                <a:latin typeface="(Utiliser une police de caractè"/>
                <a:ea typeface="Times New Roman"/>
                <a:cs typeface="Simplified Arabic"/>
              </a:rPr>
              <a:t> </a:t>
            </a:r>
            <a:endParaRPr lang="en-US" sz="3400" cap="all" dirty="0">
              <a:latin typeface="(Utiliser une police de caractè"/>
              <a:ea typeface="Times New Roman"/>
              <a:cs typeface="Times New Roman"/>
            </a:endParaRPr>
          </a:p>
          <a:p>
            <a:pPr indent="0" algn="just">
              <a:lnSpc>
                <a:spcPct val="120000"/>
              </a:lnSpc>
              <a:buNone/>
              <a:tabLst>
                <a:tab pos="26670" algn="l"/>
              </a:tabLst>
            </a:pPr>
            <a:r>
              <a:rPr lang="ar-IQ" sz="2500" cap="all" dirty="0">
                <a:solidFill>
                  <a:srgbClr val="000000"/>
                </a:solidFill>
                <a:latin typeface="Tahoma"/>
                <a:ea typeface="Times New Roman"/>
                <a:cs typeface="Simplified Arabic"/>
              </a:rPr>
              <a:t>     </a:t>
            </a:r>
            <a:r>
              <a:rPr lang="ar-IQ" sz="2500" b="1" cap="all" dirty="0">
                <a:solidFill>
                  <a:srgbClr val="000000"/>
                </a:solidFill>
                <a:latin typeface="(Utiliser une police de caractè"/>
                <a:ea typeface="Times New Roman"/>
              </a:rPr>
              <a:t>الهوامش</a:t>
            </a:r>
            <a:endParaRPr lang="en-US" sz="2500" cap="all" dirty="0">
              <a:latin typeface="(Utiliser une police de caractè"/>
              <a:ea typeface="Times New Roman"/>
              <a:cs typeface="Times New Roman"/>
            </a:endParaRPr>
          </a:p>
          <a:p>
            <a:pPr lvl="0" indent="0" algn="justLow">
              <a:lnSpc>
                <a:spcPct val="120000"/>
              </a:lnSpc>
              <a:buNone/>
              <a:tabLst>
                <a:tab pos="207010" algn="l"/>
              </a:tabLst>
            </a:pPr>
            <a:r>
              <a:rPr lang="ar-SY" sz="2500" b="1" dirty="0">
                <a:latin typeface="Times New Roman"/>
                <a:ea typeface="Times New Roman"/>
              </a:rPr>
              <a:t>سوزان حسن أبو العينين، الفقر في الدول العربية، المجلة العلمية للإقتصاد والتجارة، العدد الرابع، كلية التجارة، جامعة عين شمس، القاهرة، 2004، ص 115 .</a:t>
            </a:r>
            <a:endParaRPr lang="en-US" sz="2500" dirty="0">
              <a:latin typeface="Times New Roman"/>
              <a:ea typeface="Times New Roman"/>
            </a:endParaRPr>
          </a:p>
          <a:p>
            <a:pPr lvl="0" indent="0" algn="justLow">
              <a:lnSpc>
                <a:spcPct val="120000"/>
              </a:lnSpc>
              <a:buNone/>
              <a:tabLst>
                <a:tab pos="207010" algn="l"/>
              </a:tabLst>
            </a:pPr>
            <a:r>
              <a:rPr lang="ar-SY" sz="2500" b="1" dirty="0">
                <a:latin typeface="Times New Roman"/>
                <a:ea typeface="Times New Roman"/>
              </a:rPr>
              <a:t>ياسر محمد جاد الله محمود، العولمة والفقر في مصر، ملتقى دولي :قضايا العولمة وتأثيرها على الدول النامية، الجمعية المصرية للإقتصاد السياسي والإحصاء والتشريع، القاهرة، 2006، ص 7 . </a:t>
            </a:r>
            <a:endParaRPr lang="en-US" sz="2500" dirty="0">
              <a:latin typeface="Times New Roman"/>
              <a:ea typeface="Times New Roman"/>
            </a:endParaRPr>
          </a:p>
          <a:p>
            <a:pPr lvl="0" indent="0" algn="justLow">
              <a:lnSpc>
                <a:spcPct val="120000"/>
              </a:lnSpc>
              <a:buNone/>
              <a:tabLst>
                <a:tab pos="207010" algn="l"/>
              </a:tabLst>
            </a:pPr>
            <a:r>
              <a:rPr lang="ar-SA" sz="2500" b="1" dirty="0">
                <a:latin typeface="Times New Roman"/>
                <a:ea typeface="Times New Roman"/>
              </a:rPr>
              <a:t>نفس المرجع، نفس الصفحة .</a:t>
            </a:r>
            <a:endParaRPr lang="en-US" sz="2500" dirty="0">
              <a:latin typeface="Times New Roman"/>
              <a:ea typeface="Times New Roman"/>
            </a:endParaRPr>
          </a:p>
          <a:p>
            <a:pPr lvl="0" indent="0" algn="justLow">
              <a:lnSpc>
                <a:spcPct val="120000"/>
              </a:lnSpc>
              <a:buNone/>
              <a:tabLst>
                <a:tab pos="207010" algn="l"/>
              </a:tabLst>
            </a:pPr>
            <a:r>
              <a:rPr lang="ar-SY" sz="2500" b="1" dirty="0">
                <a:latin typeface="Times New Roman"/>
                <a:ea typeface="Times New Roman"/>
              </a:rPr>
              <a:t>علي غربي، عولمة الفقر، يوم دراسي تحت عنوان : التحديات المعاصرة، جامعة قسنطينة، الجزائر، 2002، ص 65 .</a:t>
            </a:r>
            <a:endParaRPr lang="en-US" sz="2500" dirty="0">
              <a:latin typeface="Times New Roman"/>
              <a:ea typeface="Times New Roman"/>
            </a:endParaRPr>
          </a:p>
          <a:p>
            <a:pPr lvl="0" indent="0" algn="justLow">
              <a:lnSpc>
                <a:spcPct val="120000"/>
              </a:lnSpc>
              <a:buNone/>
              <a:tabLst>
                <a:tab pos="207010" algn="l"/>
              </a:tabLst>
            </a:pPr>
            <a:r>
              <a:rPr lang="ar-SA" sz="2500" b="1" dirty="0">
                <a:latin typeface="Times New Roman"/>
                <a:ea typeface="Times New Roman"/>
              </a:rPr>
              <a:t>إبراهيم توهامي وآخرون، العولمة والإقتصاد غير الرسمي، مخبر الإنسان والمدينة، جامعة منتوري، قسنطينة، 2004، ص 131 . </a:t>
            </a:r>
            <a:endParaRPr lang="en-US" sz="2500" dirty="0">
              <a:latin typeface="Times New Roman"/>
              <a:ea typeface="Times New Roman"/>
            </a:endParaRPr>
          </a:p>
          <a:p>
            <a:pPr lvl="0" indent="0" algn="justLow">
              <a:lnSpc>
                <a:spcPct val="120000"/>
              </a:lnSpc>
              <a:buNone/>
              <a:tabLst>
                <a:tab pos="207010" algn="l"/>
              </a:tabLst>
            </a:pPr>
            <a:r>
              <a:rPr lang="ar-SA" sz="2500" b="1" dirty="0">
                <a:latin typeface="Times New Roman"/>
                <a:ea typeface="Times New Roman"/>
              </a:rPr>
              <a:t>علي غربي، مرجع سابق، ص 65 .</a:t>
            </a:r>
            <a:endParaRPr lang="en-US" sz="2500" dirty="0">
              <a:latin typeface="Times New Roman"/>
              <a:ea typeface="Times New Roman"/>
            </a:endParaRPr>
          </a:p>
          <a:p>
            <a:pPr lvl="0" indent="0" algn="justLow">
              <a:lnSpc>
                <a:spcPct val="120000"/>
              </a:lnSpc>
              <a:buNone/>
              <a:tabLst>
                <a:tab pos="207010" algn="l"/>
              </a:tabLst>
            </a:pPr>
            <a:r>
              <a:rPr lang="ar-SY" sz="2500" b="1" dirty="0">
                <a:latin typeface="Times New Roman"/>
                <a:ea typeface="Times New Roman"/>
              </a:rPr>
              <a:t>المجلس الإقتصادي والإجتماعي، مواحهة العولمة ضرورة بالنسبة للبلدان الضعيفة، الجزائر، 2001، ص 24 .</a:t>
            </a:r>
            <a:endParaRPr lang="en-US" sz="2500" dirty="0">
              <a:latin typeface="Times New Roman"/>
              <a:ea typeface="Times New Roman"/>
            </a:endParaRPr>
          </a:p>
          <a:p>
            <a:pPr lvl="0" indent="0" algn="justLow">
              <a:lnSpc>
                <a:spcPct val="120000"/>
              </a:lnSpc>
              <a:buNone/>
              <a:tabLst>
                <a:tab pos="207010" algn="l"/>
              </a:tabLst>
            </a:pPr>
            <a:r>
              <a:rPr lang="ar-SY" sz="2500" b="1" dirty="0">
                <a:latin typeface="Times New Roman"/>
                <a:ea typeface="Times New Roman"/>
              </a:rPr>
              <a:t>المجلس الإقتصادي والإجتماعي، الظرف الإقتصادي والإجتماعي السداسي الأول سنة 2006، الجزائر 2007، ص 39 .</a:t>
            </a:r>
            <a:endParaRPr lang="en-US" sz="2500" dirty="0">
              <a:latin typeface="Times New Roman"/>
              <a:ea typeface="Times New Roman"/>
            </a:endParaRPr>
          </a:p>
          <a:p>
            <a:pPr lvl="0" indent="0" algn="justLow" rtl="0">
              <a:lnSpc>
                <a:spcPct val="120000"/>
              </a:lnSpc>
              <a:spcAft>
                <a:spcPts val="0"/>
              </a:spcAft>
              <a:buNone/>
              <a:tabLst>
                <a:tab pos="207010" algn="l"/>
              </a:tabLst>
            </a:pPr>
            <a:r>
              <a:rPr lang="fr-FR" sz="2500" b="1" dirty="0">
                <a:latin typeface="Times New Roman"/>
                <a:ea typeface="Times New Roman"/>
                <a:cs typeface="Times New Roman"/>
              </a:rPr>
              <a:t>conseil national économique et social en coopération avec le programme des nations unies pour le développement , rapport national sur le développement humain , Alger , 2006 , p 37  </a:t>
            </a:r>
            <a:endParaRPr lang="en-US" sz="2500" dirty="0">
              <a:latin typeface="Times New Roman"/>
              <a:ea typeface="Times New Roman"/>
            </a:endParaRPr>
          </a:p>
          <a:p>
            <a:pPr lvl="0" indent="0" algn="justLow" rtl="0">
              <a:lnSpc>
                <a:spcPct val="120000"/>
              </a:lnSpc>
              <a:spcAft>
                <a:spcPts val="0"/>
              </a:spcAft>
              <a:buNone/>
              <a:tabLst>
                <a:tab pos="207010" algn="l"/>
              </a:tabLst>
            </a:pPr>
            <a:r>
              <a:rPr lang="fr-FR" sz="2500" b="1" dirty="0">
                <a:latin typeface="Times New Roman"/>
                <a:ea typeface="Times New Roman"/>
                <a:cs typeface="Times New Roman"/>
              </a:rPr>
              <a:t>IBID , p 35</a:t>
            </a:r>
            <a:endParaRPr lang="en-US" sz="2500" dirty="0">
              <a:latin typeface="Times New Roman"/>
              <a:ea typeface="Times New Roman"/>
            </a:endParaRPr>
          </a:p>
          <a:p>
            <a:pPr lvl="0" indent="0" algn="justLow">
              <a:lnSpc>
                <a:spcPct val="120000"/>
              </a:lnSpc>
              <a:buNone/>
              <a:tabLst>
                <a:tab pos="207010" algn="l"/>
              </a:tabLst>
            </a:pPr>
            <a:r>
              <a:rPr lang="ar-SY" sz="2500" b="1" dirty="0">
                <a:latin typeface="Times New Roman"/>
                <a:ea typeface="Times New Roman"/>
              </a:rPr>
              <a:t>المجلس الإقتصادي والإجتماعي، الظرف الإقتصادي والإجتماعي للسداسي الثاني سنة 2004 ، الجزائر، 2005، ص 119 .</a:t>
            </a:r>
            <a:r>
              <a:rPr lang="ar-SY" sz="2500" b="1" cap="all" dirty="0">
                <a:solidFill>
                  <a:srgbClr val="000000"/>
                </a:solidFill>
                <a:latin typeface="Times New Roman"/>
                <a:ea typeface="Times New Roman"/>
              </a:rPr>
              <a:t> </a:t>
            </a:r>
            <a:endParaRPr lang="en-US" sz="2500" dirty="0">
              <a:latin typeface="Times New Roman"/>
              <a:ea typeface="Times New Roman"/>
            </a:endParaRPr>
          </a:p>
          <a:p>
            <a:endParaRPr lang="ar-IQ" dirty="0"/>
          </a:p>
        </p:txBody>
      </p:sp>
    </p:spTree>
    <p:extLst>
      <p:ext uri="{BB962C8B-B14F-4D97-AF65-F5344CB8AC3E}">
        <p14:creationId xmlns:p14="http://schemas.microsoft.com/office/powerpoint/2010/main" val="29212042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49</TotalTime>
  <Words>2031</Words>
  <Application>Microsoft Office PowerPoint</Application>
  <PresentationFormat>On-screen Show (4:3)</PresentationFormat>
  <Paragraphs>81</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Couture</vt:lpstr>
      <vt:lpstr> البطالة مفهومها وانواعها واثارها الاقتصادية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البطالة مفهومها وانواعها واثارها الاقتصادية</dc:title>
  <dc:creator>Ruaa</dc:creator>
  <cp:lastModifiedBy>Ruaa</cp:lastModifiedBy>
  <cp:revision>6</cp:revision>
  <dcterms:created xsi:type="dcterms:W3CDTF">2019-12-02T17:46:33Z</dcterms:created>
  <dcterms:modified xsi:type="dcterms:W3CDTF">2019-12-02T18:35:47Z</dcterms:modified>
</cp:coreProperties>
</file>